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4" r:id="rId1"/>
    <p:sldMasterId id="2147483690" r:id="rId2"/>
  </p:sldMasterIdLst>
  <p:notesMasterIdLst>
    <p:notesMasterId r:id="rId73"/>
  </p:notesMasterIdLst>
  <p:handoutMasterIdLst>
    <p:handoutMasterId r:id="rId74"/>
  </p:handoutMasterIdLst>
  <p:sldIdLst>
    <p:sldId id="256" r:id="rId3"/>
    <p:sldId id="258" r:id="rId4"/>
    <p:sldId id="417" r:id="rId5"/>
    <p:sldId id="444" r:id="rId6"/>
    <p:sldId id="588" r:id="rId7"/>
    <p:sldId id="595" r:id="rId8"/>
    <p:sldId id="589" r:id="rId9"/>
    <p:sldId id="601" r:id="rId10"/>
    <p:sldId id="543" r:id="rId11"/>
    <p:sldId id="649" r:id="rId12"/>
    <p:sldId id="590" r:id="rId13"/>
    <p:sldId id="548" r:id="rId14"/>
    <p:sldId id="591" r:id="rId15"/>
    <p:sldId id="592" r:id="rId16"/>
    <p:sldId id="544" r:id="rId17"/>
    <p:sldId id="597" r:id="rId18"/>
    <p:sldId id="594" r:id="rId19"/>
    <p:sldId id="644" r:id="rId20"/>
    <p:sldId id="593" r:id="rId21"/>
    <p:sldId id="596" r:id="rId22"/>
    <p:sldId id="645" r:id="rId23"/>
    <p:sldId id="598" r:id="rId24"/>
    <p:sldId id="599" r:id="rId25"/>
    <p:sldId id="600" r:id="rId26"/>
    <p:sldId id="603" r:id="rId27"/>
    <p:sldId id="641" r:id="rId28"/>
    <p:sldId id="604" r:id="rId29"/>
    <p:sldId id="605" r:id="rId30"/>
    <p:sldId id="606" r:id="rId31"/>
    <p:sldId id="607" r:id="rId32"/>
    <p:sldId id="646" r:id="rId33"/>
    <p:sldId id="609" r:id="rId34"/>
    <p:sldId id="610" r:id="rId35"/>
    <p:sldId id="611" r:id="rId36"/>
    <p:sldId id="612" r:id="rId37"/>
    <p:sldId id="613" r:id="rId38"/>
    <p:sldId id="614" r:id="rId39"/>
    <p:sldId id="647" r:id="rId40"/>
    <p:sldId id="615" r:id="rId41"/>
    <p:sldId id="616" r:id="rId42"/>
    <p:sldId id="617" r:id="rId43"/>
    <p:sldId id="618" r:id="rId44"/>
    <p:sldId id="622" r:id="rId45"/>
    <p:sldId id="623" r:id="rId46"/>
    <p:sldId id="517" r:id="rId47"/>
    <p:sldId id="619" r:id="rId48"/>
    <p:sldId id="620" r:id="rId49"/>
    <p:sldId id="621" r:id="rId50"/>
    <p:sldId id="602" r:id="rId51"/>
    <p:sldId id="648" r:id="rId52"/>
    <p:sldId id="549" r:id="rId53"/>
    <p:sldId id="624" r:id="rId54"/>
    <p:sldId id="650" r:id="rId55"/>
    <p:sldId id="625" r:id="rId56"/>
    <p:sldId id="626" r:id="rId57"/>
    <p:sldId id="627" r:id="rId58"/>
    <p:sldId id="654" r:id="rId59"/>
    <p:sldId id="629" r:id="rId60"/>
    <p:sldId id="630" r:id="rId61"/>
    <p:sldId id="634" r:id="rId62"/>
    <p:sldId id="635" r:id="rId63"/>
    <p:sldId id="633" r:id="rId64"/>
    <p:sldId id="631" r:id="rId65"/>
    <p:sldId id="636" r:id="rId66"/>
    <p:sldId id="651" r:id="rId67"/>
    <p:sldId id="632" r:id="rId68"/>
    <p:sldId id="638" r:id="rId69"/>
    <p:sldId id="573" r:id="rId70"/>
    <p:sldId id="643" r:id="rId71"/>
    <p:sldId id="265" r:id="rId72"/>
  </p:sldIdLst>
  <p:sldSz cx="10679113" cy="7569200"/>
  <p:notesSz cx="6797675" cy="9926638"/>
  <p:embeddedFontLst>
    <p:embeddedFont>
      <p:font typeface="Calibri" panose="020F0502020204030204" pitchFamily="34" charset="0"/>
      <p:regular r:id="rId75"/>
      <p:bold r:id="rId76"/>
      <p:italic r:id="rId77"/>
      <p:boldItalic r:id="rId78"/>
    </p:embeddedFont>
    <p:embeddedFont>
      <p:font typeface="Note this" panose="02000503020000020003" pitchFamily="2" charset="0"/>
      <p:regular r:id="rId79"/>
    </p:embeddedFont>
    <p:embeddedFont>
      <p:font typeface="ＭＳ Ｐゴシック" panose="020B0600070205080204" pitchFamily="34" charset="-128"/>
      <p:regular r:id="rId80"/>
    </p:embeddedFont>
  </p:embeddedFontLst>
  <p:defaultTextStyle>
    <a:defPPr>
      <a:defRPr lang="en-GB"/>
    </a:defPPr>
    <a:lvl1pPr marL="0" algn="l" defTabSz="457050" rtl="0" eaLnBrk="1" latinLnBrk="0" hangingPunct="1">
      <a:defRPr sz="1700" kern="1200">
        <a:solidFill>
          <a:schemeClr val="tx1"/>
        </a:solidFill>
        <a:latin typeface="+mn-lt"/>
        <a:ea typeface="+mn-ea"/>
        <a:cs typeface="+mn-cs"/>
      </a:defRPr>
    </a:lvl1pPr>
    <a:lvl2pPr marL="457050" algn="l" defTabSz="457050" rtl="0" eaLnBrk="1" latinLnBrk="0" hangingPunct="1">
      <a:defRPr sz="1700" kern="1200">
        <a:solidFill>
          <a:schemeClr val="tx1"/>
        </a:solidFill>
        <a:latin typeface="+mn-lt"/>
        <a:ea typeface="+mn-ea"/>
        <a:cs typeface="+mn-cs"/>
      </a:defRPr>
    </a:lvl2pPr>
    <a:lvl3pPr marL="914101" algn="l" defTabSz="457050" rtl="0" eaLnBrk="1" latinLnBrk="0" hangingPunct="1">
      <a:defRPr sz="1700" kern="1200">
        <a:solidFill>
          <a:schemeClr val="tx1"/>
        </a:solidFill>
        <a:latin typeface="+mn-lt"/>
        <a:ea typeface="+mn-ea"/>
        <a:cs typeface="+mn-cs"/>
      </a:defRPr>
    </a:lvl3pPr>
    <a:lvl4pPr marL="1371152" algn="l" defTabSz="457050" rtl="0" eaLnBrk="1" latinLnBrk="0" hangingPunct="1">
      <a:defRPr sz="1700" kern="1200">
        <a:solidFill>
          <a:schemeClr val="tx1"/>
        </a:solidFill>
        <a:latin typeface="+mn-lt"/>
        <a:ea typeface="+mn-ea"/>
        <a:cs typeface="+mn-cs"/>
      </a:defRPr>
    </a:lvl4pPr>
    <a:lvl5pPr marL="1828204" algn="l" defTabSz="457050" rtl="0" eaLnBrk="1" latinLnBrk="0" hangingPunct="1">
      <a:defRPr sz="1700" kern="1200">
        <a:solidFill>
          <a:schemeClr val="tx1"/>
        </a:solidFill>
        <a:latin typeface="+mn-lt"/>
        <a:ea typeface="+mn-ea"/>
        <a:cs typeface="+mn-cs"/>
      </a:defRPr>
    </a:lvl5pPr>
    <a:lvl6pPr marL="2285255" algn="l" defTabSz="457050" rtl="0" eaLnBrk="1" latinLnBrk="0" hangingPunct="1">
      <a:defRPr sz="1700" kern="1200">
        <a:solidFill>
          <a:schemeClr val="tx1"/>
        </a:solidFill>
        <a:latin typeface="+mn-lt"/>
        <a:ea typeface="+mn-ea"/>
        <a:cs typeface="+mn-cs"/>
      </a:defRPr>
    </a:lvl6pPr>
    <a:lvl7pPr marL="2742305" algn="l" defTabSz="457050" rtl="0" eaLnBrk="1" latinLnBrk="0" hangingPunct="1">
      <a:defRPr sz="1700" kern="1200">
        <a:solidFill>
          <a:schemeClr val="tx1"/>
        </a:solidFill>
        <a:latin typeface="+mn-lt"/>
        <a:ea typeface="+mn-ea"/>
        <a:cs typeface="+mn-cs"/>
      </a:defRPr>
    </a:lvl7pPr>
    <a:lvl8pPr marL="3199355" algn="l" defTabSz="457050" rtl="0" eaLnBrk="1" latinLnBrk="0" hangingPunct="1">
      <a:defRPr sz="1700" kern="1200">
        <a:solidFill>
          <a:schemeClr val="tx1"/>
        </a:solidFill>
        <a:latin typeface="+mn-lt"/>
        <a:ea typeface="+mn-ea"/>
        <a:cs typeface="+mn-cs"/>
      </a:defRPr>
    </a:lvl8pPr>
    <a:lvl9pPr marL="3656406" algn="l" defTabSz="457050" rtl="0" eaLnBrk="1" latinLnBrk="0" hangingPunct="1">
      <a:defRPr sz="17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9C7D9A4-B0EE-470A-AD96-E87B3026B259}">
          <p14:sldIdLst>
            <p14:sldId id="256"/>
            <p14:sldId id="258"/>
            <p14:sldId id="417"/>
            <p14:sldId id="444"/>
            <p14:sldId id="588"/>
            <p14:sldId id="595"/>
            <p14:sldId id="589"/>
            <p14:sldId id="601"/>
            <p14:sldId id="543"/>
            <p14:sldId id="649"/>
            <p14:sldId id="590"/>
            <p14:sldId id="548"/>
            <p14:sldId id="591"/>
            <p14:sldId id="592"/>
            <p14:sldId id="544"/>
            <p14:sldId id="597"/>
            <p14:sldId id="594"/>
            <p14:sldId id="644"/>
            <p14:sldId id="593"/>
            <p14:sldId id="596"/>
            <p14:sldId id="645"/>
            <p14:sldId id="598"/>
            <p14:sldId id="599"/>
            <p14:sldId id="600"/>
            <p14:sldId id="603"/>
            <p14:sldId id="641"/>
            <p14:sldId id="604"/>
            <p14:sldId id="605"/>
            <p14:sldId id="606"/>
            <p14:sldId id="607"/>
            <p14:sldId id="646"/>
            <p14:sldId id="609"/>
            <p14:sldId id="610"/>
            <p14:sldId id="611"/>
            <p14:sldId id="612"/>
            <p14:sldId id="613"/>
            <p14:sldId id="614"/>
            <p14:sldId id="647"/>
            <p14:sldId id="615"/>
            <p14:sldId id="616"/>
            <p14:sldId id="617"/>
            <p14:sldId id="618"/>
            <p14:sldId id="622"/>
            <p14:sldId id="623"/>
            <p14:sldId id="517"/>
            <p14:sldId id="619"/>
            <p14:sldId id="620"/>
            <p14:sldId id="621"/>
            <p14:sldId id="602"/>
            <p14:sldId id="648"/>
            <p14:sldId id="549"/>
            <p14:sldId id="624"/>
            <p14:sldId id="650"/>
            <p14:sldId id="625"/>
            <p14:sldId id="626"/>
            <p14:sldId id="627"/>
            <p14:sldId id="654"/>
            <p14:sldId id="629"/>
            <p14:sldId id="630"/>
            <p14:sldId id="634"/>
            <p14:sldId id="635"/>
            <p14:sldId id="633"/>
            <p14:sldId id="631"/>
            <p14:sldId id="636"/>
            <p14:sldId id="651"/>
            <p14:sldId id="632"/>
            <p14:sldId id="638"/>
            <p14:sldId id="573"/>
            <p14:sldId id="643"/>
            <p14:sldId id="265"/>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ngo Sander" initials="I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72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20" autoAdjust="0"/>
    <p:restoredTop sz="82587" autoAdjust="0"/>
  </p:normalViewPr>
  <p:slideViewPr>
    <p:cSldViewPr>
      <p:cViewPr varScale="1">
        <p:scale>
          <a:sx n="85" d="100"/>
          <a:sy n="85" d="100"/>
        </p:scale>
        <p:origin x="-1110" y="-84"/>
      </p:cViewPr>
      <p:guideLst>
        <p:guide orient="horz" pos="2928"/>
        <p:guide pos="2049"/>
      </p:guideLst>
    </p:cSldViewPr>
  </p:slideViewPr>
  <p:outlineViewPr>
    <p:cViewPr>
      <p:scale>
        <a:sx n="33" d="100"/>
        <a:sy n="33" d="100"/>
      </p:scale>
      <p:origin x="0" y="886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4" d="100"/>
          <a:sy n="94" d="100"/>
        </p:scale>
        <p:origin x="-2748"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2.fntdata"/><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6"/>
          <p:cNvSpPr>
            <a:spLocks noGrp="1"/>
          </p:cNvSpPr>
          <p:nvPr>
            <p:ph type="sldNum" sz="quarter" idx="3"/>
          </p:nvPr>
        </p:nvSpPr>
        <p:spPr>
          <a:xfrm>
            <a:off x="5559081" y="9289034"/>
            <a:ext cx="767005" cy="498822"/>
          </a:xfrm>
          <a:prstGeom prst="rect">
            <a:avLst/>
          </a:prstGeom>
        </p:spPr>
        <p:txBody>
          <a:bodyPr vert="horz" lIns="83778" tIns="41889" rIns="83778" bIns="41889" rtlCol="0" anchor="b"/>
          <a:lstStyle>
            <a:lvl1pPr algn="r">
              <a:defRPr sz="1100"/>
            </a:lvl1pPr>
          </a:lstStyle>
          <a:p>
            <a:fld id="{DA6F4E91-91FA-4D1C-AEDB-F57CA52A0EDD}" type="slidenum">
              <a:rPr lang="en-GB" sz="900"/>
              <a:pPr/>
              <a:t>‹Nr.›</a:t>
            </a:fld>
            <a:endParaRPr lang="en-GB" sz="900" dirty="0"/>
          </a:p>
        </p:txBody>
      </p:sp>
      <p:sp>
        <p:nvSpPr>
          <p:cNvPr id="7" name="Date Placeholder 10"/>
          <p:cNvSpPr>
            <a:spLocks noGrp="1"/>
          </p:cNvSpPr>
          <p:nvPr>
            <p:ph type="dt" idx="1"/>
          </p:nvPr>
        </p:nvSpPr>
        <p:spPr>
          <a:xfrm>
            <a:off x="3830886" y="9289034"/>
            <a:ext cx="1728192" cy="496889"/>
          </a:xfrm>
          <a:prstGeom prst="rect">
            <a:avLst/>
          </a:prstGeom>
        </p:spPr>
        <p:txBody>
          <a:bodyPr vert="horz" lIns="91423" tIns="45712" rIns="91423" bIns="45712" rtlCol="0" anchor="b"/>
          <a:lstStyle>
            <a:lvl1pPr algn="r">
              <a:defRPr sz="1200"/>
            </a:lvl1pPr>
          </a:lstStyle>
          <a:p>
            <a:fld id="{65C35CAC-04C8-4EE9-9FBE-100E8F45ACD1}" type="datetimeFigureOut">
              <a:rPr lang="en-GB" sz="900"/>
              <a:pPr/>
              <a:t>03/09/2014</a:t>
            </a:fld>
            <a:endParaRPr lang="en-GB" sz="900" dirty="0"/>
          </a:p>
        </p:txBody>
      </p:sp>
      <p:sp>
        <p:nvSpPr>
          <p:cNvPr id="8" name="Footer Placeholder 11"/>
          <p:cNvSpPr>
            <a:spLocks noGrp="1"/>
          </p:cNvSpPr>
          <p:nvPr>
            <p:ph type="ftr" sz="quarter" idx="2"/>
          </p:nvPr>
        </p:nvSpPr>
        <p:spPr>
          <a:xfrm>
            <a:off x="483885" y="9289036"/>
            <a:ext cx="3344498" cy="496887"/>
          </a:xfrm>
          <a:prstGeom prst="rect">
            <a:avLst/>
          </a:prstGeom>
        </p:spPr>
        <p:txBody>
          <a:bodyPr vert="horz" lIns="91423" tIns="45712" rIns="91423" bIns="45712" rtlCol="0" anchor="b"/>
          <a:lstStyle>
            <a:lvl1pPr algn="l">
              <a:defRPr sz="1200"/>
            </a:lvl1pPr>
          </a:lstStyle>
          <a:p>
            <a:pPr algn="r"/>
            <a:endParaRPr lang="en-GB" sz="900" dirty="0"/>
          </a:p>
        </p:txBody>
      </p:sp>
      <p:pic>
        <p:nvPicPr>
          <p:cNvPr id="9" name="Picture 8" descr="gigaset_brandmark_cmyk_140.gif"/>
          <p:cNvPicPr>
            <a:picLocks noChangeAspect="1"/>
          </p:cNvPicPr>
          <p:nvPr/>
        </p:nvPicPr>
        <p:blipFill>
          <a:blip r:embed="rId2" cstate="print"/>
          <a:stretch>
            <a:fillRect/>
          </a:stretch>
        </p:blipFill>
        <p:spPr>
          <a:xfrm>
            <a:off x="2853626" y="285976"/>
            <a:ext cx="1080000" cy="317232"/>
          </a:xfrm>
          <a:prstGeom prst="rect">
            <a:avLst/>
          </a:prstGeom>
          <a:effectLst/>
        </p:spPr>
      </p:pic>
      <p:pic>
        <p:nvPicPr>
          <p:cNvPr id="10" name="Picture 10" descr="gigaset pro_brandmark_100_cmyk"/>
          <p:cNvPicPr>
            <a:picLocks noChangeAspect="1" noChangeArrowheads="1"/>
          </p:cNvPicPr>
          <p:nvPr/>
        </p:nvPicPr>
        <p:blipFill>
          <a:blip r:embed="rId3" cstate="print"/>
          <a:srcRect/>
          <a:stretch>
            <a:fillRect/>
          </a:stretch>
        </p:blipFill>
        <p:spPr bwMode="auto">
          <a:xfrm>
            <a:off x="590529" y="9555564"/>
            <a:ext cx="1053703" cy="199710"/>
          </a:xfrm>
          <a:prstGeom prst="rect">
            <a:avLst/>
          </a:prstGeom>
          <a:noFill/>
          <a:ln w="9525">
            <a:noFill/>
            <a:miter lim="800000"/>
            <a:headEnd/>
            <a:tailEnd/>
          </a:ln>
        </p:spPr>
      </p:pic>
    </p:spTree>
    <p:extLst>
      <p:ext uri="{BB962C8B-B14F-4D97-AF65-F5344CB8AC3E}">
        <p14:creationId xmlns:p14="http://schemas.microsoft.com/office/powerpoint/2010/main" val="3889308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5415066" y="9289034"/>
            <a:ext cx="712939" cy="498822"/>
          </a:xfrm>
          <a:prstGeom prst="rect">
            <a:avLst/>
          </a:prstGeom>
        </p:spPr>
        <p:txBody>
          <a:bodyPr vert="horz" lIns="83778" tIns="41889" rIns="83778" bIns="41889" rtlCol="0" anchor="b"/>
          <a:lstStyle>
            <a:lvl1pPr algn="r">
              <a:defRPr sz="900"/>
            </a:lvl1pPr>
          </a:lstStyle>
          <a:p>
            <a:fld id="{DA6F4E91-91FA-4D1C-AEDB-F57CA52A0EDD}" type="slidenum">
              <a:rPr lang="en-GB" smtClean="0"/>
              <a:pPr/>
              <a:t>‹Nr.›</a:t>
            </a:fld>
            <a:endParaRPr lang="en-GB" dirty="0"/>
          </a:p>
        </p:txBody>
      </p:sp>
      <p:sp>
        <p:nvSpPr>
          <p:cNvPr id="9" name="Notes Placeholder 8"/>
          <p:cNvSpPr>
            <a:spLocks noGrp="1"/>
          </p:cNvSpPr>
          <p:nvPr>
            <p:ph type="body" sz="quarter" idx="3"/>
          </p:nvPr>
        </p:nvSpPr>
        <p:spPr>
          <a:xfrm>
            <a:off x="679453" y="4786885"/>
            <a:ext cx="5438775" cy="4496916"/>
          </a:xfrm>
          <a:prstGeom prst="rect">
            <a:avLst/>
          </a:prstGeom>
        </p:spPr>
        <p:txBody>
          <a:bodyPr vert="horz" lIns="91423" tIns="45712" rIns="91423" bIns="45712"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11" name="Date Placeholder 10"/>
          <p:cNvSpPr>
            <a:spLocks noGrp="1"/>
          </p:cNvSpPr>
          <p:nvPr>
            <p:ph type="dt" idx="1"/>
          </p:nvPr>
        </p:nvSpPr>
        <p:spPr>
          <a:xfrm>
            <a:off x="3686870" y="9289034"/>
            <a:ext cx="1728192" cy="496889"/>
          </a:xfrm>
          <a:prstGeom prst="rect">
            <a:avLst/>
          </a:prstGeom>
        </p:spPr>
        <p:txBody>
          <a:bodyPr vert="horz" lIns="91423" tIns="45712" rIns="91423" bIns="45712" rtlCol="0" anchor="b"/>
          <a:lstStyle>
            <a:lvl1pPr algn="r">
              <a:defRPr sz="900"/>
            </a:lvl1pPr>
          </a:lstStyle>
          <a:p>
            <a:fld id="{65C35CAC-04C8-4EE9-9FBE-100E8F45ACD1}" type="datetimeFigureOut">
              <a:rPr lang="en-GB" smtClean="0"/>
              <a:pPr/>
              <a:t>03/09/2014</a:t>
            </a:fld>
            <a:endParaRPr lang="en-GB" dirty="0"/>
          </a:p>
        </p:txBody>
      </p:sp>
      <p:sp>
        <p:nvSpPr>
          <p:cNvPr id="12" name="Footer Placeholder 11"/>
          <p:cNvSpPr>
            <a:spLocks noGrp="1"/>
          </p:cNvSpPr>
          <p:nvPr>
            <p:ph type="ftr" sz="quarter" idx="4"/>
          </p:nvPr>
        </p:nvSpPr>
        <p:spPr>
          <a:xfrm>
            <a:off x="683419" y="9289036"/>
            <a:ext cx="3003450" cy="496887"/>
          </a:xfrm>
          <a:prstGeom prst="rect">
            <a:avLst/>
          </a:prstGeom>
        </p:spPr>
        <p:txBody>
          <a:bodyPr vert="horz" lIns="91423" tIns="45712" rIns="91423" bIns="45712" rtlCol="0" anchor="b"/>
          <a:lstStyle>
            <a:lvl1pPr algn="r">
              <a:defRPr sz="900"/>
            </a:lvl1pPr>
          </a:lstStyle>
          <a:p>
            <a:endParaRPr lang="en-GB" dirty="0"/>
          </a:p>
        </p:txBody>
      </p:sp>
      <p:sp>
        <p:nvSpPr>
          <p:cNvPr id="13" name="Slide Image Placeholder 12"/>
          <p:cNvSpPr>
            <a:spLocks noGrp="1" noRot="1" noChangeAspect="1"/>
          </p:cNvSpPr>
          <p:nvPr>
            <p:ph type="sldImg" idx="2"/>
          </p:nvPr>
        </p:nvSpPr>
        <p:spPr>
          <a:xfrm>
            <a:off x="687388" y="698500"/>
            <a:ext cx="5437187" cy="3854450"/>
          </a:xfrm>
          <a:prstGeom prst="rect">
            <a:avLst/>
          </a:prstGeom>
          <a:noFill/>
          <a:ln w="12700">
            <a:solidFill>
              <a:schemeClr val="bg1">
                <a:lumMod val="85000"/>
              </a:schemeClr>
            </a:solidFill>
          </a:ln>
        </p:spPr>
        <p:txBody>
          <a:bodyPr vert="horz" lIns="91423" tIns="45712" rIns="91423" bIns="45712" rtlCol="0" anchor="ctr"/>
          <a:lstStyle/>
          <a:p>
            <a:endParaRPr lang="en-GB"/>
          </a:p>
        </p:txBody>
      </p:sp>
      <p:pic>
        <p:nvPicPr>
          <p:cNvPr id="16" name="Picture 15" descr="gigaset_brandmark_cmyk_140.gif"/>
          <p:cNvPicPr>
            <a:picLocks noChangeAspect="1"/>
          </p:cNvPicPr>
          <p:nvPr/>
        </p:nvPicPr>
        <p:blipFill>
          <a:blip r:embed="rId2" cstate="print"/>
          <a:stretch>
            <a:fillRect/>
          </a:stretch>
        </p:blipFill>
        <p:spPr>
          <a:xfrm>
            <a:off x="2853626" y="253599"/>
            <a:ext cx="1080000" cy="317232"/>
          </a:xfrm>
          <a:prstGeom prst="rect">
            <a:avLst/>
          </a:prstGeom>
          <a:effectLst/>
        </p:spPr>
      </p:pic>
      <p:pic>
        <p:nvPicPr>
          <p:cNvPr id="17" name="Picture 10" descr="gigaset pro_brandmark_100_cmyk"/>
          <p:cNvPicPr>
            <a:picLocks noChangeAspect="1" noChangeArrowheads="1"/>
          </p:cNvPicPr>
          <p:nvPr/>
        </p:nvPicPr>
        <p:blipFill>
          <a:blip r:embed="rId3"/>
          <a:srcRect/>
          <a:stretch>
            <a:fillRect/>
          </a:stretch>
        </p:blipFill>
        <p:spPr bwMode="auto">
          <a:xfrm>
            <a:off x="760963" y="9555564"/>
            <a:ext cx="1053703" cy="199710"/>
          </a:xfrm>
          <a:prstGeom prst="rect">
            <a:avLst/>
          </a:prstGeom>
          <a:noFill/>
          <a:ln w="9525">
            <a:noFill/>
            <a:miter lim="800000"/>
            <a:headEnd/>
            <a:tailEnd/>
          </a:ln>
        </p:spPr>
      </p:pic>
    </p:spTree>
    <p:extLst>
      <p:ext uri="{BB962C8B-B14F-4D97-AF65-F5344CB8AC3E}">
        <p14:creationId xmlns:p14="http://schemas.microsoft.com/office/powerpoint/2010/main" val="3714342258"/>
      </p:ext>
    </p:extLst>
  </p:cSld>
  <p:clrMap bg1="lt1" tx1="dk1" bg2="lt2" tx2="dk2" accent1="accent1" accent2="accent2" accent3="accent3" accent4="accent4" accent5="accent5" accent6="accent6" hlink="hlink" folHlink="folHlink"/>
  <p:notesStyle>
    <a:lvl1pPr marL="0" algn="l" defTabSz="914101" rtl="0" eaLnBrk="1" latinLnBrk="0" hangingPunct="1">
      <a:defRPr sz="1200" kern="1200">
        <a:solidFill>
          <a:schemeClr val="tx1"/>
        </a:solidFill>
        <a:latin typeface="+mn-lt"/>
        <a:ea typeface="+mn-ea"/>
        <a:cs typeface="+mn-cs"/>
      </a:defRPr>
    </a:lvl1pPr>
    <a:lvl2pPr marL="457050" algn="l" defTabSz="914101" rtl="0" eaLnBrk="1" latinLnBrk="0" hangingPunct="1">
      <a:defRPr sz="1200" kern="1200">
        <a:solidFill>
          <a:schemeClr val="tx1"/>
        </a:solidFill>
        <a:latin typeface="+mn-lt"/>
        <a:ea typeface="+mn-ea"/>
        <a:cs typeface="+mn-cs"/>
      </a:defRPr>
    </a:lvl2pPr>
    <a:lvl3pPr marL="914101" algn="l" defTabSz="914101" rtl="0" eaLnBrk="1" latinLnBrk="0" hangingPunct="1">
      <a:defRPr sz="1200" kern="1200">
        <a:solidFill>
          <a:schemeClr val="tx1"/>
        </a:solidFill>
        <a:latin typeface="+mn-lt"/>
        <a:ea typeface="+mn-ea"/>
        <a:cs typeface="+mn-cs"/>
      </a:defRPr>
    </a:lvl3pPr>
    <a:lvl4pPr marL="1371152" algn="l" defTabSz="914101" rtl="0" eaLnBrk="1" latinLnBrk="0" hangingPunct="1">
      <a:defRPr sz="1200" kern="1200">
        <a:solidFill>
          <a:schemeClr val="tx1"/>
        </a:solidFill>
        <a:latin typeface="+mn-lt"/>
        <a:ea typeface="+mn-ea"/>
        <a:cs typeface="+mn-cs"/>
      </a:defRPr>
    </a:lvl4pPr>
    <a:lvl5pPr marL="1828204" algn="l" defTabSz="914101" rtl="0" eaLnBrk="1" latinLnBrk="0" hangingPunct="1">
      <a:defRPr sz="1200" kern="1200">
        <a:solidFill>
          <a:schemeClr val="tx1"/>
        </a:solidFill>
        <a:latin typeface="+mn-lt"/>
        <a:ea typeface="+mn-ea"/>
        <a:cs typeface="+mn-cs"/>
      </a:defRPr>
    </a:lvl5pPr>
    <a:lvl6pPr marL="2285255" algn="l" defTabSz="914101" rtl="0" eaLnBrk="1" latinLnBrk="0" hangingPunct="1">
      <a:defRPr sz="1200" kern="1200">
        <a:solidFill>
          <a:schemeClr val="tx1"/>
        </a:solidFill>
        <a:latin typeface="+mn-lt"/>
        <a:ea typeface="+mn-ea"/>
        <a:cs typeface="+mn-cs"/>
      </a:defRPr>
    </a:lvl6pPr>
    <a:lvl7pPr marL="2742305" algn="l" defTabSz="914101" rtl="0" eaLnBrk="1" latinLnBrk="0" hangingPunct="1">
      <a:defRPr sz="1200" kern="1200">
        <a:solidFill>
          <a:schemeClr val="tx1"/>
        </a:solidFill>
        <a:latin typeface="+mn-lt"/>
        <a:ea typeface="+mn-ea"/>
        <a:cs typeface="+mn-cs"/>
      </a:defRPr>
    </a:lvl7pPr>
    <a:lvl8pPr marL="3199355" algn="l" defTabSz="914101" rtl="0" eaLnBrk="1" latinLnBrk="0" hangingPunct="1">
      <a:defRPr sz="1200" kern="1200">
        <a:solidFill>
          <a:schemeClr val="tx1"/>
        </a:solidFill>
        <a:latin typeface="+mn-lt"/>
        <a:ea typeface="+mn-ea"/>
        <a:cs typeface="+mn-cs"/>
      </a:defRPr>
    </a:lvl8pPr>
    <a:lvl9pPr marL="3656406" algn="l" defTabSz="914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192.168.0.25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3" y="3779346"/>
            <a:ext cx="6797675" cy="6147295"/>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50" tIns="52123" rIns="104250" bIns="52123" anchor="ctr"/>
          <a:lstStyle/>
          <a:p>
            <a:pPr>
              <a:defRPr/>
            </a:pPr>
            <a:endParaRPr lang="en-GB" dirty="0">
              <a:latin typeface="Arial" charset="0"/>
            </a:endParaRPr>
          </a:p>
        </p:txBody>
      </p:sp>
      <p:sp>
        <p:nvSpPr>
          <p:cNvPr id="11" name="Rectangle 24"/>
          <p:cNvSpPr>
            <a:spLocks noChangeArrowheads="1"/>
          </p:cNvSpPr>
          <p:nvPr/>
        </p:nvSpPr>
        <p:spPr bwMode="auto">
          <a:xfrm>
            <a:off x="3" y="5"/>
            <a:ext cx="6797675"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50" tIns="52123" rIns="104250" bIns="52123" anchor="ctr"/>
          <a:lstStyle/>
          <a:p>
            <a:pPr>
              <a:defRPr/>
            </a:pPr>
            <a:endParaRPr lang="en-GB" dirty="0">
              <a:latin typeface="Arial" charset="0"/>
            </a:endParaRPr>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1</a:t>
            </a:fld>
            <a:endParaRPr lang="en-GB" dirty="0">
              <a:latin typeface="Calibri"/>
            </a:endParaRPr>
          </a:p>
        </p:txBody>
      </p:sp>
      <p:pic>
        <p:nvPicPr>
          <p:cNvPr id="8" name="Picture 4" descr="gigaset_brandmark_cmyk_140.gif"/>
          <p:cNvPicPr>
            <a:picLocks noChangeAspect="1"/>
          </p:cNvPicPr>
          <p:nvPr/>
        </p:nvPicPr>
        <p:blipFill>
          <a:blip r:embed="rId3" cstate="print"/>
          <a:stretch>
            <a:fillRect/>
          </a:stretch>
        </p:blipFill>
        <p:spPr>
          <a:xfrm>
            <a:off x="623875" y="2930481"/>
            <a:ext cx="5727293" cy="1722081"/>
          </a:xfrm>
          <a:prstGeom prst="rect">
            <a:avLst/>
          </a:prstGeom>
          <a:effectLst>
            <a:outerShdw blurRad="254000" dist="76200" dir="2700000" algn="tl" rotWithShape="0">
              <a:prstClr val="black">
                <a:alpha val="40000"/>
              </a:prstClr>
            </a:outerShdw>
          </a:effectLst>
        </p:spPr>
      </p:pic>
      <p:sp>
        <p:nvSpPr>
          <p:cNvPr id="9" name="Rectangle 6"/>
          <p:cNvSpPr/>
          <p:nvPr/>
        </p:nvSpPr>
        <p:spPr>
          <a:xfrm>
            <a:off x="1538273" y="2227019"/>
            <a:ext cx="4054152" cy="584774"/>
          </a:xfrm>
          <a:prstGeom prst="rect">
            <a:avLst/>
          </a:prstGeom>
        </p:spPr>
        <p:txBody>
          <a:bodyPr wrap="square" lIns="91423" tIns="45712" rIns="91423" bIns="45712">
            <a:spAutoFit/>
          </a:bodyPr>
          <a:lstStyle/>
          <a:p>
            <a:pPr algn="ctr" defTabSz="441107"/>
            <a:r>
              <a:rPr lang="en-GB" sz="3200" dirty="0">
                <a:solidFill>
                  <a:schemeClr val="tx1">
                    <a:lumMod val="50000"/>
                    <a:lumOff val="50000"/>
                  </a:schemeClr>
                </a:solidFill>
                <a:latin typeface="Note this" panose="02000503020000020003" pitchFamily="2" charset="0"/>
                <a:ea typeface="ＭＳ Ｐゴシック"/>
              </a:rPr>
              <a:t>Welcome</a:t>
            </a:r>
          </a:p>
        </p:txBody>
      </p:sp>
      <p:sp>
        <p:nvSpPr>
          <p:cNvPr id="12" name="Titel 3"/>
          <p:cNvSpPr txBox="1">
            <a:spLocks/>
          </p:cNvSpPr>
          <p:nvPr/>
        </p:nvSpPr>
        <p:spPr>
          <a:xfrm>
            <a:off x="1382613" y="5216191"/>
            <a:ext cx="4536505" cy="1835027"/>
          </a:xfrm>
          <a:prstGeom prst="rect">
            <a:avLst/>
          </a:prstGeom>
        </p:spPr>
        <p:txBody>
          <a:bodyPr lIns="91423" tIns="45712" rIns="91423" bIns="45712"/>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41107"/>
            <a:r>
              <a:rPr lang="de-DE" sz="3000" b="1" dirty="0" err="1" smtClean="0">
                <a:solidFill>
                  <a:srgbClr val="F79646">
                    <a:lumMod val="75000"/>
                  </a:srgbClr>
                </a:solidFill>
                <a:latin typeface="Note this" panose="02000503020000020003" pitchFamily="2" charset="0"/>
                <a:ea typeface="+mn-ea"/>
                <a:cs typeface="+mn-cs"/>
              </a:rPr>
              <a:t>Hybird</a:t>
            </a:r>
            <a:r>
              <a:rPr lang="de-DE" sz="3000" b="1" dirty="0" smtClean="0">
                <a:solidFill>
                  <a:srgbClr val="F79646">
                    <a:lumMod val="75000"/>
                  </a:srgbClr>
                </a:solidFill>
                <a:latin typeface="Note this" panose="02000503020000020003" pitchFamily="2" charset="0"/>
                <a:ea typeface="+mn-ea"/>
                <a:cs typeface="+mn-cs"/>
              </a:rPr>
              <a:t> 120 Gigaset Edition</a:t>
            </a:r>
            <a:r>
              <a:rPr lang="en-GB" sz="3000" dirty="0">
                <a:solidFill>
                  <a:srgbClr val="F79646">
                    <a:lumMod val="75000"/>
                  </a:srgbClr>
                </a:solidFill>
                <a:latin typeface="Note this" panose="02000503020000020003" pitchFamily="2" charset="0"/>
                <a:ea typeface="+mn-ea"/>
                <a:cs typeface="+mn-cs"/>
              </a:rPr>
              <a:t/>
            </a:r>
            <a:br>
              <a:rPr lang="en-GB" sz="3000" dirty="0">
                <a:solidFill>
                  <a:srgbClr val="F79646">
                    <a:lumMod val="75000"/>
                  </a:srgbClr>
                </a:solidFill>
                <a:latin typeface="Note this" panose="02000503020000020003" pitchFamily="2" charset="0"/>
                <a:ea typeface="+mn-ea"/>
                <a:cs typeface="+mn-cs"/>
              </a:rPr>
            </a:br>
            <a:r>
              <a:rPr lang="en-GB" sz="3000" dirty="0" smtClean="0">
                <a:solidFill>
                  <a:srgbClr val="F79646">
                    <a:lumMod val="75000"/>
                  </a:srgbClr>
                </a:solidFill>
                <a:latin typeface="Note this" panose="02000503020000020003" pitchFamily="2" charset="0"/>
                <a:ea typeface="+mn-ea"/>
                <a:cs typeface="+mn-cs"/>
              </a:rPr>
              <a:t>Certification Training</a:t>
            </a:r>
            <a:endParaRPr lang="en-GB" sz="3000" dirty="0">
              <a:solidFill>
                <a:srgbClr val="F79646">
                  <a:lumMod val="75000"/>
                </a:srgbClr>
              </a:solidFill>
              <a:latin typeface="Note this" panose="02000503020000020003" pitchFamily="2" charset="0"/>
              <a:ea typeface="+mn-ea"/>
              <a:cs typeface="+mn-cs"/>
            </a:endParaRPr>
          </a:p>
        </p:txBody>
      </p:sp>
    </p:spTree>
    <p:extLst>
      <p:ext uri="{BB962C8B-B14F-4D97-AF65-F5344CB8AC3E}">
        <p14:creationId xmlns:p14="http://schemas.microsoft.com/office/powerpoint/2010/main" val="22709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r>
              <a:rPr lang="en-GB" dirty="0" smtClean="0">
                <a:latin typeface="Myriad Pro Light" pitchFamily="34" charset="0"/>
              </a:rPr>
              <a:t>There are several ways possible to install the system in the network of the customer.</a:t>
            </a:r>
          </a:p>
          <a:p>
            <a:pPr defTabSz="882213"/>
            <a:r>
              <a:rPr lang="en-GB" baseline="0" dirty="0" smtClean="0">
                <a:latin typeface="Myriad Pro Light" pitchFamily="34" charset="0"/>
              </a:rPr>
              <a:t>The most common ones are mentioned here:</a:t>
            </a:r>
          </a:p>
          <a:p>
            <a:pPr marL="228600" indent="-228600" defTabSz="882213">
              <a:buFontTx/>
              <a:buAutoNum type="arabicPeriod"/>
            </a:pPr>
            <a:r>
              <a:rPr lang="en-GB" baseline="0" dirty="0" smtClean="0">
                <a:latin typeface="Myriad Pro Light" pitchFamily="34" charset="0"/>
              </a:rPr>
              <a:t>Using DHCP-server of the </a:t>
            </a:r>
            <a:r>
              <a:rPr lang="en-GB" baseline="0" dirty="0" err="1" smtClean="0">
                <a:latin typeface="Myriad Pro Light" pitchFamily="34" charset="0"/>
              </a:rPr>
              <a:t>Hybird</a:t>
            </a:r>
            <a:r>
              <a:rPr lang="en-GB" baseline="0" dirty="0" smtClean="0">
                <a:latin typeface="Myriad Pro Light" pitchFamily="34" charset="0"/>
              </a:rPr>
              <a:t> 120 GE, Port 4 configured as WAN interface to router/internet</a:t>
            </a:r>
          </a:p>
          <a:p>
            <a:pPr marL="228600" indent="-228600" defTabSz="882213">
              <a:buFontTx/>
              <a:buAutoNum type="arabicPeriod"/>
            </a:pPr>
            <a:r>
              <a:rPr lang="en-GB" baseline="0" dirty="0" smtClean="0">
                <a:latin typeface="Myriad Pro Light" pitchFamily="34" charset="0"/>
              </a:rPr>
              <a:t>Using existing DHCP server of customer network</a:t>
            </a:r>
          </a:p>
          <a:p>
            <a:pPr marL="228600" indent="-228600" defTabSz="882213">
              <a:buFontTx/>
              <a:buAutoNum type="arabicPeriod"/>
            </a:pPr>
            <a:endParaRPr lang="en-GB" baseline="0" dirty="0" smtClean="0">
              <a:latin typeface="Myriad Pro Light" pitchFamily="34" charset="0"/>
            </a:endParaRPr>
          </a:p>
          <a:p>
            <a:pPr marL="0" indent="0" defTabSz="882213">
              <a:buFontTx/>
              <a:buNone/>
            </a:pPr>
            <a:r>
              <a:rPr lang="en-GB" baseline="0" dirty="0" smtClean="0">
                <a:latin typeface="Myriad Pro Light" pitchFamily="34" charset="0"/>
              </a:rPr>
              <a:t>We focus during the training on scenario No.1, in order to use the </a:t>
            </a:r>
            <a:r>
              <a:rPr lang="en-GB" baseline="0" dirty="0" err="1" smtClean="0">
                <a:latin typeface="Myriad Pro Light" pitchFamily="34" charset="0"/>
              </a:rPr>
              <a:t>autoprovisioning</a:t>
            </a:r>
            <a:r>
              <a:rPr lang="en-GB" baseline="0" dirty="0" smtClean="0">
                <a:latin typeface="Myriad Pro Light" pitchFamily="34" charset="0"/>
              </a:rPr>
              <a:t> capabilities of the PBX system.</a:t>
            </a:r>
          </a:p>
          <a:p>
            <a:pPr marL="0" indent="0" defTabSz="882213">
              <a:buFontTx/>
              <a:buNone/>
            </a:pPr>
            <a:endParaRPr lang="en-GB" baseline="0" dirty="0" smtClean="0">
              <a:latin typeface="Myriad Pro Light" pitchFamily="34" charset="0"/>
            </a:endParaRPr>
          </a:p>
          <a:p>
            <a:pPr marL="0" indent="0" defTabSz="882213">
              <a:buFontTx/>
              <a:buNone/>
            </a:pPr>
            <a:r>
              <a:rPr lang="en-GB" b="1" baseline="0" dirty="0" smtClean="0">
                <a:latin typeface="Myriad Pro Light" pitchFamily="34" charset="0"/>
              </a:rPr>
              <a:t>HINT:	</a:t>
            </a:r>
            <a:r>
              <a:rPr lang="en-GB" baseline="0" dirty="0" smtClean="0">
                <a:latin typeface="Myriad Pro Light" pitchFamily="34" charset="0"/>
              </a:rPr>
              <a:t>Check more information about this scenario on our wiki, available here: 	</a:t>
            </a:r>
            <a:r>
              <a:rPr lang="en-GB" baseline="0" dirty="0" smtClean="0">
                <a:latin typeface="Myriad Pro Light" pitchFamily="34" charset="0"/>
                <a:hlinkClick r:id="rId3"/>
              </a:rPr>
              <a:t>http://wiki.gigasetpro.com</a:t>
            </a:r>
            <a:r>
              <a:rPr lang="en-GB" baseline="0" dirty="0" smtClean="0">
                <a:latin typeface="Myriad Pro Light" pitchFamily="34" charset="0"/>
              </a:rPr>
              <a:t>  </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10</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r>
              <a:rPr lang="en-GB" dirty="0" smtClean="0">
                <a:latin typeface="Myriad Pro Light" pitchFamily="34" charset="0"/>
              </a:rPr>
              <a:t>To enable an easy installation and stable setup, we recommend some settings</a:t>
            </a:r>
          </a:p>
          <a:p>
            <a:pPr defTabSz="882213"/>
            <a:r>
              <a:rPr lang="en-GB" dirty="0" smtClean="0">
                <a:latin typeface="Myriad Pro Light" pitchFamily="34" charset="0"/>
              </a:rPr>
              <a:t>in the system.</a:t>
            </a:r>
            <a:endParaRPr lang="en-GB" baseline="0" dirty="0" smtClean="0">
              <a:latin typeface="Myriad Pro Light" pitchFamily="34" charset="0"/>
            </a:endParaRPr>
          </a:p>
          <a:p>
            <a:pPr defTabSz="882213"/>
            <a:endParaRPr lang="en-GB" baseline="0" dirty="0" smtClean="0">
              <a:latin typeface="Myriad Pro Light" pitchFamily="34" charset="0"/>
            </a:endParaRPr>
          </a:p>
          <a:p>
            <a:pPr defTabSz="882213"/>
            <a:r>
              <a:rPr lang="en-GB" b="1" baseline="0" dirty="0" smtClean="0">
                <a:latin typeface="Myriad Pro Light" pitchFamily="34" charset="0"/>
              </a:rPr>
              <a:t>HINT:</a:t>
            </a:r>
            <a:r>
              <a:rPr lang="en-GB" baseline="0" dirty="0" smtClean="0">
                <a:latin typeface="Myriad Pro Light" pitchFamily="34" charset="0"/>
              </a:rPr>
              <a:t>	When the device is connected to another network without configuring 	the WAN interface first, the </a:t>
            </a:r>
            <a:r>
              <a:rPr lang="en-GB" baseline="0" dirty="0" err="1" smtClean="0">
                <a:latin typeface="Myriad Pro Light" pitchFamily="34" charset="0"/>
              </a:rPr>
              <a:t>Hybird</a:t>
            </a:r>
            <a:r>
              <a:rPr lang="en-GB" baseline="0" dirty="0" smtClean="0">
                <a:latin typeface="Myriad Pro Light" pitchFamily="34" charset="0"/>
              </a:rPr>
              <a:t> 120 Gigaset Edition will recognize an 	existing DHCP server in the network and will switch off its own DHCP 	server. </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11</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r>
              <a:rPr lang="de-DE" dirty="0" err="1" smtClean="0">
                <a:latin typeface="Myriad Pro Light" pitchFamily="34" charset="0"/>
              </a:rPr>
              <a:t>We</a:t>
            </a:r>
            <a:r>
              <a:rPr lang="de-DE" dirty="0" smtClean="0">
                <a:latin typeface="Myriad Pro Light" pitchFamily="34" charset="0"/>
              </a:rPr>
              <a:t> will </a:t>
            </a:r>
            <a:r>
              <a:rPr lang="de-DE" dirty="0" err="1" smtClean="0">
                <a:latin typeface="Myriad Pro Light" pitchFamily="34" charset="0"/>
              </a:rPr>
              <a:t>divide</a:t>
            </a:r>
            <a:r>
              <a:rPr lang="de-DE" baseline="0" dirty="0" smtClean="0">
                <a:latin typeface="Myriad Pro Light" pitchFamily="34" charset="0"/>
              </a:rPr>
              <a:t> </a:t>
            </a:r>
            <a:r>
              <a:rPr lang="de-DE" baseline="0" dirty="0" err="1" smtClean="0">
                <a:latin typeface="Myriad Pro Light" pitchFamily="34" charset="0"/>
              </a:rPr>
              <a:t>the</a:t>
            </a:r>
            <a:r>
              <a:rPr lang="de-DE" baseline="0" dirty="0" smtClean="0">
                <a:latin typeface="Myriad Pro Light" pitchFamily="34" charset="0"/>
              </a:rPr>
              <a:t> </a:t>
            </a:r>
            <a:r>
              <a:rPr lang="de-DE" baseline="0" dirty="0" err="1" smtClean="0">
                <a:latin typeface="Myriad Pro Light" pitchFamily="34" charset="0"/>
              </a:rPr>
              <a:t>setup</a:t>
            </a:r>
            <a:r>
              <a:rPr lang="de-DE" baseline="0" dirty="0" smtClean="0">
                <a:latin typeface="Myriad Pro Light" pitchFamily="34" charset="0"/>
              </a:rPr>
              <a:t> in 3 </a:t>
            </a:r>
            <a:r>
              <a:rPr lang="de-DE" baseline="0" dirty="0" err="1" smtClean="0">
                <a:latin typeface="Myriad Pro Light" pitchFamily="34" charset="0"/>
              </a:rPr>
              <a:t>sections</a:t>
            </a:r>
            <a:r>
              <a:rPr lang="de-DE" baseline="0" dirty="0" smtClean="0">
                <a:latin typeface="Myriad Pro Light" pitchFamily="34" charset="0"/>
              </a:rPr>
              <a:t>.</a:t>
            </a:r>
          </a:p>
          <a:p>
            <a:pPr defTabSz="882213"/>
            <a:endParaRPr lang="de-DE" baseline="0" dirty="0" smtClean="0">
              <a:latin typeface="Myriad Pro Light" pitchFamily="34" charset="0"/>
            </a:endParaRPr>
          </a:p>
          <a:p>
            <a:pPr defTabSz="882213"/>
            <a:r>
              <a:rPr lang="de-DE" baseline="0" dirty="0" smtClean="0">
                <a:latin typeface="Myriad Pro Light" pitchFamily="34" charset="0"/>
              </a:rPr>
              <a:t>The </a:t>
            </a:r>
            <a:r>
              <a:rPr lang="de-DE" b="1" baseline="0" dirty="0" err="1" smtClean="0">
                <a:latin typeface="Myriad Pro Light" pitchFamily="34" charset="0"/>
              </a:rPr>
              <a:t>basic</a:t>
            </a:r>
            <a:r>
              <a:rPr lang="de-DE" b="1" baseline="0" dirty="0" smtClean="0">
                <a:latin typeface="Myriad Pro Light" pitchFamily="34" charset="0"/>
              </a:rPr>
              <a:t> </a:t>
            </a:r>
            <a:r>
              <a:rPr lang="de-DE" b="1" baseline="0" dirty="0" err="1" smtClean="0">
                <a:latin typeface="Myriad Pro Light" pitchFamily="34" charset="0"/>
              </a:rPr>
              <a:t>setup</a:t>
            </a:r>
            <a:r>
              <a:rPr lang="de-DE" b="1" baseline="0" dirty="0" smtClean="0">
                <a:latin typeface="Myriad Pro Light" pitchFamily="34" charset="0"/>
              </a:rPr>
              <a:t> </a:t>
            </a:r>
            <a:r>
              <a:rPr lang="de-DE" baseline="0" dirty="0" smtClean="0">
                <a:latin typeface="Myriad Pro Light" pitchFamily="34" charset="0"/>
              </a:rPr>
              <a:t>will </a:t>
            </a:r>
            <a:r>
              <a:rPr lang="de-DE" baseline="0" dirty="0" err="1" smtClean="0">
                <a:latin typeface="Myriad Pro Light" pitchFamily="34" charset="0"/>
              </a:rPr>
              <a:t>cover</a:t>
            </a:r>
            <a:r>
              <a:rPr lang="de-DE" baseline="0" dirty="0" smtClean="0">
                <a:latin typeface="Myriad Pro Light" pitchFamily="34" charset="0"/>
              </a:rPr>
              <a:t> network-setup </a:t>
            </a:r>
            <a:r>
              <a:rPr lang="de-DE" baseline="0" dirty="0" err="1" smtClean="0">
                <a:latin typeface="Myriad Pro Light" pitchFamily="34" charset="0"/>
              </a:rPr>
              <a:t>and</a:t>
            </a:r>
            <a:r>
              <a:rPr lang="de-DE" baseline="0" dirty="0" smtClean="0">
                <a:latin typeface="Myriad Pro Light" pitchFamily="34" charset="0"/>
              </a:rPr>
              <a:t> SIP-</a:t>
            </a:r>
            <a:r>
              <a:rPr lang="de-DE" baseline="0" dirty="0" err="1" smtClean="0">
                <a:latin typeface="Myriad Pro Light" pitchFamily="34" charset="0"/>
              </a:rPr>
              <a:t>account</a:t>
            </a:r>
            <a:r>
              <a:rPr lang="de-DE" baseline="0" dirty="0" smtClean="0">
                <a:latin typeface="Myriad Pro Light" pitchFamily="34" charset="0"/>
              </a:rPr>
              <a:t> </a:t>
            </a:r>
            <a:r>
              <a:rPr lang="de-DE" baseline="0" dirty="0" err="1" smtClean="0">
                <a:latin typeface="Myriad Pro Light" pitchFamily="34" charset="0"/>
              </a:rPr>
              <a:t>configuration</a:t>
            </a:r>
            <a:r>
              <a:rPr lang="de-DE" baseline="0" dirty="0" smtClean="0">
                <a:latin typeface="Myriad Pro Light" pitchFamily="34" charset="0"/>
              </a:rPr>
              <a:t>,</a:t>
            </a:r>
          </a:p>
          <a:p>
            <a:pPr defTabSz="882213"/>
            <a:r>
              <a:rPr lang="de-DE" baseline="0" dirty="0" smtClean="0">
                <a:latin typeface="Myriad Pro Light" pitchFamily="34" charset="0"/>
              </a:rPr>
              <a:t>in </a:t>
            </a:r>
            <a:r>
              <a:rPr lang="de-DE" baseline="0" dirty="0" err="1" smtClean="0">
                <a:latin typeface="Myriad Pro Light" pitchFamily="34" charset="0"/>
              </a:rPr>
              <a:t>order</a:t>
            </a:r>
            <a:r>
              <a:rPr lang="de-DE" baseline="0" dirty="0" smtClean="0">
                <a:latin typeface="Myriad Pro Light" pitchFamily="34" charset="0"/>
              </a:rPr>
              <a:t> </a:t>
            </a:r>
            <a:r>
              <a:rPr lang="de-DE" baseline="0" dirty="0" err="1" smtClean="0">
                <a:latin typeface="Myriad Pro Light" pitchFamily="34" charset="0"/>
              </a:rPr>
              <a:t>to</a:t>
            </a:r>
            <a:r>
              <a:rPr lang="de-DE" baseline="0" dirty="0" smtClean="0">
                <a:latin typeface="Myriad Pro Light" pitchFamily="34" charset="0"/>
              </a:rPr>
              <a:t> </a:t>
            </a:r>
            <a:r>
              <a:rPr lang="de-DE" baseline="0" dirty="0" err="1" smtClean="0">
                <a:latin typeface="Myriad Pro Light" pitchFamily="34" charset="0"/>
              </a:rPr>
              <a:t>provide</a:t>
            </a:r>
            <a:r>
              <a:rPr lang="de-DE" baseline="0" dirty="0" smtClean="0">
                <a:latin typeface="Myriad Pro Light" pitchFamily="34" charset="0"/>
              </a:rPr>
              <a:t> </a:t>
            </a:r>
            <a:r>
              <a:rPr lang="de-DE" baseline="0" dirty="0" err="1" smtClean="0">
                <a:latin typeface="Myriad Pro Light" pitchFamily="34" charset="0"/>
              </a:rPr>
              <a:t>first</a:t>
            </a:r>
            <a:r>
              <a:rPr lang="de-DE" baseline="0" dirty="0" smtClean="0">
                <a:latin typeface="Myriad Pro Light" pitchFamily="34" charset="0"/>
              </a:rPr>
              <a:t> SIP (</a:t>
            </a:r>
            <a:r>
              <a:rPr lang="de-DE" baseline="0" dirty="0" err="1" smtClean="0">
                <a:latin typeface="Myriad Pro Light" pitchFamily="34" charset="0"/>
              </a:rPr>
              <a:t>and</a:t>
            </a:r>
            <a:r>
              <a:rPr lang="de-DE" baseline="0" dirty="0" smtClean="0">
                <a:latin typeface="Myriad Pro Light" pitchFamily="34" charset="0"/>
              </a:rPr>
              <a:t> ISDN) </a:t>
            </a:r>
            <a:r>
              <a:rPr lang="de-DE" baseline="0" dirty="0" err="1" smtClean="0">
                <a:latin typeface="Myriad Pro Light" pitchFamily="34" charset="0"/>
              </a:rPr>
              <a:t>telephony</a:t>
            </a:r>
            <a:r>
              <a:rPr lang="de-DE" baseline="0" dirty="0" smtClean="0">
                <a:latin typeface="Myriad Pro Light" pitchFamily="34" charset="0"/>
              </a:rPr>
              <a:t> </a:t>
            </a:r>
            <a:r>
              <a:rPr lang="de-DE" baseline="0" dirty="0" err="1" smtClean="0">
                <a:latin typeface="Myriad Pro Light" pitchFamily="34" charset="0"/>
              </a:rPr>
              <a:t>functions</a:t>
            </a:r>
            <a:r>
              <a:rPr lang="de-DE"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12</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13</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14</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defTabSz="882213"/>
            <a:r>
              <a:rPr lang="en-GB" baseline="0" dirty="0" smtClean="0">
                <a:latin typeface="Myriad Pro Light" pitchFamily="34" charset="0"/>
              </a:rPr>
              <a:t>After powering up the system and connecting the PC to port 1,2 or 3 you can access the web-interface by entering the IP address </a:t>
            </a:r>
            <a:r>
              <a:rPr lang="en-GB" baseline="0" dirty="0" smtClean="0">
                <a:latin typeface="Myriad Pro Light" pitchFamily="34" charset="0"/>
                <a:hlinkClick r:id="rId3"/>
              </a:rPr>
              <a:t>http://192.168.0.250</a:t>
            </a:r>
            <a:r>
              <a:rPr lang="en-GB" baseline="0" dirty="0" smtClean="0">
                <a:latin typeface="Myriad Pro Light" pitchFamily="34" charset="0"/>
              </a:rPr>
              <a:t> into the browser.</a:t>
            </a:r>
          </a:p>
          <a:p>
            <a:pPr defTabSz="882213"/>
            <a:r>
              <a:rPr lang="en-GB" baseline="0" dirty="0" smtClean="0">
                <a:latin typeface="Myriad Pro Light" pitchFamily="34" charset="0"/>
              </a:rPr>
              <a:t>For the setup, it is recommended to use the </a:t>
            </a:r>
            <a:r>
              <a:rPr lang="en-GB" b="1" baseline="0" dirty="0" smtClean="0">
                <a:latin typeface="Myriad Pro Light" pitchFamily="34" charset="0"/>
              </a:rPr>
              <a:t>Mozilla Firefox</a:t>
            </a:r>
            <a:r>
              <a:rPr lang="en-GB" baseline="0" dirty="0" smtClean="0">
                <a:latin typeface="Myriad Pro Light" pitchFamily="34" charset="0"/>
              </a:rPr>
              <a:t> browser.</a:t>
            </a:r>
          </a:p>
          <a:p>
            <a:pPr defTabSz="882213"/>
            <a:endParaRPr lang="en-GB" dirty="0" smtClean="0">
              <a:latin typeface="Myriad Pro Light" pitchFamily="34" charset="0"/>
            </a:endParaRPr>
          </a:p>
          <a:p>
            <a:pPr defTabSz="882213"/>
            <a:r>
              <a:rPr lang="en-GB" dirty="0" smtClean="0">
                <a:latin typeface="Myriad Pro Light" pitchFamily="34" charset="0"/>
              </a:rPr>
              <a:t>After entering the IP, you have to enter the default administrator </a:t>
            </a:r>
            <a:r>
              <a:rPr lang="en-GB" b="1" dirty="0" smtClean="0">
                <a:latin typeface="Myriad Pro Light" pitchFamily="34" charset="0"/>
              </a:rPr>
              <a:t>username</a:t>
            </a:r>
            <a:r>
              <a:rPr lang="en-GB" dirty="0" smtClean="0">
                <a:latin typeface="Myriad Pro Light" pitchFamily="34" charset="0"/>
              </a:rPr>
              <a:t> and </a:t>
            </a:r>
            <a:r>
              <a:rPr lang="en-GB" b="1" dirty="0" smtClean="0">
                <a:latin typeface="Myriad Pro Light" pitchFamily="34" charset="0"/>
              </a:rPr>
              <a:t>password</a:t>
            </a:r>
            <a:r>
              <a:rPr lang="en-GB" dirty="0" smtClean="0">
                <a:latin typeface="Myriad Pro Light" pitchFamily="34" charset="0"/>
              </a:rPr>
              <a:t>.</a:t>
            </a:r>
            <a:r>
              <a:rPr lang="en-GB" baseline="0" dirty="0" smtClean="0">
                <a:latin typeface="Myriad Pro Light" pitchFamily="34" charset="0"/>
              </a:rPr>
              <a:t> For both fields, use ‘</a:t>
            </a:r>
            <a:r>
              <a:rPr lang="en-GB" b="1" baseline="0" dirty="0" smtClean="0">
                <a:latin typeface="Myriad Pro Light" pitchFamily="34" charset="0"/>
              </a:rPr>
              <a:t>admin</a:t>
            </a:r>
            <a:r>
              <a:rPr lang="en-GB" baseline="0" dirty="0" smtClean="0">
                <a:latin typeface="Myriad Pro Light" pitchFamily="34" charset="0"/>
              </a:rPr>
              <a:t>’.</a:t>
            </a:r>
            <a:endParaRPr lang="en-GB" dirty="0" smtClean="0">
              <a:latin typeface="Myriad Pro Light" pitchFamily="34" charset="0"/>
            </a:endParaRPr>
          </a:p>
          <a:p>
            <a:pPr defTabSz="882213"/>
            <a:r>
              <a:rPr lang="en-GB" dirty="0" smtClean="0">
                <a:latin typeface="Myriad Pro Light" pitchFamily="34" charset="0"/>
              </a:rPr>
              <a:t>Next, you will be prompted </a:t>
            </a:r>
            <a:r>
              <a:rPr lang="en-GB" baseline="0" dirty="0" smtClean="0">
                <a:latin typeface="Myriad Pro Light" pitchFamily="34" charset="0"/>
              </a:rPr>
              <a:t>to enter a new </a:t>
            </a:r>
            <a:r>
              <a:rPr lang="en-GB" b="1" baseline="0" dirty="0" smtClean="0">
                <a:latin typeface="Myriad Pro Light" pitchFamily="34" charset="0"/>
              </a:rPr>
              <a:t>System Admin Password</a:t>
            </a:r>
            <a:r>
              <a:rPr lang="en-GB" baseline="0" dirty="0" smtClean="0">
                <a:latin typeface="Myriad Pro Light" pitchFamily="34" charset="0"/>
              </a:rPr>
              <a:t>.</a:t>
            </a:r>
          </a:p>
          <a:p>
            <a:pPr defTabSz="882213"/>
            <a:r>
              <a:rPr lang="en-GB" baseline="0" dirty="0" smtClean="0">
                <a:latin typeface="Myriad Pro Light" pitchFamily="34" charset="0"/>
              </a:rPr>
              <a:t>Follow the rules for a strong password which are mentioned on this page.</a:t>
            </a:r>
          </a:p>
          <a:p>
            <a:pPr defTabSz="882213"/>
            <a:r>
              <a:rPr lang="en-GB" baseline="0" dirty="0" smtClean="0">
                <a:latin typeface="Myriad Pro Light" pitchFamily="34" charset="0"/>
              </a:rPr>
              <a:t>When the PBX accepted the entered password, you can define the language for the web-interface.</a:t>
            </a:r>
          </a:p>
          <a:p>
            <a:pPr defTabSz="882213"/>
            <a:endParaRPr lang="en-GB" baseline="0" dirty="0" smtClean="0">
              <a:latin typeface="Myriad Pro Light" pitchFamily="34" charset="0"/>
            </a:endParaRPr>
          </a:p>
          <a:p>
            <a:pPr defTabSz="882213"/>
            <a:r>
              <a:rPr lang="en-GB" b="1" baseline="0" dirty="0" smtClean="0">
                <a:latin typeface="Myriad Pro Light" pitchFamily="34" charset="0"/>
              </a:rPr>
              <a:t>HINT:</a:t>
            </a:r>
            <a:r>
              <a:rPr lang="en-GB" baseline="0" dirty="0" smtClean="0">
                <a:latin typeface="Myriad Pro Light" pitchFamily="34" charset="0"/>
              </a:rPr>
              <a:t>	If the </a:t>
            </a:r>
            <a:r>
              <a:rPr lang="en-GB" baseline="0" dirty="0" err="1" smtClean="0">
                <a:latin typeface="Myriad Pro Light" pitchFamily="34" charset="0"/>
              </a:rPr>
              <a:t>Hybird</a:t>
            </a:r>
            <a:r>
              <a:rPr lang="en-GB" baseline="0" dirty="0" smtClean="0">
                <a:latin typeface="Myriad Pro Light" pitchFamily="34" charset="0"/>
              </a:rPr>
              <a:t> 120 Gigaset Edition is not accessible via the given IP-	address, check if you have connected the PBX to another network.</a:t>
            </a:r>
          </a:p>
          <a:p>
            <a:pPr defTabSz="882213"/>
            <a:r>
              <a:rPr lang="en-GB" dirty="0">
                <a:latin typeface="Myriad Pro Light" pitchFamily="34" charset="0"/>
              </a:rPr>
              <a:t>	</a:t>
            </a:r>
            <a:r>
              <a:rPr lang="en-GB" baseline="0" dirty="0" smtClean="0">
                <a:latin typeface="Myriad Pro Light" pitchFamily="34" charset="0"/>
              </a:rPr>
              <a:t>If there is another DHCP server active, the </a:t>
            </a:r>
            <a:r>
              <a:rPr lang="en-GB" baseline="0" dirty="0" err="1" smtClean="0">
                <a:latin typeface="Myriad Pro Light" pitchFamily="34" charset="0"/>
              </a:rPr>
              <a:t>Hybird</a:t>
            </a:r>
            <a:r>
              <a:rPr lang="en-GB" baseline="0" dirty="0" smtClean="0">
                <a:latin typeface="Myriad Pro Light" pitchFamily="34" charset="0"/>
              </a:rPr>
              <a:t> 120 Gigaset Edition 	will switch off its own DHCP server and will act as a plain switch.</a:t>
            </a:r>
            <a:endParaRPr lang="en-GB"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15</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When entering the web-interface of the </a:t>
            </a:r>
            <a:r>
              <a:rPr lang="en-GB" baseline="0" dirty="0" err="1" smtClean="0">
                <a:latin typeface="Myriad Pro Light" pitchFamily="34" charset="0"/>
              </a:rPr>
              <a:t>Hybird</a:t>
            </a:r>
            <a:r>
              <a:rPr lang="en-GB" baseline="0" dirty="0" smtClean="0">
                <a:latin typeface="Myriad Pro Light" pitchFamily="34" charset="0"/>
              </a:rPr>
              <a:t> 120 Gigaset Edition, the </a:t>
            </a:r>
            <a:r>
              <a:rPr lang="en-GB" b="1" baseline="0" dirty="0" smtClean="0">
                <a:latin typeface="Myriad Pro Light" pitchFamily="34" charset="0"/>
              </a:rPr>
              <a:t>default</a:t>
            </a:r>
            <a:r>
              <a:rPr lang="en-GB" baseline="0" dirty="0" smtClean="0">
                <a:latin typeface="Myriad Pro Light" pitchFamily="34" charset="0"/>
              </a:rPr>
              <a:t> language is set to </a:t>
            </a:r>
            <a:r>
              <a:rPr lang="en-GB" b="1" baseline="0" dirty="0" smtClean="0">
                <a:latin typeface="Myriad Pro Light" pitchFamily="34" charset="0"/>
              </a:rPr>
              <a:t>English</a:t>
            </a:r>
            <a:r>
              <a:rPr lang="en-GB" baseline="0" dirty="0" smtClean="0">
                <a:latin typeface="Myriad Pro Light" pitchFamily="34" charset="0"/>
              </a:rPr>
              <a:t>. Additionally </a:t>
            </a:r>
            <a:r>
              <a:rPr lang="de-DE" sz="1200" dirty="0" smtClean="0">
                <a:latin typeface="Myriad Pro Light" pitchFamily="34" charset="0"/>
              </a:rPr>
              <a:t>French, German, </a:t>
            </a:r>
            <a:r>
              <a:rPr lang="de-DE" sz="1200" dirty="0" err="1" smtClean="0">
                <a:latin typeface="Myriad Pro Light" pitchFamily="34" charset="0"/>
              </a:rPr>
              <a:t>Dutch</a:t>
            </a:r>
            <a:r>
              <a:rPr lang="de-DE" sz="1200" dirty="0" smtClean="0">
                <a:latin typeface="Myriad Pro Light" pitchFamily="34" charset="0"/>
              </a:rPr>
              <a:t>, </a:t>
            </a:r>
            <a:r>
              <a:rPr lang="de-DE" sz="1200" dirty="0" err="1" smtClean="0">
                <a:latin typeface="Myriad Pro Light" pitchFamily="34" charset="0"/>
              </a:rPr>
              <a:t>Italian</a:t>
            </a:r>
            <a:r>
              <a:rPr lang="de-DE" sz="1200" dirty="0" smtClean="0">
                <a:latin typeface="Myriad Pro Light" pitchFamily="34" charset="0"/>
              </a:rPr>
              <a:t> </a:t>
            </a:r>
            <a:r>
              <a:rPr lang="de-DE" sz="1200" dirty="0" err="1" smtClean="0">
                <a:latin typeface="Myriad Pro Light" pitchFamily="34" charset="0"/>
              </a:rPr>
              <a:t>or</a:t>
            </a:r>
            <a:r>
              <a:rPr lang="de-DE" sz="1200" dirty="0" smtClean="0">
                <a:latin typeface="Myriad Pro Light" pitchFamily="34" charset="0"/>
              </a:rPr>
              <a:t> </a:t>
            </a:r>
            <a:r>
              <a:rPr lang="de-DE" sz="1200" dirty="0" err="1" smtClean="0">
                <a:latin typeface="Myriad Pro Light" pitchFamily="34" charset="0"/>
              </a:rPr>
              <a:t>Spanish</a:t>
            </a:r>
            <a:r>
              <a:rPr lang="de-DE" sz="1200" baseline="0" dirty="0" smtClean="0">
                <a:latin typeface="Myriad Pro Light" pitchFamily="34" charset="0"/>
              </a:rPr>
              <a:t> </a:t>
            </a:r>
            <a:r>
              <a:rPr lang="en-GB" baseline="0" dirty="0" smtClean="0">
                <a:latin typeface="Myriad Pro Light" pitchFamily="34" charset="0"/>
              </a:rPr>
              <a:t>can be selected as language via the drop-down box, next to the flag-icon.</a:t>
            </a:r>
          </a:p>
          <a:p>
            <a:pPr defTabSz="882213"/>
            <a:endParaRPr lang="en-GB" baseline="0" dirty="0" smtClean="0">
              <a:latin typeface="Myriad Pro Light" pitchFamily="34" charset="0"/>
            </a:endParaRPr>
          </a:p>
          <a:p>
            <a:pPr defTabSz="882213"/>
            <a:r>
              <a:rPr lang="en-GB" baseline="0" dirty="0" smtClean="0">
                <a:latin typeface="Myriad Pro Light" pitchFamily="34" charset="0"/>
              </a:rPr>
              <a:t>Also additional languages for the online help can be uploaded here, as only English and French are available by default on the system.</a:t>
            </a:r>
          </a:p>
          <a:p>
            <a:pPr defTabSz="882213"/>
            <a:r>
              <a:rPr lang="en-GB" baseline="0" dirty="0" smtClean="0">
                <a:latin typeface="Myriad Pro Light" pitchFamily="34" charset="0"/>
              </a:rPr>
              <a:t>The language files can be found on </a:t>
            </a:r>
            <a:r>
              <a:rPr lang="en-GB" baseline="0" dirty="0" smtClean="0">
                <a:latin typeface="Myriad Pro Light" pitchFamily="34" charset="0"/>
                <a:hlinkClick r:id="rId3"/>
              </a:rPr>
              <a:t>http://wiki.gigasetpro.com</a:t>
            </a:r>
            <a:endParaRPr lang="en-GB" baseline="0" dirty="0" smtClean="0">
              <a:latin typeface="Myriad Pro Light" pitchFamily="34" charset="0"/>
            </a:endParaRPr>
          </a:p>
          <a:p>
            <a:pPr defTabSz="882213"/>
            <a:endParaRPr lang="en-GB" baseline="0" dirty="0" smtClean="0">
              <a:latin typeface="Myriad Pro Light" pitchFamily="34" charset="0"/>
            </a:endParaRPr>
          </a:p>
          <a:p>
            <a:pPr defTabSz="882213"/>
            <a:r>
              <a:rPr lang="en-GB" baseline="0" dirty="0" smtClean="0">
                <a:latin typeface="Myriad Pro Light" pitchFamily="34" charset="0"/>
              </a:rPr>
              <a:t>If there is another language available or an update for an existing language is needed, it has to be uploaded via the file-upload dialog which will open when you press on the flag-icon.</a:t>
            </a:r>
          </a:p>
          <a:p>
            <a:pPr defTabSz="882213"/>
            <a:endParaRPr lang="en-GB" baseline="0" dirty="0" smtClean="0">
              <a:latin typeface="Myriad Pro Light" pitchFamily="34" charset="0"/>
            </a:endParaRPr>
          </a:p>
          <a:p>
            <a:pPr defTabSz="882213"/>
            <a:r>
              <a:rPr lang="en-GB" b="1" baseline="0" dirty="0" smtClean="0">
                <a:latin typeface="Myriad Pro Light" pitchFamily="34" charset="0"/>
              </a:rPr>
              <a:t>HINT:</a:t>
            </a:r>
            <a:r>
              <a:rPr lang="en-GB" baseline="0" dirty="0" smtClean="0">
                <a:latin typeface="Myriad Pro Light" pitchFamily="34" charset="0"/>
              </a:rPr>
              <a:t>	When changing the language for the web-interface, also the</a:t>
            </a:r>
          </a:p>
          <a:p>
            <a:pPr defTabSz="882213"/>
            <a:r>
              <a:rPr lang="en-GB" dirty="0">
                <a:latin typeface="Myriad Pro Light" pitchFamily="34" charset="0"/>
              </a:rPr>
              <a:t>	</a:t>
            </a:r>
            <a:r>
              <a:rPr lang="en-GB" baseline="0" dirty="0" smtClean="0">
                <a:latin typeface="Myriad Pro Light" pitchFamily="34" charset="0"/>
              </a:rPr>
              <a:t>voicemail-language will change. If there is no match for the online-help, 	it will fall back to English.</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16</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defTabSz="882213"/>
            <a:r>
              <a:rPr lang="en-GB" baseline="0" dirty="0" smtClean="0">
                <a:latin typeface="Myriad Pro Light" pitchFamily="34" charset="0"/>
              </a:rPr>
              <a:t>After each step we recommend to </a:t>
            </a:r>
            <a:r>
              <a:rPr lang="en-GB" b="1" baseline="0" dirty="0" smtClean="0">
                <a:latin typeface="Myriad Pro Light" pitchFamily="34" charset="0"/>
              </a:rPr>
              <a:t>save</a:t>
            </a:r>
            <a:r>
              <a:rPr lang="en-GB" baseline="0" dirty="0" smtClean="0">
                <a:latin typeface="Myriad Pro Light" pitchFamily="34" charset="0"/>
              </a:rPr>
              <a:t> the actual configuration.</a:t>
            </a:r>
          </a:p>
          <a:p>
            <a:pPr defTabSz="882213"/>
            <a:r>
              <a:rPr lang="en-GB" baseline="0" dirty="0" smtClean="0">
                <a:latin typeface="Myriad Pro Light" pitchFamily="34" charset="0"/>
              </a:rPr>
              <a:t>Saving the backup in the </a:t>
            </a:r>
            <a:r>
              <a:rPr lang="en-GB" b="1" baseline="0" dirty="0" smtClean="0">
                <a:latin typeface="Myriad Pro Light" pitchFamily="34" charset="0"/>
              </a:rPr>
              <a:t>internal PBX memory </a:t>
            </a:r>
            <a:r>
              <a:rPr lang="en-GB" baseline="0" dirty="0" smtClean="0">
                <a:latin typeface="Myriad Pro Light" pitchFamily="34" charset="0"/>
              </a:rPr>
              <a:t>is sufficient for these steps.</a:t>
            </a:r>
          </a:p>
          <a:p>
            <a:pPr defTabSz="882213"/>
            <a:endParaRPr lang="en-GB" baseline="0" dirty="0" smtClean="0">
              <a:latin typeface="Myriad Pro Light" pitchFamily="34" charset="0"/>
            </a:endParaRPr>
          </a:p>
          <a:p>
            <a:pPr defTabSz="882213"/>
            <a:r>
              <a:rPr lang="en-GB" baseline="0" dirty="0" smtClean="0">
                <a:latin typeface="Myriad Pro Light" pitchFamily="34" charset="0"/>
              </a:rPr>
              <a:t>You have to save before updating the system (which will be done in the next step), otherwise the changed language and the new System password will be back to default!</a:t>
            </a:r>
          </a:p>
          <a:p>
            <a:pPr defTabSz="882213"/>
            <a:endParaRPr lang="en-GB" baseline="0" dirty="0" smtClean="0">
              <a:latin typeface="Myriad Pro Light" pitchFamily="34" charset="0"/>
            </a:endParaRPr>
          </a:p>
          <a:p>
            <a:pPr defTabSz="882213"/>
            <a:r>
              <a:rPr lang="en-GB" baseline="0" dirty="0" smtClean="0">
                <a:latin typeface="Myriad Pro Light" pitchFamily="34" charset="0"/>
              </a:rPr>
              <a:t>Only after the final configuration of the phones and special services saving the backup </a:t>
            </a:r>
            <a:r>
              <a:rPr lang="en-GB" b="1" baseline="0" dirty="0" smtClean="0">
                <a:latin typeface="Myriad Pro Light" pitchFamily="34" charset="0"/>
              </a:rPr>
              <a:t>on the SD card </a:t>
            </a:r>
            <a:r>
              <a:rPr lang="en-GB" baseline="0" dirty="0" smtClean="0">
                <a:latin typeface="Myriad Pro Light" pitchFamily="34" charset="0"/>
              </a:rPr>
              <a:t>is recommended.</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17</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defTabSz="882213"/>
            <a:r>
              <a:rPr lang="en-GB" baseline="0" dirty="0" smtClean="0">
                <a:latin typeface="Myriad Pro Light" pitchFamily="34" charset="0"/>
              </a:rPr>
              <a:t>After saving the language and the new system-password you should update the system.</a:t>
            </a:r>
          </a:p>
          <a:p>
            <a:pPr defTabSz="882213"/>
            <a:r>
              <a:rPr lang="en-GB" baseline="0" dirty="0" smtClean="0">
                <a:latin typeface="Myriad Pro Light" pitchFamily="34" charset="0"/>
              </a:rPr>
              <a:t>Therefore check under </a:t>
            </a:r>
            <a:r>
              <a:rPr lang="en-GB" b="1" i="1" baseline="0" dirty="0" smtClean="0">
                <a:latin typeface="Myriad Pro Light" pitchFamily="34" charset="0"/>
              </a:rPr>
              <a:t>System Management </a:t>
            </a:r>
            <a:r>
              <a:rPr lang="en-GB" b="1" i="1" baseline="0" dirty="0" smtClean="0">
                <a:latin typeface="Myriad Pro Light" pitchFamily="34" charset="0"/>
                <a:sym typeface="Wingdings" panose="05000000000000000000" pitchFamily="2" charset="2"/>
              </a:rPr>
              <a:t> Status </a:t>
            </a:r>
            <a:r>
              <a:rPr lang="en-GB" baseline="0" dirty="0" smtClean="0">
                <a:latin typeface="Myriad Pro Light" pitchFamily="34" charset="0"/>
              </a:rPr>
              <a:t>the software version and compare it with the latest available software on the Gigaset pro wiki pages </a:t>
            </a:r>
            <a:r>
              <a:rPr lang="en-GB" dirty="0">
                <a:latin typeface="Myriad Pro Light" pitchFamily="34" charset="0"/>
                <a:hlinkClick r:id="rId3"/>
              </a:rPr>
              <a:t>h</a:t>
            </a:r>
            <a:r>
              <a:rPr lang="en-GB" baseline="0" dirty="0" smtClean="0">
                <a:latin typeface="Myriad Pro Light" pitchFamily="34" charset="0"/>
                <a:hlinkClick r:id="rId3"/>
              </a:rPr>
              <a:t>ttp://wiki.gigasetpro.com</a:t>
            </a:r>
            <a:r>
              <a:rPr lang="en-GB" baseline="0" dirty="0" smtClean="0">
                <a:latin typeface="Myriad Pro Light" pitchFamily="34" charset="0"/>
              </a:rPr>
              <a:t> </a:t>
            </a:r>
          </a:p>
          <a:p>
            <a:pPr defTabSz="882213"/>
            <a:r>
              <a:rPr lang="en-GB" baseline="0" dirty="0" smtClean="0">
                <a:latin typeface="Myriad Pro Light" pitchFamily="34" charset="0"/>
              </a:rPr>
              <a:t>When there is a newer version available, download it and go to</a:t>
            </a:r>
          </a:p>
          <a:p>
            <a:pPr defTabSz="882213"/>
            <a:r>
              <a:rPr lang="en-GB" b="1" i="1" baseline="0" dirty="0" smtClean="0">
                <a:latin typeface="Myriad Pro Light" pitchFamily="34" charset="0"/>
              </a:rPr>
              <a:t>Maintenance </a:t>
            </a:r>
            <a:r>
              <a:rPr lang="en-GB" b="1" i="1" baseline="0" dirty="0" smtClean="0">
                <a:latin typeface="Myriad Pro Light" pitchFamily="34" charset="0"/>
                <a:sym typeface="Wingdings" panose="05000000000000000000" pitchFamily="2" charset="2"/>
              </a:rPr>
              <a:t> Software &amp; Configuration </a:t>
            </a:r>
            <a:r>
              <a:rPr lang="en-GB" baseline="0" dirty="0" smtClean="0">
                <a:latin typeface="Myriad Pro Light" pitchFamily="34" charset="0"/>
                <a:sym typeface="Wingdings" panose="05000000000000000000" pitchFamily="2" charset="2"/>
              </a:rPr>
              <a:t>and select the item</a:t>
            </a:r>
          </a:p>
          <a:p>
            <a:pPr defTabSz="882213"/>
            <a:r>
              <a:rPr lang="en-GB" baseline="0" dirty="0" smtClean="0">
                <a:latin typeface="Myriad Pro Light" pitchFamily="34" charset="0"/>
                <a:sym typeface="Wingdings" panose="05000000000000000000" pitchFamily="2" charset="2"/>
              </a:rPr>
              <a:t>“</a:t>
            </a:r>
            <a:r>
              <a:rPr lang="en-GB" b="1" baseline="0" dirty="0" smtClean="0">
                <a:latin typeface="Myriad Pro Light" pitchFamily="34" charset="0"/>
                <a:sym typeface="Wingdings" panose="05000000000000000000" pitchFamily="2" charset="2"/>
              </a:rPr>
              <a:t>Update system software</a:t>
            </a:r>
            <a:r>
              <a:rPr lang="en-GB" baseline="0" dirty="0" smtClean="0">
                <a:latin typeface="Myriad Pro Light" pitchFamily="34" charset="0"/>
                <a:sym typeface="Wingdings" panose="05000000000000000000" pitchFamily="2" charset="2"/>
              </a:rPr>
              <a:t>” from the drop-down field. Search for the file on your HDD and start uploading it.</a:t>
            </a:r>
          </a:p>
          <a:p>
            <a:pPr defTabSz="882213"/>
            <a:r>
              <a:rPr lang="en-GB" baseline="0" dirty="0" smtClean="0">
                <a:latin typeface="Myriad Pro Light" pitchFamily="34" charset="0"/>
                <a:sym typeface="Wingdings" panose="05000000000000000000" pitchFamily="2" charset="2"/>
              </a:rPr>
              <a:t>After successful update you have to reboot the device.</a:t>
            </a:r>
          </a:p>
          <a:p>
            <a:pPr defTabSz="882213"/>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18</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defTabSz="882213"/>
            <a:r>
              <a:rPr lang="en-GB" dirty="0" smtClean="0">
                <a:latin typeface="Myriad Pro Light" pitchFamily="34" charset="0"/>
              </a:rPr>
              <a:t>Define now the network interfaces for the PBX. As mentioned before, port 4 of the switch has to be used as WAN port to the default network.</a:t>
            </a:r>
          </a:p>
          <a:p>
            <a:pPr defTabSz="882213"/>
            <a:r>
              <a:rPr lang="en-GB" dirty="0" smtClean="0">
                <a:latin typeface="Myriad Pro Light" pitchFamily="34" charset="0"/>
              </a:rPr>
              <a:t>All Gigaset pro devices connected behind the ports</a:t>
            </a:r>
            <a:r>
              <a:rPr lang="en-GB" baseline="0" dirty="0" smtClean="0">
                <a:latin typeface="Myriad Pro Light" pitchFamily="34" charset="0"/>
              </a:rPr>
              <a:t> 1 to 3 will be </a:t>
            </a:r>
            <a:r>
              <a:rPr lang="en-GB" b="1" baseline="0" dirty="0" err="1" smtClean="0">
                <a:latin typeface="Myriad Pro Light" pitchFamily="34" charset="0"/>
              </a:rPr>
              <a:t>autoprovisioned</a:t>
            </a:r>
            <a:r>
              <a:rPr lang="en-GB" baseline="0" dirty="0" smtClean="0">
                <a:latin typeface="Myriad Pro Light" pitchFamily="34" charset="0"/>
              </a:rPr>
              <a:t>.</a:t>
            </a:r>
          </a:p>
          <a:p>
            <a:pPr defTabSz="882213"/>
            <a:endParaRPr lang="en-GB" baseline="0" dirty="0" smtClean="0">
              <a:latin typeface="Myriad Pro Light" pitchFamily="34" charset="0"/>
            </a:endParaRPr>
          </a:p>
          <a:p>
            <a:pPr defTabSz="882213"/>
            <a:r>
              <a:rPr lang="en-GB" baseline="0" dirty="0" smtClean="0">
                <a:latin typeface="Myriad Pro Light" pitchFamily="34" charset="0"/>
              </a:rPr>
              <a:t>Go to </a:t>
            </a:r>
            <a:r>
              <a:rPr lang="en-GB" b="1" i="1" baseline="0" dirty="0" smtClean="0">
                <a:latin typeface="Myriad Pro Light" pitchFamily="34" charset="0"/>
              </a:rPr>
              <a:t>Assistants </a:t>
            </a:r>
            <a:r>
              <a:rPr lang="en-GB" b="1" i="1" baseline="0" dirty="0" smtClean="0">
                <a:latin typeface="Myriad Pro Light" pitchFamily="34" charset="0"/>
                <a:sym typeface="Wingdings" panose="05000000000000000000" pitchFamily="2" charset="2"/>
              </a:rPr>
              <a:t> Internet Access</a:t>
            </a:r>
            <a:r>
              <a:rPr lang="en-GB" i="1" baseline="0" dirty="0" smtClean="0">
                <a:latin typeface="Myriad Pro Light" pitchFamily="34" charset="0"/>
                <a:sym typeface="Wingdings" panose="05000000000000000000" pitchFamily="2" charset="2"/>
              </a:rPr>
              <a:t> </a:t>
            </a:r>
            <a:r>
              <a:rPr lang="en-GB" baseline="0" dirty="0" smtClean="0">
                <a:latin typeface="Myriad Pro Light" pitchFamily="34" charset="0"/>
                <a:sym typeface="Wingdings" panose="05000000000000000000" pitchFamily="2" charset="2"/>
              </a:rPr>
              <a:t>and enter a new connection. Select from the drop-down box “</a:t>
            </a:r>
            <a:r>
              <a:rPr lang="en-GB" b="1" baseline="0" dirty="0" smtClean="0">
                <a:latin typeface="Myriad Pro Light" pitchFamily="34" charset="0"/>
                <a:sym typeface="Wingdings" panose="05000000000000000000" pitchFamily="2" charset="2"/>
              </a:rPr>
              <a:t>External gateway / Cable Modem</a:t>
            </a:r>
            <a:r>
              <a:rPr lang="en-GB" baseline="0" dirty="0" smtClean="0">
                <a:latin typeface="Myriad Pro Light" pitchFamily="34" charset="0"/>
                <a:sym typeface="Wingdings" panose="05000000000000000000" pitchFamily="2" charset="2"/>
              </a:rPr>
              <a:t>’” and press </a:t>
            </a:r>
            <a:r>
              <a:rPr lang="en-GB" b="1" baseline="0" dirty="0" smtClean="0">
                <a:latin typeface="Myriad Pro Light" pitchFamily="34" charset="0"/>
                <a:sym typeface="Wingdings" panose="05000000000000000000" pitchFamily="2" charset="2"/>
              </a:rPr>
              <a:t>next</a:t>
            </a:r>
            <a:r>
              <a:rPr lang="en-GB" baseline="0" dirty="0" smtClean="0">
                <a:latin typeface="Myriad Pro Light" pitchFamily="34" charset="0"/>
                <a:sym typeface="Wingdings" panose="05000000000000000000" pitchFamily="2" charset="2"/>
              </a:rPr>
              <a:t>.</a:t>
            </a:r>
          </a:p>
          <a:p>
            <a:pPr defTabSz="882213"/>
            <a:r>
              <a:rPr lang="en-GB" baseline="0" dirty="0" smtClean="0">
                <a:latin typeface="Myriad Pro Light" pitchFamily="34" charset="0"/>
                <a:sym typeface="Wingdings" panose="05000000000000000000" pitchFamily="2" charset="2"/>
              </a:rPr>
              <a:t>In the next screen you have to select ‘</a:t>
            </a:r>
            <a:r>
              <a:rPr lang="en-GB" b="1" baseline="0" dirty="0" smtClean="0">
                <a:latin typeface="Myriad Pro Light" pitchFamily="34" charset="0"/>
                <a:sym typeface="Wingdings" panose="05000000000000000000" pitchFamily="2" charset="2"/>
              </a:rPr>
              <a:t>ETH4’</a:t>
            </a:r>
            <a:r>
              <a:rPr lang="en-GB" baseline="0" dirty="0" smtClean="0">
                <a:latin typeface="Myriad Pro Light" pitchFamily="34" charset="0"/>
                <a:sym typeface="Wingdings" panose="05000000000000000000" pitchFamily="2" charset="2"/>
              </a:rPr>
              <a:t> in order to use this as WAN port for the PBX system. When the port is configured, you can </a:t>
            </a:r>
            <a:r>
              <a:rPr lang="en-GB" b="1" baseline="0" dirty="0" smtClean="0">
                <a:latin typeface="Myriad Pro Light" pitchFamily="34" charset="0"/>
                <a:sym typeface="Wingdings" panose="05000000000000000000" pitchFamily="2" charset="2"/>
              </a:rPr>
              <a:t>connect</a:t>
            </a:r>
            <a:r>
              <a:rPr lang="en-GB" baseline="0" dirty="0" smtClean="0">
                <a:latin typeface="Myriad Pro Light" pitchFamily="34" charset="0"/>
                <a:sym typeface="Wingdings" panose="05000000000000000000" pitchFamily="2" charset="2"/>
              </a:rPr>
              <a:t> the PBX to the </a:t>
            </a:r>
            <a:r>
              <a:rPr lang="en-GB" b="1" baseline="0" dirty="0" smtClean="0">
                <a:latin typeface="Myriad Pro Light" pitchFamily="34" charset="0"/>
                <a:sym typeface="Wingdings" panose="05000000000000000000" pitchFamily="2" charset="2"/>
              </a:rPr>
              <a:t>default network </a:t>
            </a:r>
            <a:r>
              <a:rPr lang="en-GB" baseline="0" dirty="0" smtClean="0">
                <a:latin typeface="Myriad Pro Light" pitchFamily="34" charset="0"/>
                <a:sym typeface="Wingdings" panose="05000000000000000000" pitchFamily="2" charset="2"/>
              </a:rPr>
              <a:t>of the customer, in order to get also internet access.</a:t>
            </a:r>
          </a:p>
          <a:p>
            <a:pPr defTabSz="882213"/>
            <a:r>
              <a:rPr lang="en-GB" baseline="0" dirty="0" smtClean="0">
                <a:latin typeface="Myriad Pro Light" pitchFamily="34" charset="0"/>
                <a:sym typeface="Wingdings" panose="05000000000000000000" pitchFamily="2" charset="2"/>
              </a:rPr>
              <a:t>After refreshing the page, the symbol should signalize, that the interface is </a:t>
            </a:r>
            <a:r>
              <a:rPr lang="en-GB" b="1" baseline="0" dirty="0" smtClean="0">
                <a:latin typeface="Myriad Pro Light" pitchFamily="34" charset="0"/>
                <a:sym typeface="Wingdings" panose="05000000000000000000" pitchFamily="2" charset="2"/>
              </a:rPr>
              <a:t>active</a:t>
            </a:r>
            <a:r>
              <a:rPr lang="en-GB" baseline="0" dirty="0" smtClean="0">
                <a:latin typeface="Myriad Pro Light" pitchFamily="34" charset="0"/>
                <a:sym typeface="Wingdings" panose="05000000000000000000" pitchFamily="2" charset="2"/>
              </a:rPr>
              <a:t>.</a:t>
            </a:r>
          </a:p>
          <a:p>
            <a:pPr defTabSz="882213"/>
            <a:endParaRPr lang="en-GB" baseline="0" dirty="0" smtClean="0">
              <a:latin typeface="Myriad Pro Light" pitchFamily="34" charset="0"/>
              <a:sym typeface="Wingdings" panose="05000000000000000000" pitchFamily="2" charset="2"/>
            </a:endParaRPr>
          </a:p>
          <a:p>
            <a:pPr defTabSz="882213"/>
            <a:r>
              <a:rPr lang="en-GB" b="1" baseline="0" dirty="0" smtClean="0">
                <a:latin typeface="Myriad Pro Light" pitchFamily="34" charset="0"/>
                <a:sym typeface="Wingdings" panose="05000000000000000000" pitchFamily="2" charset="2"/>
              </a:rPr>
              <a:t>HINT:</a:t>
            </a:r>
            <a:r>
              <a:rPr lang="en-GB" baseline="0" dirty="0" smtClean="0">
                <a:latin typeface="Myriad Pro Light" pitchFamily="34" charset="0"/>
                <a:sym typeface="Wingdings" panose="05000000000000000000" pitchFamily="2" charset="2"/>
              </a:rPr>
              <a:t>	If the PBX is directly connected to the default network without 	configuring the WAN-port, you have to modify the existing DHCP server 	settings, in order to get </a:t>
            </a:r>
            <a:r>
              <a:rPr lang="en-GB" baseline="0" dirty="0" err="1" smtClean="0">
                <a:latin typeface="Myriad Pro Light" pitchFamily="34" charset="0"/>
                <a:sym typeface="Wingdings" panose="05000000000000000000" pitchFamily="2" charset="2"/>
              </a:rPr>
              <a:t>autoprovisioning</a:t>
            </a:r>
            <a:r>
              <a:rPr lang="en-GB" baseline="0" dirty="0" smtClean="0">
                <a:latin typeface="Myriad Pro Light" pitchFamily="34" charset="0"/>
                <a:sym typeface="Wingdings" panose="05000000000000000000" pitchFamily="2" charset="2"/>
              </a:rPr>
              <a:t> for the Gigaset pro devices to 	work.</a:t>
            </a:r>
          </a:p>
          <a:p>
            <a:pPr defTabSz="882213"/>
            <a:endParaRPr lang="en-GB" dirty="0" smtClean="0">
              <a:latin typeface="Myriad Pro Light" pitchFamily="34" charset="0"/>
              <a:sym typeface="Wingdings" panose="05000000000000000000" pitchFamily="2" charset="2"/>
            </a:endParaRPr>
          </a:p>
          <a:p>
            <a:pPr defTabSz="882213"/>
            <a:r>
              <a:rPr lang="en-GB" dirty="0">
                <a:latin typeface="Myriad Pro Light" pitchFamily="34" charset="0"/>
                <a:sym typeface="Wingdings" panose="05000000000000000000" pitchFamily="2" charset="2"/>
              </a:rPr>
              <a:t>	</a:t>
            </a:r>
            <a:r>
              <a:rPr lang="en-GB" baseline="0" dirty="0" smtClean="0">
                <a:latin typeface="Myriad Pro Light" pitchFamily="34" charset="0"/>
                <a:sym typeface="Wingdings" panose="05000000000000000000" pitchFamily="2" charset="2"/>
              </a:rPr>
              <a:t>Follow the instructions in the according wiki-article under 	</a:t>
            </a:r>
            <a:r>
              <a:rPr lang="en-GB" baseline="0" dirty="0" smtClean="0">
                <a:latin typeface="Myriad Pro Light" pitchFamily="34" charset="0"/>
                <a:sym typeface="Wingdings" panose="05000000000000000000" pitchFamily="2" charset="2"/>
                <a:hlinkClick r:id="rId3"/>
              </a:rPr>
              <a:t>http://wiki.gigasetpro.com</a:t>
            </a:r>
            <a:r>
              <a:rPr lang="en-GB" baseline="0" dirty="0" smtClean="0">
                <a:latin typeface="Myriad Pro Light" pitchFamily="34" charset="0"/>
                <a:sym typeface="Wingdings" panose="05000000000000000000" pitchFamily="2" charset="2"/>
              </a:rPr>
              <a:t> </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19</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2</a:t>
            </a:fld>
            <a:endParaRPr lang="en-GB" dirty="0">
              <a:latin typeface="Calibri"/>
            </a:endParaRPr>
          </a:p>
        </p:txBody>
      </p:sp>
      <p:sp>
        <p:nvSpPr>
          <p:cNvPr id="9" name="Folienbildplatzhalter 8"/>
          <p:cNvSpPr>
            <a:spLocks noGrp="1" noRot="1" noChangeAspect="1"/>
          </p:cNvSpPr>
          <p:nvPr>
            <p:ph type="sldImg"/>
          </p:nvPr>
        </p:nvSpPr>
        <p:spPr>
          <a:xfrm>
            <a:off x="687388" y="698500"/>
            <a:ext cx="5437187" cy="3854450"/>
          </a:xfrm>
        </p:spPr>
      </p:sp>
      <p:sp>
        <p:nvSpPr>
          <p:cNvPr id="10" name="Notizenplatzhalter 9"/>
          <p:cNvSpPr>
            <a:spLocks noGrp="1"/>
          </p:cNvSpPr>
          <p:nvPr>
            <p:ph type="body" idx="1"/>
          </p:nvPr>
        </p:nvSpPr>
        <p:spPr/>
        <p:txBody>
          <a:bodyPr/>
          <a:lstStyle/>
          <a:p>
            <a:endParaRPr lang="en-GB"/>
          </a:p>
        </p:txBody>
      </p:sp>
    </p:spTree>
    <p:extLst>
      <p:ext uri="{BB962C8B-B14F-4D97-AF65-F5344CB8AC3E}">
        <p14:creationId xmlns:p14="http://schemas.microsoft.com/office/powerpoint/2010/main" val="300660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defTabSz="882213"/>
            <a:r>
              <a:rPr lang="en-GB" baseline="0" dirty="0" smtClean="0">
                <a:latin typeface="Myriad Pro Light" pitchFamily="34" charset="0"/>
              </a:rPr>
              <a:t>In the global settings, the central parameter for the system like </a:t>
            </a:r>
            <a:r>
              <a:rPr lang="en-GB" b="1" baseline="0" dirty="0" smtClean="0">
                <a:latin typeface="Myriad Pro Light" pitchFamily="34" charset="0"/>
              </a:rPr>
              <a:t>location</a:t>
            </a:r>
            <a:r>
              <a:rPr lang="en-GB" baseline="0" dirty="0" smtClean="0">
                <a:latin typeface="Myriad Pro Light" pitchFamily="34" charset="0"/>
              </a:rPr>
              <a:t> </a:t>
            </a:r>
            <a:r>
              <a:rPr lang="en-GB" b="1" baseline="0" dirty="0" smtClean="0">
                <a:latin typeface="Myriad Pro Light" pitchFamily="34" charset="0"/>
              </a:rPr>
              <a:t>name</a:t>
            </a:r>
            <a:r>
              <a:rPr lang="en-GB" baseline="0" dirty="0" smtClean="0">
                <a:latin typeface="Myriad Pro Light" pitchFamily="34" charset="0"/>
              </a:rPr>
              <a:t> or the </a:t>
            </a:r>
            <a:r>
              <a:rPr lang="en-GB" b="1" baseline="0" dirty="0" smtClean="0">
                <a:latin typeface="Myriad Pro Light" pitchFamily="34" charset="0"/>
              </a:rPr>
              <a:t>global</a:t>
            </a:r>
            <a:r>
              <a:rPr lang="en-GB" baseline="0" dirty="0" smtClean="0">
                <a:latin typeface="Myriad Pro Light" pitchFamily="34" charset="0"/>
              </a:rPr>
              <a:t> </a:t>
            </a:r>
            <a:r>
              <a:rPr lang="en-GB" b="1" baseline="0" dirty="0" smtClean="0">
                <a:latin typeface="Myriad Pro Light" pitchFamily="34" charset="0"/>
              </a:rPr>
              <a:t>deposit</a:t>
            </a:r>
            <a:r>
              <a:rPr lang="en-GB" baseline="0" dirty="0" smtClean="0">
                <a:latin typeface="Myriad Pro Light" pitchFamily="34" charset="0"/>
              </a:rPr>
              <a:t> for the system</a:t>
            </a:r>
            <a:r>
              <a:rPr lang="en-GB" dirty="0" smtClean="0">
                <a:latin typeface="Myriad Pro Light" pitchFamily="34" charset="0"/>
              </a:rPr>
              <a:t> can be configured.</a:t>
            </a:r>
            <a:endParaRPr lang="en-GB" baseline="0" dirty="0" smtClean="0">
              <a:latin typeface="Myriad Pro Light" pitchFamily="34" charset="0"/>
            </a:endParaRPr>
          </a:p>
          <a:p>
            <a:pPr defTabSz="882213"/>
            <a:r>
              <a:rPr lang="en-GB" baseline="0" dirty="0" smtClean="0">
                <a:latin typeface="Myriad Pro Light" pitchFamily="34" charset="0"/>
              </a:rPr>
              <a:t>The deposit number is used for incoming calls which can not be distributed to a certain user. This can happen when a line is configured but not assigned to a user.</a:t>
            </a:r>
          </a:p>
          <a:p>
            <a:pPr defTabSz="882213"/>
            <a:endParaRPr lang="en-GB" dirty="0">
              <a:latin typeface="Myriad Pro Light" pitchFamily="34" charset="0"/>
            </a:endParaRPr>
          </a:p>
          <a:p>
            <a:pPr defTabSz="882213"/>
            <a:r>
              <a:rPr lang="en-GB" b="1" dirty="0" smtClean="0">
                <a:latin typeface="Myriad Pro Light" pitchFamily="34" charset="0"/>
              </a:rPr>
              <a:t>HINT:</a:t>
            </a:r>
            <a:r>
              <a:rPr lang="en-GB" dirty="0" smtClean="0">
                <a:latin typeface="Myriad Pro Light" pitchFamily="34" charset="0"/>
              </a:rPr>
              <a:t>	The global deposit must be activated in the </a:t>
            </a:r>
            <a:r>
              <a:rPr lang="en-GB" dirty="0" err="1" smtClean="0">
                <a:latin typeface="Myriad Pro Light" pitchFamily="34" charset="0"/>
              </a:rPr>
              <a:t>CoS</a:t>
            </a:r>
            <a:r>
              <a:rPr lang="en-GB" dirty="0" smtClean="0">
                <a:latin typeface="Myriad Pro Light" pitchFamily="34" charset="0"/>
              </a:rPr>
              <a:t> settings which are 	used for the user/line.</a:t>
            </a:r>
            <a:endParaRPr lang="en-GB" baseline="0" dirty="0" smtClean="0">
              <a:latin typeface="Myriad Pro Light" pitchFamily="34" charset="0"/>
            </a:endParaRPr>
          </a:p>
          <a:p>
            <a:pPr defTabSz="882213"/>
            <a:endParaRPr lang="en-GB" baseline="0" dirty="0" smtClean="0">
              <a:latin typeface="Myriad Pro Light" pitchFamily="34" charset="0"/>
            </a:endParaRPr>
          </a:p>
          <a:p>
            <a:pPr defTabSz="882213"/>
            <a:r>
              <a:rPr lang="en-GB" baseline="0" dirty="0" smtClean="0">
                <a:latin typeface="Myriad Pro Light" pitchFamily="34" charset="0"/>
              </a:rPr>
              <a:t>Also the country settings for </a:t>
            </a:r>
            <a:r>
              <a:rPr lang="en-GB" b="1" baseline="0" dirty="0" smtClean="0">
                <a:latin typeface="Myriad Pro Light" pitchFamily="34" charset="0"/>
              </a:rPr>
              <a:t>display language</a:t>
            </a:r>
            <a:r>
              <a:rPr lang="en-GB" baseline="0" dirty="0" smtClean="0">
                <a:latin typeface="Myriad Pro Light" pitchFamily="34" charset="0"/>
              </a:rPr>
              <a:t>, </a:t>
            </a:r>
            <a:r>
              <a:rPr lang="en-GB" b="1" baseline="0" dirty="0" smtClean="0">
                <a:latin typeface="Myriad Pro Light" pitchFamily="34" charset="0"/>
              </a:rPr>
              <a:t>country code </a:t>
            </a:r>
            <a:r>
              <a:rPr lang="en-GB" baseline="0" dirty="0" smtClean="0">
                <a:latin typeface="Myriad Pro Light" pitchFamily="34" charset="0"/>
              </a:rPr>
              <a:t>and </a:t>
            </a:r>
            <a:r>
              <a:rPr lang="en-GB" b="1" baseline="0" dirty="0" smtClean="0">
                <a:latin typeface="Myriad Pro Light" pitchFamily="34" charset="0"/>
              </a:rPr>
              <a:t>city code </a:t>
            </a:r>
            <a:r>
              <a:rPr lang="en-GB" baseline="0" dirty="0" smtClean="0">
                <a:latin typeface="Myriad Pro Light" pitchFamily="34" charset="0"/>
              </a:rPr>
              <a:t>have to be configured here.</a:t>
            </a:r>
          </a:p>
          <a:p>
            <a:pPr defTabSz="882213"/>
            <a:r>
              <a:rPr lang="en-GB" baseline="0" dirty="0" smtClean="0">
                <a:latin typeface="Myriad Pro Light" pitchFamily="34" charset="0"/>
              </a:rPr>
              <a:t>By selecting the country profile, also other settings in the system are affected.</a:t>
            </a:r>
          </a:p>
          <a:p>
            <a:pPr defTabSz="882213"/>
            <a:r>
              <a:rPr lang="en-GB" baseline="0" dirty="0" smtClean="0">
                <a:latin typeface="Myriad Pro Light" pitchFamily="34" charset="0"/>
              </a:rPr>
              <a:t>For example the ISDN configuration for external lines.</a:t>
            </a:r>
          </a:p>
          <a:p>
            <a:pPr defTabSz="882213"/>
            <a:endParaRPr lang="en-GB" baseline="0" dirty="0" smtClean="0">
              <a:latin typeface="Myriad Pro Light" pitchFamily="34" charset="0"/>
            </a:endParaRPr>
          </a:p>
          <a:p>
            <a:pPr defTabSz="882213"/>
            <a:r>
              <a:rPr lang="en-GB" baseline="0" dirty="0" smtClean="0">
                <a:latin typeface="Myriad Pro Light" pitchFamily="34" charset="0"/>
              </a:rPr>
              <a:t>Later for debugging the system it is recommended to use an individual </a:t>
            </a:r>
            <a:r>
              <a:rPr lang="en-GB" b="1" baseline="0" dirty="0" smtClean="0">
                <a:latin typeface="Myriad Pro Light" pitchFamily="34" charset="0"/>
              </a:rPr>
              <a:t>System Name </a:t>
            </a:r>
            <a:r>
              <a:rPr lang="en-GB" baseline="0" dirty="0" smtClean="0">
                <a:latin typeface="Myriad Pro Light" pitchFamily="34" charset="0"/>
              </a:rPr>
              <a:t>and </a:t>
            </a:r>
            <a:r>
              <a:rPr lang="en-GB" b="1" baseline="0" dirty="0" smtClean="0">
                <a:latin typeface="Myriad Pro Light" pitchFamily="34" charset="0"/>
              </a:rPr>
              <a:t>Location</a:t>
            </a:r>
            <a:r>
              <a:rPr lang="en-GB"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20</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smtClean="0"/>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21</a:t>
            </a:fld>
            <a:endParaRPr lang="en-GB">
              <a:latin typeface="Calibri"/>
            </a:endParaRPr>
          </a:p>
        </p:txBody>
      </p:sp>
    </p:spTree>
    <p:extLst>
      <p:ext uri="{BB962C8B-B14F-4D97-AF65-F5344CB8AC3E}">
        <p14:creationId xmlns:p14="http://schemas.microsoft.com/office/powerpoint/2010/main" val="2404063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By default a point-to-point ISDN line is already configured in the system. Please delete this line before continuing!</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Add a new line. First enter a SIP line to the system. Therefore select ‘</a:t>
            </a:r>
            <a:r>
              <a:rPr lang="en-GB" b="1" baseline="0" dirty="0" smtClean="0">
                <a:latin typeface="Myriad Pro Light" pitchFamily="34" charset="0"/>
              </a:rPr>
              <a:t>SIP Provide</a:t>
            </a:r>
            <a:r>
              <a:rPr lang="en-GB" baseline="0" dirty="0" smtClean="0">
                <a:latin typeface="Myriad Pro Light" pitchFamily="34" charset="0"/>
              </a:rPr>
              <a:t>r’ from the list.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22</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On the next page, enter all details for the SIP account.</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For most SIP provider, the ‘</a:t>
            </a:r>
            <a:r>
              <a:rPr lang="en-GB" b="1" baseline="0" dirty="0" smtClean="0">
                <a:latin typeface="Myriad Pro Light" pitchFamily="34" charset="0"/>
              </a:rPr>
              <a:t>Authentication ID</a:t>
            </a:r>
            <a:r>
              <a:rPr lang="en-GB" baseline="0" dirty="0" smtClean="0">
                <a:latin typeface="Myriad Pro Light" pitchFamily="34" charset="0"/>
              </a:rPr>
              <a:t>’ and the ‘</a:t>
            </a:r>
            <a:r>
              <a:rPr lang="en-GB" b="1" baseline="0" dirty="0" smtClean="0">
                <a:latin typeface="Myriad Pro Light" pitchFamily="34" charset="0"/>
              </a:rPr>
              <a:t>User Name</a:t>
            </a:r>
            <a:r>
              <a:rPr lang="en-GB" baseline="0" dirty="0" smtClean="0">
                <a:latin typeface="Myriad Pro Light" pitchFamily="34" charset="0"/>
              </a:rPr>
              <a:t>’ are identical.</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Also the </a:t>
            </a:r>
            <a:r>
              <a:rPr lang="en-GB" b="1" baseline="0" dirty="0" smtClean="0">
                <a:latin typeface="Myriad Pro Light" pitchFamily="34" charset="0"/>
              </a:rPr>
              <a:t>Domain-</a:t>
            </a:r>
            <a:r>
              <a:rPr lang="en-GB" baseline="0" dirty="0" smtClean="0">
                <a:latin typeface="Myriad Pro Light" pitchFamily="34" charset="0"/>
              </a:rPr>
              <a:t>, </a:t>
            </a:r>
            <a:r>
              <a:rPr lang="en-GB" b="1" baseline="0" dirty="0" smtClean="0">
                <a:latin typeface="Myriad Pro Light" pitchFamily="34" charset="0"/>
              </a:rPr>
              <a:t>Registrar-</a:t>
            </a:r>
            <a:r>
              <a:rPr lang="en-GB" baseline="0" dirty="0" smtClean="0">
                <a:latin typeface="Myriad Pro Light" pitchFamily="34" charset="0"/>
              </a:rPr>
              <a:t> and </a:t>
            </a:r>
            <a:r>
              <a:rPr lang="en-GB" b="1" baseline="0" dirty="0" smtClean="0">
                <a:latin typeface="Myriad Pro Light" pitchFamily="34" charset="0"/>
              </a:rPr>
              <a:t>Proxy-Server</a:t>
            </a:r>
            <a:r>
              <a:rPr lang="en-GB" baseline="0" dirty="0" smtClean="0">
                <a:latin typeface="Myriad Pro Light" pitchFamily="34" charset="0"/>
              </a:rPr>
              <a:t> values are the same in most environments. Therefore the field for</a:t>
            </a:r>
            <a:r>
              <a:rPr lang="en-GB" dirty="0" smtClean="0">
                <a:latin typeface="Myriad Pro Light" pitchFamily="34" charset="0"/>
              </a:rPr>
              <a:t> Registrar is also used for the other values.</a:t>
            </a: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endParaRPr lang="en-GB" dirty="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As this is a normal SIP account, only one </a:t>
            </a:r>
            <a:r>
              <a:rPr lang="en-GB" b="1" baseline="0" dirty="0" err="1" smtClean="0">
                <a:latin typeface="Myriad Pro Light" pitchFamily="34" charset="0"/>
              </a:rPr>
              <a:t>phonenumber</a:t>
            </a:r>
            <a:r>
              <a:rPr lang="en-GB" baseline="0" dirty="0" smtClean="0">
                <a:latin typeface="Myriad Pro Light" pitchFamily="34" charset="0"/>
              </a:rPr>
              <a:t> is</a:t>
            </a:r>
            <a:r>
              <a:rPr lang="en-GB" dirty="0" smtClean="0">
                <a:latin typeface="Myriad Pro Light" pitchFamily="34" charset="0"/>
              </a:rPr>
              <a:t> assigned.</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smtClean="0">
                <a:latin typeface="Myriad Pro Light" pitchFamily="34" charset="0"/>
              </a:rPr>
              <a:t>But also SIP trunks with multiple numbers are supported.</a:t>
            </a: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For more information about the interoperability of SIP provider and the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err="1" smtClean="0">
                <a:latin typeface="Myriad Pro Light" pitchFamily="34" charset="0"/>
              </a:rPr>
              <a:t>Hybird</a:t>
            </a:r>
            <a:r>
              <a:rPr lang="en-GB" baseline="0" dirty="0" smtClean="0">
                <a:latin typeface="Myriad Pro Light" pitchFamily="34" charset="0"/>
              </a:rPr>
              <a:t> 120 Gigaset Edition, please refer to </a:t>
            </a:r>
            <a:r>
              <a:rPr lang="en-GB" baseline="0" dirty="0" smtClean="0">
                <a:latin typeface="Myriad Pro Light" pitchFamily="34" charset="0"/>
                <a:hlinkClick r:id="rId3"/>
              </a:rPr>
              <a:t>http://wiki.gigasetpro.com</a:t>
            </a:r>
            <a:r>
              <a:rPr lang="en-GB" baseline="0" dirty="0" smtClean="0">
                <a:latin typeface="Myriad Pro Light" pitchFamily="34" charset="0"/>
              </a:rPr>
              <a:t> </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As </a:t>
            </a:r>
            <a:r>
              <a:rPr lang="en-GB" b="1" baseline="0" dirty="0" smtClean="0">
                <a:latin typeface="Myriad Pro Light" pitchFamily="34" charset="0"/>
              </a:rPr>
              <a:t>Class of Service</a:t>
            </a:r>
            <a:r>
              <a:rPr lang="en-GB" baseline="0" dirty="0" smtClean="0">
                <a:latin typeface="Myriad Pro Light" pitchFamily="34" charset="0"/>
              </a:rPr>
              <a:t>, select for now the ‘</a:t>
            </a:r>
            <a:r>
              <a:rPr lang="en-GB" b="1" baseline="0" dirty="0" err="1" smtClean="0">
                <a:latin typeface="Myriad Pro Light" pitchFamily="34" charset="0"/>
              </a:rPr>
              <a:t>CoS</a:t>
            </a:r>
            <a:r>
              <a:rPr lang="en-GB" b="1" baseline="0" dirty="0" smtClean="0">
                <a:latin typeface="Myriad Pro Light" pitchFamily="34" charset="0"/>
              </a:rPr>
              <a:t> Default</a:t>
            </a:r>
            <a:r>
              <a:rPr lang="en-GB" baseline="0" dirty="0" smtClean="0">
                <a:latin typeface="Myriad Pro Light" pitchFamily="34" charset="0"/>
              </a:rPr>
              <a:t>’ entry. After configuring an own Class of Service for the VoIP line, you have to change this setting.</a:t>
            </a:r>
          </a:p>
          <a:p>
            <a:pPr marL="0" marR="0" indent="0" algn="l" defTabSz="882213" rtl="0" eaLnBrk="1" fontAlgn="auto" latinLnBrk="0" hangingPunct="1">
              <a:lnSpc>
                <a:spcPct val="100000"/>
              </a:lnSpc>
              <a:spcBef>
                <a:spcPts val="0"/>
              </a:spcBef>
              <a:spcAft>
                <a:spcPts val="0"/>
              </a:spcAft>
              <a:buClrTx/>
              <a:buSzTx/>
              <a:buFontTx/>
              <a:buNone/>
              <a:tabLst/>
              <a:defRPr/>
            </a:pPr>
            <a:endParaRPr lang="en-GB" dirty="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aseline="0" dirty="0" smtClean="0">
                <a:latin typeface="Myriad Pro Light" pitchFamily="34" charset="0"/>
              </a:rPr>
              <a:t>	If a </a:t>
            </a:r>
            <a:r>
              <a:rPr lang="en-GB" b="1" baseline="0" dirty="0" smtClean="0">
                <a:latin typeface="Myriad Pro Light" pitchFamily="34" charset="0"/>
              </a:rPr>
              <a:t>STUN server </a:t>
            </a:r>
            <a:r>
              <a:rPr lang="en-GB" baseline="0" dirty="0" smtClean="0">
                <a:latin typeface="Myriad Pro Light" pitchFamily="34" charset="0"/>
              </a:rPr>
              <a:t>is used for the SIP-line, it can be entered in</a:t>
            </a:r>
            <a:r>
              <a:rPr lang="en-GB" dirty="0" smtClean="0">
                <a:latin typeface="Myriad Pro Light" pitchFamily="34" charset="0"/>
              </a:rPr>
              <a:t> the 	</a:t>
            </a:r>
            <a:r>
              <a:rPr lang="en-GB" b="1" dirty="0" smtClean="0">
                <a:latin typeface="Myriad Pro Light" pitchFamily="34" charset="0"/>
              </a:rPr>
              <a:t>Advanced Settings</a:t>
            </a:r>
            <a:r>
              <a:rPr lang="en-GB" dirty="0" smtClean="0">
                <a:latin typeface="Myriad Pro Light" pitchFamily="34" charset="0"/>
              </a:rPr>
              <a:t>.</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23</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When all settings are correct, the line should be </a:t>
            </a:r>
            <a:r>
              <a:rPr lang="en-GB" b="1" baseline="0" dirty="0" smtClean="0">
                <a:latin typeface="Myriad Pro Light" pitchFamily="34" charset="0"/>
              </a:rPr>
              <a:t>active</a:t>
            </a:r>
            <a:r>
              <a:rPr lang="en-GB" baseline="0" dirty="0" smtClean="0">
                <a:latin typeface="Myriad Pro Light" pitchFamily="34" charset="0"/>
              </a:rPr>
              <a:t> afterwards.</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In case that the status is not shown correctly (</a:t>
            </a:r>
            <a:r>
              <a:rPr lang="en-GB" b="1" baseline="0" dirty="0" err="1" smtClean="0">
                <a:latin typeface="Myriad Pro Light" pitchFamily="34" charset="0"/>
              </a:rPr>
              <a:t>Zzz</a:t>
            </a:r>
            <a:r>
              <a:rPr lang="en-GB" b="1" baseline="0" dirty="0" smtClean="0">
                <a:latin typeface="Myriad Pro Light" pitchFamily="34" charset="0"/>
              </a:rPr>
              <a:t>-icon</a:t>
            </a:r>
            <a:r>
              <a:rPr lang="en-GB" baseline="0" dirty="0" smtClean="0">
                <a:latin typeface="Myriad Pro Light" pitchFamily="34" charset="0"/>
              </a:rPr>
              <a:t>), the page has to be </a:t>
            </a:r>
            <a:r>
              <a:rPr lang="en-GB" b="1" baseline="0" dirty="0" smtClean="0">
                <a:latin typeface="Myriad Pro Light" pitchFamily="34" charset="0"/>
              </a:rPr>
              <a:t>refreshed</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The </a:t>
            </a:r>
            <a:r>
              <a:rPr lang="en-GB" b="1" dirty="0">
                <a:latin typeface="Myriad Pro Light" pitchFamily="34" charset="0"/>
              </a:rPr>
              <a:t>s</a:t>
            </a:r>
            <a:r>
              <a:rPr lang="en-GB" b="1" baseline="0" dirty="0" smtClean="0">
                <a:latin typeface="Myriad Pro Light" pitchFamily="34" charset="0"/>
              </a:rPr>
              <a:t>tatus</a:t>
            </a:r>
            <a:r>
              <a:rPr lang="en-GB" baseline="0" dirty="0" smtClean="0">
                <a:latin typeface="Myriad Pro Light" pitchFamily="34" charset="0"/>
              </a:rPr>
              <a:t> should now be </a:t>
            </a:r>
            <a:r>
              <a:rPr lang="en-GB" b="1" baseline="0" dirty="0" smtClean="0">
                <a:latin typeface="Myriad Pro Light" pitchFamily="34" charset="0"/>
              </a:rPr>
              <a:t>up</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dirty="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aseline="0" dirty="0" smtClean="0">
                <a:latin typeface="Myriad Pro Light" pitchFamily="34" charset="0"/>
              </a:rPr>
              <a:t>	If the status </a:t>
            </a:r>
            <a:r>
              <a:rPr lang="en-GB" dirty="0" smtClean="0">
                <a:latin typeface="Myriad Pro Light" pitchFamily="34" charset="0"/>
              </a:rPr>
              <a:t>will not be active, also after a refresh of the page, please 	check  if the PBX system has access to the internet.</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dirty="0" smtClean="0">
                <a:latin typeface="Myriad Pro Light" pitchFamily="34" charset="0"/>
              </a:rPr>
              <a:t>The Status page under </a:t>
            </a:r>
            <a:r>
              <a:rPr lang="en-GB" b="1" dirty="0" smtClean="0">
                <a:latin typeface="Myriad Pro Light" pitchFamily="34" charset="0"/>
              </a:rPr>
              <a:t>System Management </a:t>
            </a:r>
            <a:r>
              <a:rPr lang="en-GB" dirty="0" smtClean="0">
                <a:latin typeface="Myriad Pro Light" pitchFamily="34" charset="0"/>
              </a:rPr>
              <a:t>can be used to get more 	information about the IP-addresses, etc.</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24</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After finalizing the SIP line, you have to configure the ISDN line.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The configuration order of the lines is irrelevant.</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Add a </a:t>
            </a:r>
            <a:r>
              <a:rPr lang="en-GB" b="1" baseline="0" dirty="0" smtClean="0">
                <a:latin typeface="Myriad Pro Light" pitchFamily="34" charset="0"/>
              </a:rPr>
              <a:t>new line </a:t>
            </a:r>
            <a:r>
              <a:rPr lang="en-GB" baseline="0" dirty="0" smtClean="0">
                <a:latin typeface="Myriad Pro Light" pitchFamily="34" charset="0"/>
              </a:rPr>
              <a:t>and select the </a:t>
            </a:r>
            <a:r>
              <a:rPr lang="en-GB" b="1" baseline="0" dirty="0" smtClean="0">
                <a:latin typeface="Myriad Pro Light" pitchFamily="34" charset="0"/>
              </a:rPr>
              <a:t>Connection Type </a:t>
            </a:r>
            <a:r>
              <a:rPr lang="en-GB" baseline="0" dirty="0" smtClean="0">
                <a:latin typeface="Myriad Pro Light" pitchFamily="34" charset="0"/>
              </a:rPr>
              <a:t>‘</a:t>
            </a:r>
            <a:r>
              <a:rPr lang="en-GB" b="1" baseline="0" dirty="0" smtClean="0">
                <a:latin typeface="Myriad Pro Light" pitchFamily="34" charset="0"/>
              </a:rPr>
              <a:t>ISDN</a:t>
            </a:r>
            <a:r>
              <a:rPr lang="en-GB" baseline="0" dirty="0" smtClean="0">
                <a:latin typeface="Myriad Pro Light" pitchFamily="34" charset="0"/>
              </a:rPr>
              <a:t>’ from the list and enter in the next screen all necessary data.</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On top you have to </a:t>
            </a:r>
            <a:r>
              <a:rPr lang="en-GB" b="1" baseline="0" dirty="0" smtClean="0">
                <a:latin typeface="Myriad Pro Light" pitchFamily="34" charset="0"/>
              </a:rPr>
              <a:t>define</a:t>
            </a:r>
            <a:r>
              <a:rPr lang="en-GB" baseline="0" dirty="0" smtClean="0">
                <a:latin typeface="Myriad Pro Light" pitchFamily="34" charset="0"/>
              </a:rPr>
              <a:t> the </a:t>
            </a:r>
            <a:r>
              <a:rPr lang="en-GB" b="1" baseline="0" dirty="0" smtClean="0">
                <a:latin typeface="Myriad Pro Light" pitchFamily="34" charset="0"/>
              </a:rPr>
              <a:t>port</a:t>
            </a:r>
            <a:r>
              <a:rPr lang="en-GB" baseline="0" dirty="0" smtClean="0">
                <a:latin typeface="Myriad Pro Light" pitchFamily="34" charset="0"/>
              </a:rPr>
              <a:t> which should be used for this line.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The line-type is recognized by the system, depending how the small PCBs are entered in the according slots.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aseline="0" dirty="0" smtClean="0">
                <a:latin typeface="Myriad Pro Light" pitchFamily="34" charset="0"/>
              </a:rPr>
              <a:t>	When you did not configured the small PCBs in the right manner, the 	port might not be selectable or the line-type is not correct.</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baseline="0" dirty="0" smtClean="0">
                <a:latin typeface="Myriad Pro Light" pitchFamily="34" charset="0"/>
              </a:rPr>
              <a:t>If this is the case: save your settings, shut down the PBX, configure the  	PCBs and start the PBX again.</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	After this you can continue with this step again.</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You have to enter all </a:t>
            </a:r>
            <a:r>
              <a:rPr lang="en-GB" b="1" baseline="0" dirty="0" smtClean="0">
                <a:latin typeface="Myriad Pro Light" pitchFamily="34" charset="0"/>
              </a:rPr>
              <a:t>MSN</a:t>
            </a:r>
            <a:r>
              <a:rPr lang="en-GB" baseline="0" dirty="0" smtClean="0">
                <a:latin typeface="Myriad Pro Light" pitchFamily="34" charset="0"/>
              </a:rPr>
              <a:t> as </a:t>
            </a:r>
            <a:r>
              <a:rPr lang="en-GB" b="1" baseline="0" dirty="0" smtClean="0">
                <a:latin typeface="Myriad Pro Light" pitchFamily="34" charset="0"/>
              </a:rPr>
              <a:t>single numbers</a:t>
            </a:r>
            <a:r>
              <a:rPr lang="en-GB" baseline="0" dirty="0" smtClean="0">
                <a:latin typeface="Myriad Pro Light" pitchFamily="34" charset="0"/>
              </a:rPr>
              <a:t>. </a:t>
            </a:r>
            <a:r>
              <a:rPr lang="en-GB" dirty="0" smtClean="0">
                <a:latin typeface="Myriad Pro Light" pitchFamily="34" charset="0"/>
              </a:rPr>
              <a:t>Blocks of numbers are not possible.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At the end you have to select again the ‘</a:t>
            </a:r>
            <a:r>
              <a:rPr lang="en-GB" b="1" baseline="0" dirty="0" err="1" smtClean="0">
                <a:latin typeface="Myriad Pro Light" pitchFamily="34" charset="0"/>
              </a:rPr>
              <a:t>CoS</a:t>
            </a:r>
            <a:r>
              <a:rPr lang="en-GB" b="1" baseline="0" dirty="0" smtClean="0">
                <a:latin typeface="Myriad Pro Light" pitchFamily="34" charset="0"/>
              </a:rPr>
              <a:t> Default</a:t>
            </a:r>
            <a:r>
              <a:rPr lang="en-GB" baseline="0" dirty="0" smtClean="0">
                <a:latin typeface="Myriad Pro Light" pitchFamily="34" charset="0"/>
              </a:rPr>
              <a:t>’ entry for the </a:t>
            </a:r>
            <a:r>
              <a:rPr lang="en-GB" b="1" baseline="0" dirty="0" smtClean="0">
                <a:latin typeface="Myriad Pro Light" pitchFamily="34" charset="0"/>
              </a:rPr>
              <a:t>Class of Service</a:t>
            </a:r>
            <a:r>
              <a:rPr lang="en-GB"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25</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The </a:t>
            </a:r>
            <a:r>
              <a:rPr lang="en-GB" b="1" baseline="0" dirty="0" smtClean="0">
                <a:latin typeface="Myriad Pro Light" pitchFamily="34" charset="0"/>
              </a:rPr>
              <a:t>Trunk Groups </a:t>
            </a:r>
            <a:r>
              <a:rPr lang="en-GB" baseline="0" dirty="0" smtClean="0">
                <a:latin typeface="Myriad Pro Light" pitchFamily="34" charset="0"/>
              </a:rPr>
              <a:t>are not directly part of the basic scenario, but important if you want to use the </a:t>
            </a:r>
            <a:r>
              <a:rPr lang="en-GB" b="1" baseline="0" dirty="0" smtClean="0">
                <a:latin typeface="Myriad Pro Light" pitchFamily="34" charset="0"/>
              </a:rPr>
              <a:t>ARS</a:t>
            </a:r>
            <a:r>
              <a:rPr lang="en-GB" baseline="0" dirty="0" smtClean="0">
                <a:latin typeface="Myriad Pro Light" pitchFamily="34" charset="0"/>
              </a:rPr>
              <a:t> (Automatic Route Selection) or the </a:t>
            </a:r>
            <a:r>
              <a:rPr lang="en-GB" b="1" baseline="0" dirty="0" smtClean="0">
                <a:latin typeface="Myriad Pro Light" pitchFamily="34" charset="0"/>
              </a:rPr>
              <a:t>manual trunk selection</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aseline="0" dirty="0" smtClean="0">
                <a:latin typeface="Myriad Pro Light" pitchFamily="34" charset="0"/>
              </a:rPr>
              <a:t>	The system just adds ISDN lines automatically to the trunk groups.</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baseline="0" dirty="0" smtClean="0">
                <a:latin typeface="Myriad Pro Light" pitchFamily="34" charset="0"/>
              </a:rPr>
              <a:t>VoIP lines are not added and therefore you have to do this manually.</a:t>
            </a:r>
          </a:p>
          <a:p>
            <a:pPr marL="0" marR="0" indent="0" algn="l" defTabSz="882213" rtl="0" eaLnBrk="1" fontAlgn="auto" latinLnBrk="0" hangingPunct="1">
              <a:lnSpc>
                <a:spcPct val="100000"/>
              </a:lnSpc>
              <a:spcBef>
                <a:spcPts val="0"/>
              </a:spcBef>
              <a:spcAft>
                <a:spcPts val="0"/>
              </a:spcAft>
              <a:buClrTx/>
              <a:buSzTx/>
              <a:buFontTx/>
              <a:buNone/>
              <a:tabLst/>
              <a:defRPr/>
            </a:pPr>
            <a:endParaRPr lang="en-GB" dirty="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Go to </a:t>
            </a:r>
            <a:r>
              <a:rPr lang="en-GB" b="1" i="1" baseline="0" dirty="0" smtClean="0">
                <a:latin typeface="Myriad Pro Light" pitchFamily="34" charset="0"/>
              </a:rPr>
              <a:t>Numbering </a:t>
            </a:r>
            <a:r>
              <a:rPr lang="en-GB" b="1" i="1" baseline="0" dirty="0" smtClean="0">
                <a:latin typeface="Myriad Pro Light" pitchFamily="34" charset="0"/>
                <a:sym typeface="Wingdings" panose="05000000000000000000" pitchFamily="2" charset="2"/>
              </a:rPr>
              <a:t> </a:t>
            </a:r>
            <a:r>
              <a:rPr lang="en-GB" b="1" i="1" baseline="0" dirty="0" smtClean="0">
                <a:latin typeface="Myriad Pro Light" pitchFamily="34" charset="0"/>
              </a:rPr>
              <a:t>Trunk Settings </a:t>
            </a:r>
            <a:r>
              <a:rPr lang="en-GB" b="1" i="1" baseline="0" dirty="0" smtClean="0">
                <a:latin typeface="Myriad Pro Light" pitchFamily="34" charset="0"/>
                <a:sym typeface="Wingdings" panose="05000000000000000000" pitchFamily="2" charset="2"/>
              </a:rPr>
              <a:t> Trunk Groups </a:t>
            </a:r>
            <a:r>
              <a:rPr lang="en-GB" baseline="0" dirty="0" smtClean="0">
                <a:latin typeface="Myriad Pro Light" pitchFamily="34" charset="0"/>
                <a:sym typeface="Wingdings" panose="05000000000000000000" pitchFamily="2" charset="2"/>
              </a:rPr>
              <a:t>and </a:t>
            </a:r>
            <a:r>
              <a:rPr lang="en-GB" b="1" baseline="0" dirty="0" smtClean="0">
                <a:latin typeface="Myriad Pro Light" pitchFamily="34" charset="0"/>
                <a:sym typeface="Wingdings" panose="05000000000000000000" pitchFamily="2" charset="2"/>
              </a:rPr>
              <a:t>add</a:t>
            </a:r>
            <a:r>
              <a:rPr lang="en-GB" baseline="0" dirty="0" smtClean="0">
                <a:latin typeface="Myriad Pro Light" pitchFamily="34" charset="0"/>
                <a:sym typeface="Wingdings" panose="05000000000000000000" pitchFamily="2" charset="2"/>
              </a:rPr>
              <a:t> a new </a:t>
            </a:r>
            <a:r>
              <a:rPr lang="en-GB" b="1" baseline="0" dirty="0" smtClean="0">
                <a:latin typeface="Myriad Pro Light" pitchFamily="34" charset="0"/>
                <a:sym typeface="Wingdings" panose="05000000000000000000" pitchFamily="2" charset="2"/>
              </a:rPr>
              <a:t>trunk group</a:t>
            </a:r>
            <a:r>
              <a:rPr lang="en-GB" baseline="0" dirty="0" smtClean="0">
                <a:latin typeface="Myriad Pro Light" pitchFamily="34" charset="0"/>
                <a:sym typeface="Wingdings" panose="05000000000000000000" pitchFamily="2" charset="2"/>
              </a:rPr>
              <a:t>. </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You have to enter a </a:t>
            </a:r>
            <a:r>
              <a:rPr lang="en-GB" b="1" baseline="0" dirty="0" smtClean="0">
                <a:latin typeface="Myriad Pro Light" pitchFamily="34" charset="0"/>
                <a:sym typeface="Wingdings" panose="05000000000000000000" pitchFamily="2" charset="2"/>
              </a:rPr>
              <a:t>Description</a:t>
            </a:r>
            <a:r>
              <a:rPr lang="en-GB" baseline="0" dirty="0" smtClean="0">
                <a:latin typeface="Myriad Pro Light" pitchFamily="34" charset="0"/>
                <a:sym typeface="Wingdings" panose="05000000000000000000" pitchFamily="2" charset="2"/>
              </a:rPr>
              <a:t> and </a:t>
            </a:r>
            <a:r>
              <a:rPr lang="en-GB" b="1" i="0" baseline="0" dirty="0" smtClean="0">
                <a:latin typeface="Myriad Pro Light" pitchFamily="34" charset="0"/>
                <a:sym typeface="Wingdings" panose="05000000000000000000" pitchFamily="2" charset="2"/>
              </a:rPr>
              <a:t>select</a:t>
            </a:r>
            <a:r>
              <a:rPr lang="en-GB" baseline="0" dirty="0" smtClean="0">
                <a:latin typeface="Myriad Pro Light" pitchFamily="34" charset="0"/>
                <a:sym typeface="Wingdings" panose="05000000000000000000" pitchFamily="2" charset="2"/>
              </a:rPr>
              <a:t> the according </a:t>
            </a:r>
            <a:r>
              <a:rPr lang="en-GB" b="1" baseline="0" dirty="0" smtClean="0">
                <a:latin typeface="Myriad Pro Light" pitchFamily="34" charset="0"/>
                <a:sym typeface="Wingdings" panose="05000000000000000000" pitchFamily="2" charset="2"/>
              </a:rPr>
              <a:t>VoIP trunk</a:t>
            </a:r>
            <a:r>
              <a:rPr lang="en-GB"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After this configuration, both trunks are available for the ARS or the manual trunk selection.</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26</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After configuring the lines, the </a:t>
            </a:r>
            <a:r>
              <a:rPr lang="en-GB" b="1" baseline="0" dirty="0" smtClean="0">
                <a:latin typeface="Myriad Pro Light" pitchFamily="34" charset="0"/>
              </a:rPr>
              <a:t>Class of Service </a:t>
            </a:r>
            <a:r>
              <a:rPr lang="en-GB" baseline="0" dirty="0" smtClean="0">
                <a:latin typeface="Myriad Pro Light" pitchFamily="34" charset="0"/>
              </a:rPr>
              <a:t>for each type of line can be entered.</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u="sng" baseline="0" dirty="0" smtClean="0">
                <a:latin typeface="Myriad Pro Light" pitchFamily="34" charset="0"/>
              </a:rPr>
              <a:t>Why an own Class of Service?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With a class of service you can define the general behaviour of the line. For example the Music on Hold (</a:t>
            </a:r>
            <a:r>
              <a:rPr lang="en-GB" b="1" baseline="0" dirty="0" err="1" smtClean="0">
                <a:latin typeface="Myriad Pro Light" pitchFamily="34" charset="0"/>
              </a:rPr>
              <a:t>MoH</a:t>
            </a:r>
            <a:r>
              <a:rPr lang="en-GB" baseline="0" dirty="0" smtClean="0">
                <a:latin typeface="Myriad Pro Light" pitchFamily="34" charset="0"/>
              </a:rPr>
              <a:t>), </a:t>
            </a:r>
            <a:r>
              <a:rPr lang="en-GB" b="1" baseline="0" dirty="0" smtClean="0">
                <a:latin typeface="Myriad Pro Light" pitchFamily="34" charset="0"/>
              </a:rPr>
              <a:t>automatic seizing </a:t>
            </a:r>
            <a:r>
              <a:rPr lang="en-GB" baseline="0" dirty="0" smtClean="0">
                <a:latin typeface="Myriad Pro Light" pitchFamily="34" charset="0"/>
              </a:rPr>
              <a:t>of an outgoing line, if </a:t>
            </a:r>
            <a:r>
              <a:rPr lang="en-GB" b="1" baseline="0" dirty="0" smtClean="0">
                <a:latin typeface="Myriad Pro Light" pitchFamily="34" charset="0"/>
              </a:rPr>
              <a:t>call waiting </a:t>
            </a:r>
            <a:r>
              <a:rPr lang="en-GB" baseline="0" dirty="0" smtClean="0">
                <a:latin typeface="Myriad Pro Light" pitchFamily="34" charset="0"/>
              </a:rPr>
              <a:t>is allowed, the </a:t>
            </a:r>
            <a:r>
              <a:rPr lang="en-GB" b="1" baseline="0" dirty="0" smtClean="0">
                <a:latin typeface="Myriad Pro Light" pitchFamily="34" charset="0"/>
              </a:rPr>
              <a:t>pickup group</a:t>
            </a:r>
            <a:r>
              <a:rPr lang="en-GB" baseline="0" dirty="0" smtClean="0">
                <a:latin typeface="Myriad Pro Light" pitchFamily="34" charset="0"/>
              </a:rPr>
              <a:t>, etc.</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With this approach you can easily distinguish the lines for different users or usage.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Just enter the </a:t>
            </a:r>
            <a:r>
              <a:rPr lang="en-GB" b="1" baseline="0" dirty="0" smtClean="0">
                <a:latin typeface="Myriad Pro Light" pitchFamily="34" charset="0"/>
              </a:rPr>
              <a:t>Description</a:t>
            </a:r>
            <a:r>
              <a:rPr lang="en-GB" baseline="0" dirty="0" smtClean="0">
                <a:latin typeface="Myriad Pro Light" pitchFamily="34" charset="0"/>
              </a:rPr>
              <a:t> and select the </a:t>
            </a:r>
            <a:r>
              <a:rPr lang="en-GB" b="1" baseline="0" dirty="0" smtClean="0">
                <a:latin typeface="Myriad Pro Light" pitchFamily="34" charset="0"/>
              </a:rPr>
              <a:t>Trunk Line </a:t>
            </a:r>
            <a:r>
              <a:rPr lang="en-GB" baseline="0" dirty="0" smtClean="0">
                <a:latin typeface="Myriad Pro Light" pitchFamily="34" charset="0"/>
              </a:rPr>
              <a:t>(here the SIP line).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aseline="0" dirty="0" smtClean="0">
                <a:latin typeface="Myriad Pro Light" pitchFamily="34" charset="0"/>
              </a:rPr>
              <a:t>	With the </a:t>
            </a:r>
            <a:r>
              <a:rPr lang="en-GB" b="1" baseline="0" dirty="0" smtClean="0">
                <a:latin typeface="Myriad Pro Light" pitchFamily="34" charset="0"/>
              </a:rPr>
              <a:t>Line Access Authorization </a:t>
            </a:r>
            <a:r>
              <a:rPr lang="en-GB" baseline="0" dirty="0" smtClean="0">
                <a:latin typeface="Myriad Pro Light" pitchFamily="34" charset="0"/>
              </a:rPr>
              <a:t>you can define what type of calls 	are allowed with this </a:t>
            </a:r>
            <a:r>
              <a:rPr lang="en-GB" baseline="0" dirty="0" err="1" smtClean="0">
                <a:latin typeface="Myriad Pro Light" pitchFamily="34" charset="0"/>
              </a:rPr>
              <a:t>CoS</a:t>
            </a:r>
            <a:r>
              <a:rPr lang="en-GB" baseline="0" dirty="0" smtClean="0">
                <a:latin typeface="Myriad Pro Light" pitchFamily="34" charset="0"/>
              </a:rPr>
              <a:t>-rule:</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baseline="0" dirty="0" smtClean="0">
                <a:latin typeface="Myriad Pro Light" pitchFamily="34" charset="0"/>
              </a:rPr>
              <a:t>Only incoming calls, only internal calls, only national calls, unlimited calls.</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endParaRPr lang="en-GB"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dirty="0" smtClean="0">
                <a:latin typeface="Myriad Pro Light" pitchFamily="34" charset="0"/>
              </a:rPr>
              <a:t>	In this case you enter the </a:t>
            </a:r>
            <a:r>
              <a:rPr lang="en-GB" baseline="0" dirty="0" smtClean="0">
                <a:latin typeface="Myriad Pro Light" pitchFamily="34" charset="0"/>
              </a:rPr>
              <a:t> Class of Services based on user-groups, not on 	line-types!</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baseline="0" dirty="0" smtClean="0">
                <a:latin typeface="Myriad Pro Light" pitchFamily="34" charset="0"/>
              </a:rPr>
              <a:t>Please refer to the online help for more information!</a:t>
            </a:r>
          </a:p>
          <a:p>
            <a:pPr marL="0" marR="0" indent="0" algn="l" defTabSz="882213" rtl="0" eaLnBrk="1" fontAlgn="auto" latinLnBrk="0" hangingPunct="1">
              <a:lnSpc>
                <a:spcPct val="100000"/>
              </a:lnSpc>
              <a:spcBef>
                <a:spcPts val="0"/>
              </a:spcBef>
              <a:spcAft>
                <a:spcPts val="0"/>
              </a:spcAft>
              <a:buClrTx/>
              <a:buSzTx/>
              <a:buFontTx/>
              <a:buNone/>
              <a:tabLst/>
              <a:defRPr/>
            </a:pPr>
            <a:endParaRPr lang="en-GB"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dirty="0" smtClean="0">
                <a:latin typeface="Myriad Pro Light" pitchFamily="34" charset="0"/>
              </a:rPr>
              <a:t>HINT:</a:t>
            </a:r>
            <a:r>
              <a:rPr lang="en-GB" dirty="0" smtClean="0">
                <a:latin typeface="Myriad Pro Light" pitchFamily="34" charset="0"/>
              </a:rPr>
              <a:t>	In the </a:t>
            </a:r>
            <a:r>
              <a:rPr lang="en-GB" dirty="0" err="1" smtClean="0">
                <a:latin typeface="Myriad Pro Light" pitchFamily="34" charset="0"/>
              </a:rPr>
              <a:t>CoS</a:t>
            </a:r>
            <a:r>
              <a:rPr lang="en-GB" dirty="0" smtClean="0">
                <a:latin typeface="Myriad Pro Light" pitchFamily="34" charset="0"/>
              </a:rPr>
              <a:t> you can</a:t>
            </a:r>
            <a:r>
              <a:rPr lang="en-GB" baseline="0" dirty="0" smtClean="0">
                <a:latin typeface="Myriad Pro Light" pitchFamily="34" charset="0"/>
              </a:rPr>
              <a:t> configure a manual trunk group selection or activate 	the Automatic Route Selection (</a:t>
            </a:r>
            <a:r>
              <a:rPr lang="en-GB" b="1" baseline="0" dirty="0" smtClean="0">
                <a:latin typeface="Myriad Pro Light" pitchFamily="34" charset="0"/>
              </a:rPr>
              <a:t>ARS</a:t>
            </a:r>
            <a:r>
              <a:rPr lang="en-GB" baseline="0" dirty="0" smtClean="0">
                <a:latin typeface="Myriad Pro Light" pitchFamily="34" charset="0"/>
              </a:rPr>
              <a:t>). This is known in other systems as 	dialling plan or least cost routing (</a:t>
            </a:r>
            <a:r>
              <a:rPr lang="en-GB" b="1" baseline="0" dirty="0" smtClean="0">
                <a:latin typeface="Myriad Pro Light" pitchFamily="34" charset="0"/>
              </a:rPr>
              <a:t>LCR</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baseline="0" dirty="0" smtClean="0">
                <a:latin typeface="Myriad Pro Light" pitchFamily="34" charset="0"/>
              </a:rPr>
              <a:t>Therefore you had to enter the new Trunk Group!!!</a:t>
            </a:r>
            <a:endParaRPr lang="en-GB" dirty="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27</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In the next tabs you can define the </a:t>
            </a:r>
            <a:r>
              <a:rPr lang="en-GB" b="1" baseline="0" dirty="0" smtClean="0">
                <a:latin typeface="Myriad Pro Light" pitchFamily="34" charset="0"/>
              </a:rPr>
              <a:t>Pickup-Group</a:t>
            </a:r>
            <a:r>
              <a:rPr lang="en-GB" baseline="0" dirty="0" smtClean="0">
                <a:latin typeface="Myriad Pro Light" pitchFamily="34" charset="0"/>
              </a:rPr>
              <a:t>, </a:t>
            </a:r>
            <a:r>
              <a:rPr lang="en-GB" b="1" baseline="0" dirty="0" smtClean="0">
                <a:latin typeface="Myriad Pro Light" pitchFamily="34" charset="0"/>
              </a:rPr>
              <a:t>Call Waiting</a:t>
            </a:r>
            <a:r>
              <a:rPr lang="en-GB" baseline="0" dirty="0" smtClean="0">
                <a:latin typeface="Myriad Pro Light" pitchFamily="34" charset="0"/>
              </a:rPr>
              <a:t>, </a:t>
            </a:r>
            <a:r>
              <a:rPr lang="en-GB" b="1" baseline="0" dirty="0" smtClean="0">
                <a:latin typeface="Myriad Pro Light" pitchFamily="34" charset="0"/>
              </a:rPr>
              <a:t>Music on Hold </a:t>
            </a:r>
            <a:r>
              <a:rPr lang="en-GB" baseline="0" dirty="0" smtClean="0">
                <a:latin typeface="Myriad Pro Light" pitchFamily="34" charset="0"/>
              </a:rPr>
              <a:t>(</a:t>
            </a:r>
            <a:r>
              <a:rPr lang="en-GB" baseline="0" dirty="0" err="1" smtClean="0">
                <a:latin typeface="Myriad Pro Light" pitchFamily="34" charset="0"/>
              </a:rPr>
              <a:t>MoH</a:t>
            </a:r>
            <a:r>
              <a:rPr lang="en-GB" baseline="0" dirty="0" smtClean="0">
                <a:latin typeface="Myriad Pro Light" pitchFamily="34" charset="0"/>
              </a:rPr>
              <a:t>) and other settings.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aseline="0" dirty="0" smtClean="0">
                <a:latin typeface="Myriad Pro Light" pitchFamily="34" charset="0"/>
              </a:rPr>
              <a:t>	In the Features-Tab you can also configure the usage of the</a:t>
            </a:r>
          </a:p>
          <a:p>
            <a:pPr marL="0" marR="0" indent="0" algn="l" defTabSz="882213" rtl="0" eaLnBrk="1" fontAlgn="auto" latinLnBrk="0" hangingPunct="1">
              <a:lnSpc>
                <a:spcPct val="100000"/>
              </a:lnSpc>
              <a:spcBef>
                <a:spcPts val="0"/>
              </a:spcBef>
              <a:spcAft>
                <a:spcPts val="0"/>
              </a:spcAft>
              <a:buClrTx/>
              <a:buSzTx/>
              <a:buFontTx/>
              <a:buNone/>
              <a:tabLst/>
              <a:defRPr/>
            </a:pPr>
            <a:r>
              <a:rPr lang="en-GB" b="1" dirty="0">
                <a:latin typeface="Myriad Pro Light" pitchFamily="34" charset="0"/>
              </a:rPr>
              <a:t>	</a:t>
            </a:r>
            <a:r>
              <a:rPr lang="en-GB" b="1" baseline="0" dirty="0" smtClean="0">
                <a:latin typeface="Myriad Pro Light" pitchFamily="34" charset="0"/>
              </a:rPr>
              <a:t>global rerouting </a:t>
            </a:r>
            <a:r>
              <a:rPr lang="en-GB" baseline="0" dirty="0" smtClean="0">
                <a:latin typeface="Myriad Pro Light" pitchFamily="34" charset="0"/>
              </a:rPr>
              <a:t>target which was configured under</a:t>
            </a:r>
          </a:p>
          <a:p>
            <a:pPr marL="0" marR="0" indent="0" algn="l" defTabSz="882213" rtl="0" eaLnBrk="1" fontAlgn="auto" latinLnBrk="0" hangingPunct="1">
              <a:lnSpc>
                <a:spcPct val="100000"/>
              </a:lnSpc>
              <a:spcBef>
                <a:spcPts val="0"/>
              </a:spcBef>
              <a:spcAft>
                <a:spcPts val="0"/>
              </a:spcAft>
              <a:buClrTx/>
              <a:buSzTx/>
              <a:buFontTx/>
              <a:buNone/>
              <a:tabLst/>
              <a:defRPr/>
            </a:pPr>
            <a:r>
              <a:rPr lang="en-GB" b="1" i="1" dirty="0">
                <a:latin typeface="Myriad Pro Light" pitchFamily="34" charset="0"/>
              </a:rPr>
              <a:t>	</a:t>
            </a:r>
            <a:r>
              <a:rPr lang="en-GB" b="1" i="1" baseline="0" dirty="0" smtClean="0">
                <a:latin typeface="Myriad Pro Light" pitchFamily="34" charset="0"/>
              </a:rPr>
              <a:t>System Management </a:t>
            </a:r>
            <a:r>
              <a:rPr lang="en-GB" b="1" i="1" baseline="0" dirty="0" smtClean="0">
                <a:latin typeface="Myriad Pro Light" pitchFamily="34" charset="0"/>
                <a:sym typeface="Wingdings" panose="05000000000000000000" pitchFamily="2" charset="2"/>
              </a:rPr>
              <a:t> Global Settings</a:t>
            </a:r>
            <a:endParaRPr lang="en-GB" b="1" i="1"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28</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After you pressed ‘</a:t>
            </a:r>
            <a:r>
              <a:rPr lang="en-GB" b="1" baseline="0" dirty="0" smtClean="0">
                <a:latin typeface="Myriad Pro Light" pitchFamily="34" charset="0"/>
              </a:rPr>
              <a:t>Apply</a:t>
            </a:r>
            <a:r>
              <a:rPr lang="en-GB" baseline="0" dirty="0" smtClean="0">
                <a:latin typeface="Myriad Pro Light" pitchFamily="34" charset="0"/>
              </a:rPr>
              <a:t>’ in the last screen, there are two </a:t>
            </a:r>
            <a:r>
              <a:rPr lang="en-GB" baseline="0" dirty="0" err="1" smtClean="0">
                <a:latin typeface="Myriad Pro Light" pitchFamily="34" charset="0"/>
              </a:rPr>
              <a:t>CoS</a:t>
            </a:r>
            <a:r>
              <a:rPr lang="en-GB" baseline="0" dirty="0" smtClean="0">
                <a:latin typeface="Myriad Pro Light" pitchFamily="34" charset="0"/>
              </a:rPr>
              <a:t>-rules available:</a:t>
            </a: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err="1" smtClean="0">
                <a:latin typeface="Myriad Pro Light" pitchFamily="34" charset="0"/>
              </a:rPr>
              <a:t>CoS</a:t>
            </a:r>
            <a:r>
              <a:rPr lang="en-GB" b="1" baseline="0" dirty="0" smtClean="0">
                <a:latin typeface="Myriad Pro Light" pitchFamily="34" charset="0"/>
              </a:rPr>
              <a:t> Default</a:t>
            </a:r>
            <a:r>
              <a:rPr lang="en-GB" b="0" baseline="0" dirty="0" smtClean="0">
                <a:latin typeface="Myriad Pro Light" pitchFamily="34" charset="0"/>
              </a:rPr>
              <a:t> and </a:t>
            </a:r>
            <a:r>
              <a:rPr lang="en-GB" b="1" baseline="0" dirty="0" err="1" smtClean="0">
                <a:latin typeface="Myriad Pro Light" pitchFamily="34" charset="0"/>
              </a:rPr>
              <a:t>CoS_VoIP</a:t>
            </a:r>
            <a:r>
              <a:rPr lang="en-GB" b="1"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Enter a third rule for the ISDN line named </a:t>
            </a:r>
            <a:r>
              <a:rPr lang="en-GB" b="1" baseline="0" dirty="0" err="1" smtClean="0">
                <a:latin typeface="Myriad Pro Light" pitchFamily="34" charset="0"/>
              </a:rPr>
              <a:t>CoS_ISDN</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Finally you have to modify the lines with the new configured rules.</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29</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defTabSz="926324"/>
            <a:fld id="{D401C463-EAFC-42EA-BF46-84FA52029087}" type="slidenum">
              <a:rPr lang="en-GB">
                <a:latin typeface="Calibri"/>
              </a:rPr>
              <a:pPr defTabSz="926324"/>
              <a:t>3</a:t>
            </a:fld>
            <a:endParaRPr lang="en-GB">
              <a:latin typeface="Calibri"/>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defTabSz="882213"/>
            <a:r>
              <a:rPr lang="en-GB" dirty="0">
                <a:latin typeface="Myriad Pro Light" pitchFamily="34" charset="0"/>
              </a:rPr>
              <a:t>Through its Gigaset pro range, Gigaset offers a complete telephony portfolio </a:t>
            </a:r>
            <a:r>
              <a:rPr lang="en-GB" dirty="0" smtClean="0">
                <a:latin typeface="Myriad Pro Light" pitchFamily="34" charset="0"/>
              </a:rPr>
              <a:t>for</a:t>
            </a:r>
          </a:p>
          <a:p>
            <a:pPr defTabSz="882213"/>
            <a:r>
              <a:rPr lang="en-GB" dirty="0" smtClean="0">
                <a:latin typeface="Myriad Pro Light" pitchFamily="34" charset="0"/>
              </a:rPr>
              <a:t>small </a:t>
            </a:r>
            <a:r>
              <a:rPr lang="en-GB" dirty="0">
                <a:latin typeface="Myriad Pro Light" pitchFamily="34" charset="0"/>
              </a:rPr>
              <a:t>and medium-sized enterprises.</a:t>
            </a:r>
          </a:p>
          <a:p>
            <a:pPr defTabSz="882213"/>
            <a:r>
              <a:rPr lang="en-GB" dirty="0">
                <a:latin typeface="Myriad Pro Light" pitchFamily="34" charset="0"/>
              </a:rPr>
              <a:t>As well as telephone systems with desktop telephones, mobile Campus solutions play a major role in many companies.</a:t>
            </a:r>
          </a:p>
          <a:p>
            <a:pPr defTabSz="882213"/>
            <a:endParaRPr lang="en-GB" dirty="0">
              <a:latin typeface="Myriad Pro Light" pitchFamily="34" charset="0"/>
            </a:endParaRPr>
          </a:p>
          <a:p>
            <a:pPr defTabSz="882213"/>
            <a:r>
              <a:rPr lang="en-GB" dirty="0">
                <a:latin typeface="Myriad Pro Light" pitchFamily="34" charset="0"/>
              </a:rPr>
              <a:t>The focus of this training is on the </a:t>
            </a:r>
            <a:r>
              <a:rPr lang="en-GB" b="1" dirty="0" err="1" smtClean="0">
                <a:latin typeface="Myriad Pro Light" pitchFamily="34" charset="0"/>
              </a:rPr>
              <a:t>Hybird</a:t>
            </a:r>
            <a:r>
              <a:rPr lang="en-GB" b="1" dirty="0" smtClean="0">
                <a:latin typeface="Myriad Pro Light" pitchFamily="34" charset="0"/>
              </a:rPr>
              <a:t> 120 Gigaset Edition - PBX-system</a:t>
            </a:r>
            <a:r>
              <a:rPr lang="en-GB" dirty="0" smtClean="0">
                <a:latin typeface="Myriad Pro Light" pitchFamily="34" charset="0"/>
              </a:rPr>
              <a:t>.</a:t>
            </a:r>
            <a:endParaRPr lang="en-GB" dirty="0">
              <a:latin typeface="Myriad Pro Light"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To modify the </a:t>
            </a:r>
            <a:r>
              <a:rPr lang="en-GB" baseline="0" dirty="0" err="1" smtClean="0">
                <a:latin typeface="Myriad Pro Light" pitchFamily="34" charset="0"/>
              </a:rPr>
              <a:t>CoS</a:t>
            </a:r>
            <a:r>
              <a:rPr lang="en-GB" baseline="0" dirty="0" smtClean="0">
                <a:latin typeface="Myriad Pro Light" pitchFamily="34" charset="0"/>
              </a:rPr>
              <a:t> settings for the lines, go again to </a:t>
            </a:r>
            <a:r>
              <a:rPr lang="en-GB" b="1" i="1" baseline="0" dirty="0" smtClean="0">
                <a:latin typeface="Myriad Pro Light" pitchFamily="34" charset="0"/>
              </a:rPr>
              <a:t>Assistants </a:t>
            </a:r>
            <a:r>
              <a:rPr lang="en-GB" b="1" i="1" baseline="0" dirty="0" smtClean="0">
                <a:latin typeface="Myriad Pro Light" pitchFamily="34" charset="0"/>
                <a:sym typeface="Wingdings" panose="05000000000000000000" pitchFamily="2" charset="2"/>
              </a:rPr>
              <a:t> PBX  Trunks</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and enter the VoIP and the ISDN line.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Inside the line, switch the Class of Service from ‘</a:t>
            </a:r>
            <a:r>
              <a:rPr lang="en-GB" b="1" baseline="0" dirty="0" err="1" smtClean="0">
                <a:latin typeface="Myriad Pro Light" pitchFamily="34" charset="0"/>
                <a:sym typeface="Wingdings" panose="05000000000000000000" pitchFamily="2" charset="2"/>
              </a:rPr>
              <a:t>CoS</a:t>
            </a:r>
            <a:r>
              <a:rPr lang="en-GB" b="1" baseline="0" dirty="0" smtClean="0">
                <a:latin typeface="Myriad Pro Light" pitchFamily="34" charset="0"/>
                <a:sym typeface="Wingdings" panose="05000000000000000000" pitchFamily="2" charset="2"/>
              </a:rPr>
              <a:t> Default</a:t>
            </a:r>
            <a:r>
              <a:rPr lang="en-GB" baseline="0" dirty="0" smtClean="0">
                <a:latin typeface="Myriad Pro Light" pitchFamily="34" charset="0"/>
                <a:sym typeface="Wingdings" panose="05000000000000000000" pitchFamily="2" charset="2"/>
              </a:rPr>
              <a:t>’ to the new configured </a:t>
            </a:r>
            <a:r>
              <a:rPr lang="en-GB" baseline="0" dirty="0" err="1" smtClean="0">
                <a:latin typeface="Myriad Pro Light" pitchFamily="34" charset="0"/>
                <a:sym typeface="Wingdings" panose="05000000000000000000" pitchFamily="2" charset="2"/>
              </a:rPr>
              <a:t>CoS</a:t>
            </a:r>
            <a:r>
              <a:rPr lang="en-GB" baseline="0" dirty="0" smtClean="0">
                <a:latin typeface="Myriad Pro Light" pitchFamily="34" charset="0"/>
                <a:sym typeface="Wingdings" panose="05000000000000000000" pitchFamily="2" charset="2"/>
              </a:rPr>
              <a:t>-rule (here: ‘</a:t>
            </a:r>
            <a:r>
              <a:rPr lang="en-GB" b="1" baseline="0" dirty="0" err="1" smtClean="0">
                <a:latin typeface="Myriad Pro Light" pitchFamily="34" charset="0"/>
                <a:sym typeface="Wingdings" panose="05000000000000000000" pitchFamily="2" charset="2"/>
              </a:rPr>
              <a:t>CoS_VoIP</a:t>
            </a:r>
            <a:r>
              <a:rPr lang="en-GB"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Do the same for the </a:t>
            </a:r>
            <a:r>
              <a:rPr lang="en-GB" b="1" baseline="0" dirty="0" smtClean="0">
                <a:latin typeface="Myriad Pro Light" pitchFamily="34" charset="0"/>
                <a:sym typeface="Wingdings" panose="05000000000000000000" pitchFamily="2" charset="2"/>
              </a:rPr>
              <a:t>ISDN line</a:t>
            </a:r>
            <a:r>
              <a:rPr lang="en-GB"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After this step, </a:t>
            </a:r>
            <a:r>
              <a:rPr lang="en-GB" b="1" baseline="0" dirty="0" smtClean="0">
                <a:latin typeface="Myriad Pro Light" pitchFamily="34" charset="0"/>
                <a:sym typeface="Wingdings" panose="05000000000000000000" pitchFamily="2" charset="2"/>
              </a:rPr>
              <a:t>save</a:t>
            </a:r>
            <a:r>
              <a:rPr lang="en-GB" baseline="0" dirty="0" smtClean="0">
                <a:latin typeface="Myriad Pro Light" pitchFamily="34" charset="0"/>
                <a:sym typeface="Wingdings" panose="05000000000000000000" pitchFamily="2" charset="2"/>
              </a:rPr>
              <a:t> again your </a:t>
            </a:r>
            <a:r>
              <a:rPr lang="en-GB" b="1" baseline="0" dirty="0" smtClean="0">
                <a:latin typeface="Myriad Pro Light" pitchFamily="34" charset="0"/>
                <a:sym typeface="Wingdings" panose="05000000000000000000" pitchFamily="2" charset="2"/>
              </a:rPr>
              <a:t>settings</a:t>
            </a:r>
            <a:r>
              <a:rPr lang="en-GB" baseline="0" dirty="0" smtClean="0">
                <a:latin typeface="Myriad Pro Light" pitchFamily="34" charset="0"/>
                <a:sym typeface="Wingdings" panose="05000000000000000000" pitchFamily="2" charset="2"/>
              </a:rPr>
              <a:t>.</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30</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smtClean="0"/>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31</a:t>
            </a:fld>
            <a:endParaRPr lang="en-GB">
              <a:latin typeface="Calibri"/>
            </a:endParaRPr>
          </a:p>
        </p:txBody>
      </p:sp>
    </p:spTree>
    <p:extLst>
      <p:ext uri="{BB962C8B-B14F-4D97-AF65-F5344CB8AC3E}">
        <p14:creationId xmlns:p14="http://schemas.microsoft.com/office/powerpoint/2010/main" val="2404063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After you have finalized the line settings, you can continue with the </a:t>
            </a:r>
            <a:r>
              <a:rPr lang="en-GB" b="1" baseline="0" dirty="0" smtClean="0">
                <a:latin typeface="Myriad Pro Light" pitchFamily="34" charset="0"/>
              </a:rPr>
              <a:t>User Settings</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First we </a:t>
            </a:r>
            <a:r>
              <a:rPr lang="en-GB" b="1" baseline="0" dirty="0" smtClean="0">
                <a:latin typeface="Myriad Pro Light" pitchFamily="34" charset="0"/>
              </a:rPr>
              <a:t>define</a:t>
            </a:r>
            <a:r>
              <a:rPr lang="en-GB" baseline="0" dirty="0" smtClean="0">
                <a:latin typeface="Myriad Pro Light" pitchFamily="34" charset="0"/>
              </a:rPr>
              <a:t> the outgoing </a:t>
            </a:r>
            <a:r>
              <a:rPr lang="en-GB" b="1" baseline="0" dirty="0" smtClean="0">
                <a:latin typeface="Myriad Pro Light" pitchFamily="34" charset="0"/>
              </a:rPr>
              <a:t>CLIP</a:t>
            </a:r>
            <a:r>
              <a:rPr lang="en-GB" baseline="0" dirty="0" smtClean="0">
                <a:latin typeface="Myriad Pro Light" pitchFamily="34" charset="0"/>
              </a:rPr>
              <a:t> and </a:t>
            </a:r>
            <a:r>
              <a:rPr lang="en-GB" b="1" baseline="0" dirty="0" smtClean="0">
                <a:latin typeface="Myriad Pro Light" pitchFamily="34" charset="0"/>
              </a:rPr>
              <a:t>line</a:t>
            </a:r>
            <a:r>
              <a:rPr lang="en-GB" baseline="0" dirty="0" smtClean="0">
                <a:latin typeface="Myriad Pro Light" pitchFamily="34" charset="0"/>
              </a:rPr>
              <a:t> for the user.</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Therefore go to </a:t>
            </a:r>
            <a:r>
              <a:rPr lang="en-GB" b="1" i="1" baseline="0" dirty="0" smtClean="0">
                <a:latin typeface="Myriad Pro Light" pitchFamily="34" charset="0"/>
              </a:rPr>
              <a:t>Assistants </a:t>
            </a:r>
            <a:r>
              <a:rPr lang="en-GB" b="1" i="1" baseline="0" dirty="0" smtClean="0">
                <a:latin typeface="Myriad Pro Light" pitchFamily="34" charset="0"/>
                <a:sym typeface="Wingdings" panose="05000000000000000000" pitchFamily="2" charset="2"/>
              </a:rPr>
              <a:t> PBX  Users </a:t>
            </a:r>
            <a:r>
              <a:rPr lang="en-GB" baseline="0" dirty="0" smtClean="0">
                <a:latin typeface="Myriad Pro Light" pitchFamily="34" charset="0"/>
                <a:sym typeface="Wingdings" panose="05000000000000000000" pitchFamily="2" charset="2"/>
              </a:rPr>
              <a:t>and </a:t>
            </a:r>
            <a:r>
              <a:rPr lang="en-GB" b="1" baseline="0" dirty="0" smtClean="0">
                <a:latin typeface="Myriad Pro Light" pitchFamily="34" charset="0"/>
                <a:sym typeface="Wingdings" panose="05000000000000000000" pitchFamily="2" charset="2"/>
              </a:rPr>
              <a:t>edit</a:t>
            </a:r>
            <a:r>
              <a:rPr lang="en-GB" baseline="0" dirty="0" smtClean="0">
                <a:latin typeface="Myriad Pro Light" pitchFamily="34" charset="0"/>
                <a:sym typeface="Wingdings" panose="05000000000000000000" pitchFamily="2" charset="2"/>
              </a:rPr>
              <a:t> the first user.</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sym typeface="Wingdings" panose="05000000000000000000" pitchFamily="2" charset="2"/>
              </a:rPr>
              <a:t>A</a:t>
            </a:r>
            <a:r>
              <a:rPr lang="en-GB" baseline="0" dirty="0" smtClean="0">
                <a:latin typeface="Myriad Pro Light" pitchFamily="34" charset="0"/>
                <a:sym typeface="Wingdings" panose="05000000000000000000" pitchFamily="2" charset="2"/>
              </a:rPr>
              <a:t>ll users are already pre-defined in the default configuration.</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32</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Based on the scenario, each user is configured with an own MSN.</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The </a:t>
            </a:r>
            <a:r>
              <a:rPr lang="en-GB" b="1" baseline="0" dirty="0" smtClean="0">
                <a:latin typeface="Myriad Pro Light" pitchFamily="34" charset="0"/>
              </a:rPr>
              <a:t>Name</a:t>
            </a:r>
            <a:r>
              <a:rPr lang="en-GB" baseline="0" dirty="0" smtClean="0">
                <a:latin typeface="Myriad Pro Light" pitchFamily="34" charset="0"/>
              </a:rPr>
              <a:t> that you enter here will also be used as </a:t>
            </a:r>
            <a:r>
              <a:rPr lang="en-GB" b="1" baseline="0" dirty="0" smtClean="0">
                <a:latin typeface="Myriad Pro Light" pitchFamily="34" charset="0"/>
              </a:rPr>
              <a:t>Display Name </a:t>
            </a:r>
            <a:r>
              <a:rPr lang="en-GB" baseline="0" dirty="0" smtClean="0">
                <a:latin typeface="Myriad Pro Light" pitchFamily="34" charset="0"/>
              </a:rPr>
              <a:t>on the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configured </a:t>
            </a:r>
            <a:r>
              <a:rPr lang="en-GB" b="1" baseline="0" dirty="0" smtClean="0">
                <a:latin typeface="Myriad Pro Light" pitchFamily="34" charset="0"/>
              </a:rPr>
              <a:t>system-phone</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Select here the </a:t>
            </a:r>
            <a:r>
              <a:rPr lang="en-GB" b="1" baseline="0" dirty="0" smtClean="0">
                <a:latin typeface="Myriad Pro Light" pitchFamily="34" charset="0"/>
              </a:rPr>
              <a:t>Preferred Trunk</a:t>
            </a:r>
            <a:r>
              <a:rPr lang="en-GB" baseline="0" dirty="0" smtClean="0">
                <a:latin typeface="Myriad Pro Light" pitchFamily="34" charset="0"/>
              </a:rPr>
              <a:t>. In our case it is the configured </a:t>
            </a:r>
            <a:r>
              <a:rPr lang="en-GB" b="1" baseline="0" dirty="0" smtClean="0">
                <a:latin typeface="Myriad Pro Light" pitchFamily="34" charset="0"/>
              </a:rPr>
              <a:t>ISDN line</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The last 2 fields will appear after selecting the ISDN Trunk.</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Select the </a:t>
            </a:r>
            <a:r>
              <a:rPr lang="en-GB" b="1" baseline="0" dirty="0" smtClean="0">
                <a:latin typeface="Myriad Pro Light" pitchFamily="34" charset="0"/>
              </a:rPr>
              <a:t>Outgoing Signalisation </a:t>
            </a:r>
            <a:r>
              <a:rPr lang="en-GB" baseline="0" dirty="0" smtClean="0">
                <a:latin typeface="Myriad Pro Light" pitchFamily="34" charset="0"/>
              </a:rPr>
              <a:t>and the according </a:t>
            </a:r>
            <a:r>
              <a:rPr lang="en-GB" b="1" baseline="0" dirty="0" smtClean="0">
                <a:latin typeface="Myriad Pro Light" pitchFamily="34" charset="0"/>
              </a:rPr>
              <a:t>Call Distribution</a:t>
            </a:r>
            <a:r>
              <a:rPr lang="en-GB"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In the next screen you have to select the </a:t>
            </a:r>
            <a:r>
              <a:rPr lang="en-GB" b="1" baseline="0" dirty="0" smtClean="0">
                <a:latin typeface="Myriad Pro Light" pitchFamily="34" charset="0"/>
              </a:rPr>
              <a:t>Class of Service </a:t>
            </a:r>
            <a:r>
              <a:rPr lang="en-GB" baseline="0" dirty="0" smtClean="0">
                <a:latin typeface="Myriad Pro Light" pitchFamily="34" charset="0"/>
              </a:rPr>
              <a:t>which should be used for this user. In our case it is ‘</a:t>
            </a:r>
            <a:r>
              <a:rPr lang="en-GB" b="1" baseline="0" dirty="0" err="1" smtClean="0">
                <a:latin typeface="Myriad Pro Light" pitchFamily="34" charset="0"/>
              </a:rPr>
              <a:t>CoS_ISDN</a:t>
            </a:r>
            <a:r>
              <a:rPr lang="en-GB"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33</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After this step, the first entry is done.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Please continue with the other 6 users until the list is filled as shown in the example.</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34</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For entering more user details go to </a:t>
            </a:r>
            <a:r>
              <a:rPr lang="en-GB" b="1" i="1" baseline="0" dirty="0" smtClean="0">
                <a:latin typeface="Myriad Pro Light" pitchFamily="34" charset="0"/>
              </a:rPr>
              <a:t>Numbering </a:t>
            </a:r>
            <a:r>
              <a:rPr lang="en-GB" b="1" i="1" baseline="0" dirty="0" smtClean="0">
                <a:latin typeface="Myriad Pro Light" pitchFamily="34" charset="0"/>
                <a:sym typeface="Wingdings" panose="05000000000000000000" pitchFamily="2" charset="2"/>
              </a:rPr>
              <a:t> User Settings  Users </a:t>
            </a:r>
            <a:r>
              <a:rPr lang="en-GB" baseline="0" dirty="0" smtClean="0">
                <a:latin typeface="Myriad Pro Light" pitchFamily="34" charset="0"/>
                <a:sym typeface="Wingdings" panose="05000000000000000000" pitchFamily="2" charset="2"/>
              </a:rPr>
              <a:t>and </a:t>
            </a:r>
            <a:r>
              <a:rPr lang="en-GB" b="1" baseline="0" dirty="0" smtClean="0">
                <a:latin typeface="Myriad Pro Light" pitchFamily="34" charset="0"/>
                <a:sym typeface="Wingdings" panose="05000000000000000000" pitchFamily="2" charset="2"/>
              </a:rPr>
              <a:t>edit</a:t>
            </a:r>
            <a:r>
              <a:rPr lang="en-GB" baseline="0" dirty="0" smtClean="0">
                <a:latin typeface="Myriad Pro Light" pitchFamily="34" charset="0"/>
                <a:sym typeface="Wingdings" panose="05000000000000000000" pitchFamily="2" charset="2"/>
              </a:rPr>
              <a:t> the according user-entry.</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In the </a:t>
            </a:r>
            <a:r>
              <a:rPr lang="en-GB" b="1" baseline="0" dirty="0" smtClean="0">
                <a:latin typeface="Myriad Pro Light" pitchFamily="34" charset="0"/>
                <a:sym typeface="Wingdings" panose="05000000000000000000" pitchFamily="2" charset="2"/>
              </a:rPr>
              <a:t>Basic Settings </a:t>
            </a:r>
            <a:r>
              <a:rPr lang="en-GB" baseline="0" dirty="0" smtClean="0">
                <a:latin typeface="Myriad Pro Light" pitchFamily="34" charset="0"/>
                <a:sym typeface="Wingdings" panose="05000000000000000000" pitchFamily="2" charset="2"/>
              </a:rPr>
              <a:t>you can add a </a:t>
            </a:r>
            <a:r>
              <a:rPr lang="en-GB" b="1" baseline="0" dirty="0" smtClean="0">
                <a:latin typeface="Myriad Pro Light" pitchFamily="34" charset="0"/>
                <a:sym typeface="Wingdings" panose="05000000000000000000" pitchFamily="2" charset="2"/>
              </a:rPr>
              <a:t>Mobile Number</a:t>
            </a:r>
            <a:r>
              <a:rPr lang="en-GB" baseline="0" dirty="0" smtClean="0">
                <a:latin typeface="Myriad Pro Light" pitchFamily="34" charset="0"/>
                <a:sym typeface="Wingdings" panose="05000000000000000000" pitchFamily="2" charset="2"/>
              </a:rPr>
              <a:t>, </a:t>
            </a:r>
            <a:r>
              <a:rPr lang="en-GB" b="1" baseline="0" dirty="0" smtClean="0">
                <a:latin typeface="Myriad Pro Light" pitchFamily="34" charset="0"/>
                <a:sym typeface="Wingdings" panose="05000000000000000000" pitchFamily="2" charset="2"/>
              </a:rPr>
              <a:t>Home Number </a:t>
            </a:r>
            <a:r>
              <a:rPr lang="en-GB" baseline="0" dirty="0" smtClean="0">
                <a:latin typeface="Myriad Pro Light" pitchFamily="34" charset="0"/>
                <a:sym typeface="Wingdings" panose="05000000000000000000" pitchFamily="2" charset="2"/>
              </a:rPr>
              <a:t>and</a:t>
            </a: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E-mail Address </a:t>
            </a:r>
            <a:r>
              <a:rPr lang="en-GB" baseline="0" dirty="0" smtClean="0">
                <a:latin typeface="Myriad Pro Light" pitchFamily="34" charset="0"/>
                <a:sym typeface="Wingdings" panose="05000000000000000000" pitchFamily="2" charset="2"/>
              </a:rPr>
              <a:t>to the user.</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The phone-numbers can also be accessed via the central phonebook from the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system-phones if the according checkmark is active. The E-mail address can be used to notify the user of new messages left on the system during his absence.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The </a:t>
            </a:r>
            <a:r>
              <a:rPr lang="en-GB" b="1" baseline="0" dirty="0" smtClean="0">
                <a:latin typeface="Myriad Pro Light" pitchFamily="34" charset="0"/>
                <a:sym typeface="Wingdings" panose="05000000000000000000" pitchFamily="2" charset="2"/>
              </a:rPr>
              <a:t>busy-on-busy</a:t>
            </a:r>
            <a:r>
              <a:rPr lang="en-GB" baseline="0" dirty="0" smtClean="0">
                <a:latin typeface="Myriad Pro Light" pitchFamily="34" charset="0"/>
                <a:sym typeface="Wingdings" panose="05000000000000000000" pitchFamily="2" charset="2"/>
              </a:rPr>
              <a:t> state for the user can be activated with the last checkbox here. When the user is on the phone, we will not receive any other call in parallel. The caller will hear the busy-tone instead.</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35</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In the number-section you can add more </a:t>
            </a:r>
            <a:r>
              <a:rPr lang="en-GB" b="1" baseline="0" dirty="0" smtClean="0">
                <a:latin typeface="Myriad Pro Light" pitchFamily="34" charset="0"/>
              </a:rPr>
              <a:t>Internal Phone-Numbers</a:t>
            </a:r>
            <a:r>
              <a:rPr lang="en-GB" baseline="0" dirty="0" smtClean="0">
                <a:latin typeface="Myriad Pro Light" pitchFamily="34" charset="0"/>
              </a:rPr>
              <a:t>. This might be necessary if a user has more than one device assigned, for example one desktop phone and a DECT phone. For our scenario we do not need this option.</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 1:</a:t>
            </a:r>
            <a:r>
              <a:rPr lang="en-GB" baseline="0" dirty="0" smtClean="0">
                <a:latin typeface="Myriad Pro Light" pitchFamily="34" charset="0"/>
              </a:rPr>
              <a:t>	The naming used for the </a:t>
            </a:r>
            <a:r>
              <a:rPr lang="en-GB" b="1" baseline="0" dirty="0" smtClean="0">
                <a:latin typeface="Myriad Pro Light" pitchFamily="34" charset="0"/>
              </a:rPr>
              <a:t>Displayed Description </a:t>
            </a:r>
            <a:r>
              <a:rPr lang="en-GB" baseline="0" dirty="0" smtClean="0">
                <a:latin typeface="Myriad Pro Light" pitchFamily="34" charset="0"/>
              </a:rPr>
              <a:t>will appear in the same 	way also in the phonebook. If you enable the entry for the System 	Phonebook, you might have to search for ’10’ instead of ‘Michael’ or 	‘Knight’.</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baseline="0" dirty="0" smtClean="0">
                <a:latin typeface="Myriad Pro Light" pitchFamily="34" charset="0"/>
              </a:rPr>
              <a:t>In the DE700/900 IP PRO for example you can enter ‘1’ and all users 	starting with ‘1’ will be displayed.</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 2:</a:t>
            </a:r>
            <a:r>
              <a:rPr lang="en-GB" baseline="0" dirty="0" smtClean="0">
                <a:latin typeface="Myriad Pro Light" pitchFamily="34" charset="0"/>
              </a:rPr>
              <a:t>	The internal numbers are pre-defined up to No. 50. Everything above 50 	can be used for additional internal numbers.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In the </a:t>
            </a:r>
            <a:r>
              <a:rPr lang="en-GB" b="1" baseline="0" dirty="0" smtClean="0">
                <a:latin typeface="Myriad Pro Light" pitchFamily="34" charset="0"/>
              </a:rPr>
              <a:t>Outgoing Signalisation </a:t>
            </a:r>
            <a:r>
              <a:rPr lang="en-GB" baseline="0" dirty="0" smtClean="0">
                <a:latin typeface="Myriad Pro Light" pitchFamily="34" charset="0"/>
              </a:rPr>
              <a:t>you find the same settings you previously configured under </a:t>
            </a:r>
            <a:r>
              <a:rPr lang="en-GB" b="1" i="1" baseline="0" dirty="0" smtClean="0">
                <a:latin typeface="Myriad Pro Light" pitchFamily="34" charset="0"/>
              </a:rPr>
              <a:t>Assistants </a:t>
            </a:r>
            <a:r>
              <a:rPr lang="en-GB" b="1" i="1" baseline="0" dirty="0" smtClean="0">
                <a:latin typeface="Myriad Pro Light" pitchFamily="34" charset="0"/>
                <a:sym typeface="Wingdings" panose="05000000000000000000" pitchFamily="2" charset="2"/>
              </a:rPr>
              <a:t> PBX  Users</a:t>
            </a:r>
            <a:r>
              <a:rPr lang="en-GB" b="1"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The </a:t>
            </a:r>
            <a:r>
              <a:rPr lang="en-GB" b="1" baseline="0" dirty="0" smtClean="0">
                <a:latin typeface="Myriad Pro Light" pitchFamily="34" charset="0"/>
                <a:sym typeface="Wingdings" panose="05000000000000000000" pitchFamily="2" charset="2"/>
              </a:rPr>
              <a:t>Optional Rerouting Options </a:t>
            </a:r>
            <a:r>
              <a:rPr lang="en-GB" b="0" baseline="0" dirty="0" smtClean="0">
                <a:latin typeface="Myriad Pro Light" pitchFamily="34" charset="0"/>
                <a:sym typeface="Wingdings" panose="05000000000000000000" pitchFamily="2" charset="2"/>
              </a:rPr>
              <a:t>will be explained later.</a:t>
            </a: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36</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Under </a:t>
            </a:r>
            <a:r>
              <a:rPr lang="en-GB" b="1" baseline="0" dirty="0" smtClean="0">
                <a:latin typeface="Myriad Pro Light" pitchFamily="34" charset="0"/>
              </a:rPr>
              <a:t>Authorizations</a:t>
            </a:r>
            <a:r>
              <a:rPr lang="en-GB" b="0" baseline="0" dirty="0" smtClean="0">
                <a:latin typeface="Myriad Pro Light" pitchFamily="34" charset="0"/>
              </a:rPr>
              <a:t> you can enable the </a:t>
            </a:r>
            <a:r>
              <a:rPr lang="en-GB" b="1" baseline="0" dirty="0" smtClean="0">
                <a:latin typeface="Myriad Pro Light" pitchFamily="34" charset="0"/>
              </a:rPr>
              <a:t>personal web-interface </a:t>
            </a:r>
            <a:r>
              <a:rPr lang="en-GB" b="0" baseline="0" dirty="0" smtClean="0">
                <a:latin typeface="Myriad Pro Light" pitchFamily="34" charset="0"/>
              </a:rPr>
              <a:t>for the user.</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user can configure his own settings and details there, manage his status, check the voicemails or see the complete call data records.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For more information please refer to the </a:t>
            </a:r>
            <a:r>
              <a:rPr lang="en-GB" b="1" baseline="0" dirty="0" smtClean="0">
                <a:latin typeface="Myriad Pro Light" pitchFamily="34" charset="0"/>
              </a:rPr>
              <a:t>Online Help </a:t>
            </a:r>
            <a:r>
              <a:rPr lang="en-GB" b="0" baseline="0" dirty="0" smtClean="0">
                <a:latin typeface="Myriad Pro Light" pitchFamily="34" charset="0"/>
              </a:rPr>
              <a:t>or the available user-manual.</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rPr>
              <a:t>Please continue in the same way with the other 6 users.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After this step, </a:t>
            </a:r>
            <a:r>
              <a:rPr lang="en-GB" b="1" baseline="0" dirty="0" smtClean="0">
                <a:latin typeface="Myriad Pro Light" pitchFamily="34" charset="0"/>
                <a:sym typeface="Wingdings" panose="05000000000000000000" pitchFamily="2" charset="2"/>
              </a:rPr>
              <a:t>save</a:t>
            </a:r>
            <a:r>
              <a:rPr lang="en-GB" baseline="0" dirty="0" smtClean="0">
                <a:latin typeface="Myriad Pro Light" pitchFamily="34" charset="0"/>
                <a:sym typeface="Wingdings" panose="05000000000000000000" pitchFamily="2" charset="2"/>
              </a:rPr>
              <a:t> again your </a:t>
            </a:r>
            <a:r>
              <a:rPr lang="en-GB" b="1" baseline="0" dirty="0" smtClean="0">
                <a:latin typeface="Myriad Pro Light" pitchFamily="34" charset="0"/>
                <a:sym typeface="Wingdings" panose="05000000000000000000" pitchFamily="2" charset="2"/>
              </a:rPr>
              <a:t>settings</a:t>
            </a:r>
            <a:r>
              <a:rPr lang="en-GB" baseline="0" dirty="0" smtClean="0">
                <a:latin typeface="Myriad Pro Light" pitchFamily="34" charset="0"/>
                <a:sym typeface="Wingdings" panose="05000000000000000000" pitchFamily="2" charset="2"/>
              </a:rPr>
              <a:t>.</a:t>
            </a:r>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37</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smtClean="0"/>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38</a:t>
            </a:fld>
            <a:endParaRPr lang="en-GB">
              <a:latin typeface="Calibri"/>
            </a:endParaRPr>
          </a:p>
        </p:txBody>
      </p:sp>
    </p:spTree>
    <p:extLst>
      <p:ext uri="{BB962C8B-B14F-4D97-AF65-F5344CB8AC3E}">
        <p14:creationId xmlns:p14="http://schemas.microsoft.com/office/powerpoint/2010/main" val="2404063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You can now </a:t>
            </a:r>
            <a:r>
              <a:rPr lang="en-GB" b="1" baseline="0" dirty="0" smtClean="0">
                <a:latin typeface="Myriad Pro Light" pitchFamily="34" charset="0"/>
              </a:rPr>
              <a:t>connect</a:t>
            </a:r>
            <a:r>
              <a:rPr lang="en-GB" b="0" baseline="0" dirty="0" smtClean="0">
                <a:latin typeface="Myriad Pro Light" pitchFamily="34" charset="0"/>
              </a:rPr>
              <a:t> your Gigaset pro phones to the </a:t>
            </a:r>
            <a:r>
              <a:rPr lang="en-GB" b="1" baseline="0" dirty="0" smtClean="0">
                <a:latin typeface="Myriad Pro Light" pitchFamily="34" charset="0"/>
              </a:rPr>
              <a:t>network</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Make sure that each device is getting the IP-address from the </a:t>
            </a:r>
            <a:r>
              <a:rPr lang="en-GB" b="0" baseline="0" dirty="0" err="1" smtClean="0">
                <a:latin typeface="Myriad Pro Light" pitchFamily="34" charset="0"/>
              </a:rPr>
              <a:t>Hybird</a:t>
            </a:r>
            <a:r>
              <a:rPr lang="en-GB" b="0" baseline="0" dirty="0" smtClean="0">
                <a:latin typeface="Myriad Pro Light" pitchFamily="34" charset="0"/>
              </a:rPr>
              <a:t> 120 Gigaset Edition!</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For our scenario, connect the devices to port 1, 2 or 3 of the internal switch.</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Gigaset pro devices are </a:t>
            </a:r>
            <a:r>
              <a:rPr lang="en-GB" b="1" baseline="0" dirty="0" smtClean="0">
                <a:latin typeface="Myriad Pro Light" pitchFamily="34" charset="0"/>
              </a:rPr>
              <a:t>recognized automatically </a:t>
            </a:r>
            <a:r>
              <a:rPr lang="en-GB" b="0" baseline="0" dirty="0" smtClean="0">
                <a:latin typeface="Myriad Pro Light" pitchFamily="34" charset="0"/>
              </a:rPr>
              <a:t>as system-phones and can be configured directly.</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All phones will first appear in the </a:t>
            </a:r>
            <a:r>
              <a:rPr lang="en-GB" b="1" baseline="0" dirty="0" smtClean="0">
                <a:latin typeface="Myriad Pro Light" pitchFamily="34" charset="0"/>
              </a:rPr>
              <a:t>lower list</a:t>
            </a:r>
            <a:r>
              <a:rPr lang="en-GB" b="0" baseline="0" dirty="0" smtClean="0">
                <a:latin typeface="Myriad Pro Light" pitchFamily="34" charset="0"/>
              </a:rPr>
              <a:t>, to show that these are </a:t>
            </a:r>
            <a:r>
              <a:rPr lang="en-GB" b="1" baseline="0" dirty="0" smtClean="0">
                <a:latin typeface="Myriad Pro Light" pitchFamily="34" charset="0"/>
              </a:rPr>
              <a:t>not yet provisioned</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Press on </a:t>
            </a:r>
            <a:r>
              <a:rPr lang="en-GB" b="1" baseline="0" dirty="0" smtClean="0">
                <a:latin typeface="Myriad Pro Light" pitchFamily="34" charset="0"/>
              </a:rPr>
              <a:t>edit</a:t>
            </a:r>
            <a:r>
              <a:rPr lang="en-GB" b="0" baseline="0" dirty="0" smtClean="0">
                <a:latin typeface="Myriad Pro Light" pitchFamily="34" charset="0"/>
              </a:rPr>
              <a:t> and enter in the next screen a proper </a:t>
            </a:r>
            <a:r>
              <a:rPr lang="en-GB" b="1" baseline="0" dirty="0" smtClean="0">
                <a:latin typeface="Myriad Pro Light" pitchFamily="34" charset="0"/>
              </a:rPr>
              <a:t>Description </a:t>
            </a:r>
            <a:r>
              <a:rPr lang="en-GB" b="0" baseline="0" dirty="0" smtClean="0">
                <a:latin typeface="Myriad Pro Light" pitchFamily="34" charset="0"/>
              </a:rPr>
              <a:t>of the phone.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This can be the telephone-type with a number, name or anything else.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You have to select the correct </a:t>
            </a:r>
            <a:r>
              <a:rPr lang="en-GB" b="1" baseline="0" dirty="0" smtClean="0">
                <a:latin typeface="Myriad Pro Light" pitchFamily="34" charset="0"/>
              </a:rPr>
              <a:t>Phone Type </a:t>
            </a:r>
            <a:r>
              <a:rPr lang="en-GB" baseline="0" dirty="0" smtClean="0">
                <a:latin typeface="Myriad Pro Light" pitchFamily="34" charset="0"/>
              </a:rPr>
              <a:t>here.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This will be improved with a SW-update, so the phone-type is already set correctly.</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As </a:t>
            </a:r>
            <a:r>
              <a:rPr lang="en-GB" b="1" baseline="0" dirty="0" smtClean="0">
                <a:latin typeface="Myriad Pro Light" pitchFamily="34" charset="0"/>
              </a:rPr>
              <a:t>Location</a:t>
            </a:r>
            <a:r>
              <a:rPr lang="en-GB" b="0" baseline="0" dirty="0" smtClean="0">
                <a:latin typeface="Myriad Pro Light" pitchFamily="34" charset="0"/>
              </a:rPr>
              <a:t> select ‘</a:t>
            </a:r>
            <a:r>
              <a:rPr lang="en-GB" b="1" baseline="0" dirty="0" smtClean="0">
                <a:latin typeface="Myriad Pro Light" pitchFamily="34" charset="0"/>
              </a:rPr>
              <a:t>LAN</a:t>
            </a:r>
            <a:r>
              <a:rPr lang="en-GB" b="0" baseline="0" dirty="0" smtClean="0">
                <a:latin typeface="Myriad Pro Light" pitchFamily="34" charset="0"/>
              </a:rPr>
              <a:t>’, as the phone is connected to the LAN-interface of the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err="1" smtClean="0">
                <a:latin typeface="Myriad Pro Light" pitchFamily="34" charset="0"/>
              </a:rPr>
              <a:t>Hybird</a:t>
            </a:r>
            <a:r>
              <a:rPr lang="en-GB" b="0" baseline="0" dirty="0" smtClean="0">
                <a:latin typeface="Myriad Pro Light" pitchFamily="34" charset="0"/>
              </a:rPr>
              <a:t> 120 Gigaset Edition.</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If </a:t>
            </a:r>
            <a:r>
              <a:rPr lang="en-GB" b="1" baseline="0" dirty="0" smtClean="0">
                <a:latin typeface="Myriad Pro Light" pitchFamily="34" charset="0"/>
              </a:rPr>
              <a:t>Key Extension Modules </a:t>
            </a:r>
            <a:r>
              <a:rPr lang="en-GB" b="0" baseline="0" dirty="0" smtClean="0">
                <a:latin typeface="Myriad Pro Light" pitchFamily="34" charset="0"/>
              </a:rPr>
              <a:t>are in use, you can activate them in the lower section of this page. The setting will be used later for the </a:t>
            </a:r>
            <a:r>
              <a:rPr lang="en-GB" b="1" baseline="0" dirty="0" smtClean="0">
                <a:latin typeface="Myriad Pro Light" pitchFamily="34" charset="0"/>
              </a:rPr>
              <a:t>key programming</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After pressing </a:t>
            </a:r>
            <a:r>
              <a:rPr lang="en-GB" b="1" baseline="0" dirty="0" smtClean="0">
                <a:latin typeface="Myriad Pro Light" pitchFamily="34" charset="0"/>
              </a:rPr>
              <a:t>Apply</a:t>
            </a:r>
            <a:r>
              <a:rPr lang="en-GB" b="0" baseline="0" dirty="0" smtClean="0">
                <a:latin typeface="Myriad Pro Light" pitchFamily="34" charset="0"/>
              </a:rPr>
              <a:t> the phone will be provisioned for the first time and therefore it will be </a:t>
            </a:r>
            <a:r>
              <a:rPr lang="en-GB" b="1" baseline="0" dirty="0" smtClean="0">
                <a:latin typeface="Myriad Pro Light" pitchFamily="34" charset="0"/>
              </a:rPr>
              <a:t>moved to </a:t>
            </a:r>
            <a:r>
              <a:rPr lang="en-GB" b="0" baseline="0" dirty="0" smtClean="0">
                <a:latin typeface="Myriad Pro Light" pitchFamily="34" charset="0"/>
              </a:rPr>
              <a:t>the </a:t>
            </a:r>
            <a:r>
              <a:rPr lang="en-GB" b="1" baseline="0" dirty="0" smtClean="0">
                <a:latin typeface="Myriad Pro Light" pitchFamily="34" charset="0"/>
              </a:rPr>
              <a:t>upper list</a:t>
            </a:r>
            <a:r>
              <a:rPr lang="en-GB" b="0"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39</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r>
              <a:rPr lang="en-US" b="0" dirty="0" smtClean="0">
                <a:latin typeface="Myriad Pro Light" pitchFamily="34" charset="0"/>
              </a:rPr>
              <a:t>The </a:t>
            </a:r>
            <a:r>
              <a:rPr lang="en-US" b="1" dirty="0" err="1" smtClean="0">
                <a:latin typeface="Myriad Pro Light" pitchFamily="34" charset="0"/>
              </a:rPr>
              <a:t>Hybird</a:t>
            </a:r>
            <a:r>
              <a:rPr lang="en-US" b="1" baseline="0" dirty="0" smtClean="0">
                <a:latin typeface="Myriad Pro Light" pitchFamily="34" charset="0"/>
              </a:rPr>
              <a:t> 120 Gigaset Edition </a:t>
            </a:r>
            <a:r>
              <a:rPr lang="en-US" b="0" baseline="0" dirty="0" smtClean="0">
                <a:latin typeface="Myriad Pro Light" pitchFamily="34" charset="0"/>
              </a:rPr>
              <a:t>offers you  a wide range of SMB-like PBX features.</a:t>
            </a:r>
          </a:p>
          <a:p>
            <a:r>
              <a:rPr lang="en-US" b="0" baseline="0" dirty="0" smtClean="0">
                <a:latin typeface="Myriad Pro Light" pitchFamily="34" charset="0"/>
              </a:rPr>
              <a:t>With this PBX you can use the </a:t>
            </a:r>
            <a:r>
              <a:rPr lang="en-US" b="1" baseline="0" dirty="0" smtClean="0">
                <a:latin typeface="Myriad Pro Light" pitchFamily="34" charset="0"/>
              </a:rPr>
              <a:t>auto-provisioning</a:t>
            </a:r>
            <a:r>
              <a:rPr lang="en-US" b="0" baseline="0" dirty="0" smtClean="0">
                <a:latin typeface="Myriad Pro Light" pitchFamily="34" charset="0"/>
              </a:rPr>
              <a:t> function for all Gigaset pro phones.</a:t>
            </a:r>
          </a:p>
          <a:p>
            <a:r>
              <a:rPr lang="en-US" b="0" baseline="0" dirty="0" smtClean="0">
                <a:latin typeface="Myriad Pro Light" pitchFamily="34" charset="0"/>
              </a:rPr>
              <a:t>From desktop to DECT phones, all pro-devices are supported. This supports the installer at the first setup of the system and speed up the whole installation process.</a:t>
            </a:r>
          </a:p>
          <a:p>
            <a:r>
              <a:rPr lang="en-US" b="0" baseline="0" dirty="0" smtClean="0">
                <a:latin typeface="Myriad Pro Light" pitchFamily="34" charset="0"/>
              </a:rPr>
              <a:t>By default, </a:t>
            </a:r>
            <a:r>
              <a:rPr lang="en-US" b="1" baseline="0" dirty="0" smtClean="0">
                <a:latin typeface="Myriad Pro Light" pitchFamily="34" charset="0"/>
              </a:rPr>
              <a:t>7 voicemail boxes </a:t>
            </a:r>
            <a:r>
              <a:rPr lang="en-US" b="0" baseline="0" dirty="0" smtClean="0">
                <a:latin typeface="Myriad Pro Light" pitchFamily="34" charset="0"/>
              </a:rPr>
              <a:t>are included. These can be used for single users or groups.</a:t>
            </a:r>
          </a:p>
          <a:p>
            <a:r>
              <a:rPr lang="en-US" b="0" baseline="0" dirty="0" smtClean="0">
                <a:latin typeface="Myriad Pro Light" pitchFamily="34" charset="0"/>
              </a:rPr>
              <a:t>The micro PBX is also offering an </a:t>
            </a:r>
            <a:r>
              <a:rPr lang="en-US" b="1" baseline="0" dirty="0" smtClean="0">
                <a:latin typeface="Myriad Pro Light" pitchFamily="34" charset="0"/>
              </a:rPr>
              <a:t>IVR system</a:t>
            </a:r>
            <a:r>
              <a:rPr lang="en-US" b="0" baseline="0" dirty="0" smtClean="0">
                <a:latin typeface="Myriad Pro Light" pitchFamily="34" charset="0"/>
              </a:rPr>
              <a:t>, a </a:t>
            </a:r>
            <a:r>
              <a:rPr lang="en-US" b="1" baseline="0" dirty="0" smtClean="0">
                <a:latin typeface="Myriad Pro Light" pitchFamily="34" charset="0"/>
              </a:rPr>
              <a:t>calendar function </a:t>
            </a:r>
            <a:r>
              <a:rPr lang="en-US" b="0" baseline="0" dirty="0" smtClean="0">
                <a:latin typeface="Myriad Pro Light" pitchFamily="34" charset="0"/>
              </a:rPr>
              <a:t>to switch to out-of-office-state automatically and a </a:t>
            </a:r>
            <a:r>
              <a:rPr lang="en-US" b="1" baseline="0" dirty="0" smtClean="0">
                <a:latin typeface="Myriad Pro Light" pitchFamily="34" charset="0"/>
              </a:rPr>
              <a:t>day/night option </a:t>
            </a:r>
            <a:r>
              <a:rPr lang="en-US" b="0" baseline="0" dirty="0" smtClean="0">
                <a:latin typeface="Myriad Pro Light" pitchFamily="34" charset="0"/>
              </a:rPr>
              <a:t>to do this switch manually.</a:t>
            </a:r>
          </a:p>
          <a:p>
            <a:r>
              <a:rPr lang="en-US" b="0" baseline="0" dirty="0" smtClean="0">
                <a:latin typeface="Myriad Pro Light" pitchFamily="34" charset="0"/>
              </a:rPr>
              <a:t>The system supports also a powerful </a:t>
            </a:r>
            <a:r>
              <a:rPr lang="en-US" b="1" baseline="0" dirty="0" smtClean="0">
                <a:latin typeface="Myriad Pro Light" pitchFamily="34" charset="0"/>
              </a:rPr>
              <a:t>scheduling system</a:t>
            </a:r>
            <a:r>
              <a:rPr lang="en-US" b="0" baseline="0" dirty="0" smtClean="0">
                <a:latin typeface="Myriad Pro Light" pitchFamily="34" charset="0"/>
              </a:rPr>
              <a:t>, which can be used for backup, triggering events, etc.</a:t>
            </a:r>
          </a:p>
          <a:p>
            <a:endParaRPr lang="en-US" b="0" baseline="0" dirty="0" smtClean="0">
              <a:latin typeface="Myriad Pro Light" pitchFamily="34" charset="0"/>
            </a:endParaRPr>
          </a:p>
          <a:p>
            <a:r>
              <a:rPr lang="en-US" b="0" baseline="0" dirty="0" smtClean="0">
                <a:latin typeface="Myriad Pro Light" pitchFamily="34" charset="0"/>
              </a:rPr>
              <a:t>The </a:t>
            </a:r>
            <a:r>
              <a:rPr lang="en-US" b="0" baseline="0" dirty="0" err="1" smtClean="0">
                <a:latin typeface="Myriad Pro Light" pitchFamily="34" charset="0"/>
              </a:rPr>
              <a:t>Hybird</a:t>
            </a:r>
            <a:r>
              <a:rPr lang="en-US" b="0" baseline="0" dirty="0" smtClean="0">
                <a:latin typeface="Myriad Pro Light" pitchFamily="34" charset="0"/>
              </a:rPr>
              <a:t> 120 Gigaset Edition is a compact system which is also </a:t>
            </a:r>
            <a:r>
              <a:rPr lang="en-US" b="1" baseline="0" dirty="0" smtClean="0">
                <a:latin typeface="Myriad Pro Light" pitchFamily="34" charset="0"/>
              </a:rPr>
              <a:t>wall-mountable</a:t>
            </a:r>
            <a:r>
              <a:rPr lang="en-US" b="0" baseline="0" dirty="0" smtClean="0">
                <a:latin typeface="Myriad Pro Light" pitchFamily="34" charset="0"/>
              </a:rPr>
              <a:t>.</a:t>
            </a:r>
          </a:p>
          <a:p>
            <a:r>
              <a:rPr lang="en-US" b="0" baseline="0" dirty="0" smtClean="0">
                <a:latin typeface="Myriad Pro Light" pitchFamily="34" charset="0"/>
              </a:rPr>
              <a:t>It offers a lot of interfaces from analog, over ISDN to SIP configurable lines.</a:t>
            </a:r>
          </a:p>
          <a:p>
            <a:endParaRPr lang="en-US" b="0" baseline="0" dirty="0" smtClean="0">
              <a:latin typeface="Myriad Pro Light" pitchFamily="34" charset="0"/>
            </a:endParaRPr>
          </a:p>
          <a:p>
            <a:r>
              <a:rPr lang="en-US" b="0" baseline="0" dirty="0" smtClean="0">
                <a:latin typeface="Myriad Pro Light" pitchFamily="34" charset="0"/>
              </a:rPr>
              <a:t>By default, a </a:t>
            </a:r>
            <a:r>
              <a:rPr lang="en-US" b="1" baseline="0" dirty="0" smtClean="0">
                <a:latin typeface="Myriad Pro Light" pitchFamily="34" charset="0"/>
              </a:rPr>
              <a:t>10 devices license </a:t>
            </a:r>
            <a:r>
              <a:rPr lang="en-US" b="0" baseline="0" dirty="0" smtClean="0">
                <a:latin typeface="Myriad Pro Light" pitchFamily="34" charset="0"/>
              </a:rPr>
              <a:t>is available on the system. </a:t>
            </a:r>
          </a:p>
          <a:p>
            <a:r>
              <a:rPr lang="en-US" b="0" baseline="0" dirty="0" smtClean="0">
                <a:latin typeface="Myriad Pro Light" pitchFamily="34" charset="0"/>
              </a:rPr>
              <a:t>This general license offers a maximum of </a:t>
            </a:r>
            <a:r>
              <a:rPr lang="en-US" b="1" baseline="0" dirty="0" smtClean="0">
                <a:latin typeface="Myriad Pro Light" pitchFamily="34" charset="0"/>
              </a:rPr>
              <a:t>2 parallel external SIP connections</a:t>
            </a:r>
            <a:r>
              <a:rPr lang="en-US" b="0" baseline="0" dirty="0" smtClean="0">
                <a:latin typeface="Myriad Pro Light" pitchFamily="34" charset="0"/>
              </a:rPr>
              <a:t>.</a:t>
            </a:r>
          </a:p>
          <a:p>
            <a:r>
              <a:rPr lang="en-US" b="0" baseline="0" dirty="0" smtClean="0">
                <a:latin typeface="Myriad Pro Light" pitchFamily="34" charset="0"/>
              </a:rPr>
              <a:t>The licenses can be extended up to </a:t>
            </a:r>
            <a:r>
              <a:rPr lang="en-US" b="1" baseline="0" dirty="0" smtClean="0">
                <a:latin typeface="Myriad Pro Light" pitchFamily="34" charset="0"/>
              </a:rPr>
              <a:t>20 devices, 17 Voicemail boxes </a:t>
            </a:r>
            <a:r>
              <a:rPr lang="en-US" b="0" baseline="0" dirty="0" smtClean="0">
                <a:latin typeface="Myriad Pro Light" pitchFamily="34" charset="0"/>
              </a:rPr>
              <a:t>and</a:t>
            </a:r>
          </a:p>
          <a:p>
            <a:r>
              <a:rPr lang="en-US" b="1" baseline="0" dirty="0" smtClean="0">
                <a:latin typeface="Myriad Pro Light" pitchFamily="34" charset="0"/>
              </a:rPr>
              <a:t>7 parallel external SIP connections</a:t>
            </a:r>
            <a:r>
              <a:rPr lang="en-US" b="0" baseline="0" dirty="0" smtClean="0">
                <a:latin typeface="Myriad Pro Light" pitchFamily="34" charset="0"/>
              </a:rPr>
              <a:t>.</a:t>
            </a:r>
          </a:p>
          <a:p>
            <a:endParaRPr lang="en-US" b="0" baseline="0" dirty="0" smtClean="0">
              <a:latin typeface="Myriad Pro Light" pitchFamily="34" charset="0"/>
            </a:endParaRPr>
          </a:p>
          <a:p>
            <a:r>
              <a:rPr lang="en-US" b="0" baseline="0" dirty="0" smtClean="0">
                <a:latin typeface="Myriad Pro Light" pitchFamily="34" charset="0"/>
              </a:rPr>
              <a:t>To extend the licenses please follow the instructions on </a:t>
            </a:r>
            <a:r>
              <a:rPr lang="en-US" b="0" baseline="0" dirty="0" smtClean="0">
                <a:latin typeface="Myriad Pro Light" pitchFamily="34" charset="0"/>
                <a:hlinkClick r:id="rId3"/>
              </a:rPr>
              <a:t>http://wiki.gigasetpro.co</a:t>
            </a:r>
            <a:r>
              <a:rPr lang="en-US" dirty="0" smtClean="0">
                <a:latin typeface="Myriad Pro Light" pitchFamily="34" charset="0"/>
                <a:hlinkClick r:id="rId3"/>
              </a:rPr>
              <a:t>m</a:t>
            </a:r>
            <a:r>
              <a:rPr lang="en-US" dirty="0" smtClean="0">
                <a:latin typeface="Myriad Pro Light" pitchFamily="34" charset="0"/>
              </a:rPr>
              <a:t> </a:t>
            </a:r>
            <a:endParaRPr lang="en-US" b="0" baseline="0" dirty="0" smtClean="0">
              <a:latin typeface="Myriad Pro Light" pitchFamily="34" charset="0"/>
            </a:endParaRPr>
          </a:p>
          <a:p>
            <a:endParaRPr lang="de-DE" b="0" dirty="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a:t>
            </a:fld>
            <a:endParaRPr lang="en-GB">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When entering the phone settings again, 3 additional tabs are visible: </a:t>
            </a:r>
            <a:r>
              <a:rPr lang="en-GB" b="1" baseline="0" dirty="0" smtClean="0">
                <a:latin typeface="Myriad Pro Light" pitchFamily="34" charset="0"/>
              </a:rPr>
              <a:t>Numbers</a:t>
            </a:r>
            <a:r>
              <a:rPr lang="en-GB" b="0" baseline="0" dirty="0" smtClean="0">
                <a:latin typeface="Myriad Pro Light" pitchFamily="34" charset="0"/>
              </a:rPr>
              <a:t>, </a:t>
            </a:r>
            <a:r>
              <a:rPr lang="en-GB" b="1" baseline="0" dirty="0" smtClean="0">
                <a:latin typeface="Myriad Pro Light" pitchFamily="34" charset="0"/>
              </a:rPr>
              <a:t>Keys</a:t>
            </a:r>
            <a:r>
              <a:rPr lang="en-GB" b="0" baseline="0" dirty="0" smtClean="0">
                <a:latin typeface="Myriad Pro Light" pitchFamily="34" charset="0"/>
              </a:rPr>
              <a:t> and </a:t>
            </a:r>
            <a:r>
              <a:rPr lang="en-GB" b="1" baseline="0" dirty="0" smtClean="0">
                <a:latin typeface="Myriad Pro Light" pitchFamily="34" charset="0"/>
              </a:rPr>
              <a:t>Settings</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the Number-section you </a:t>
            </a:r>
            <a:r>
              <a:rPr lang="en-GB" b="1" baseline="0" dirty="0" smtClean="0">
                <a:latin typeface="Myriad Pro Light" pitchFamily="34" charset="0"/>
              </a:rPr>
              <a:t>assign</a:t>
            </a:r>
            <a:r>
              <a:rPr lang="en-GB" b="0" baseline="0" dirty="0" smtClean="0">
                <a:latin typeface="Myriad Pro Light" pitchFamily="34" charset="0"/>
              </a:rPr>
              <a:t> the </a:t>
            </a:r>
            <a:r>
              <a:rPr lang="en-GB" b="1" baseline="0" dirty="0" smtClean="0">
                <a:latin typeface="Myriad Pro Light" pitchFamily="34" charset="0"/>
              </a:rPr>
              <a:t>device</a:t>
            </a:r>
            <a:r>
              <a:rPr lang="en-GB" b="0" baseline="0" dirty="0" smtClean="0">
                <a:latin typeface="Myriad Pro Light" pitchFamily="34" charset="0"/>
              </a:rPr>
              <a:t> to a certain </a:t>
            </a:r>
            <a:r>
              <a:rPr lang="en-GB" b="1" baseline="0" dirty="0" smtClean="0">
                <a:latin typeface="Myriad Pro Light" pitchFamily="34" charset="0"/>
              </a:rPr>
              <a:t>user</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Select one of the configured users from the list and press </a:t>
            </a:r>
            <a:r>
              <a:rPr lang="en-GB" b="1" baseline="0" dirty="0" smtClean="0">
                <a:latin typeface="Myriad Pro Light" pitchFamily="34" charset="0"/>
              </a:rPr>
              <a:t>Apply</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An internal number can only be assigned to </a:t>
            </a:r>
            <a:r>
              <a:rPr lang="en-GB" b="1" baseline="0" dirty="0" smtClean="0">
                <a:latin typeface="Myriad Pro Light" pitchFamily="34" charset="0"/>
              </a:rPr>
              <a:t>ONE</a:t>
            </a:r>
            <a:r>
              <a:rPr lang="en-GB" b="0" baseline="0" dirty="0" smtClean="0">
                <a:latin typeface="Myriad Pro Light" pitchFamily="34" charset="0"/>
              </a:rPr>
              <a:t> device!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	All changes are immediately send to the device when applied in the 	system. Directly after each configuration of a key or pressing ‘Apply’, the 	phone is provisioned.</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40</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the Key-section you can define the keys for the device. This is only available for the according desktop phones DE410/700/900 IP PRO.</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Depending on the Key Extension Module-Setting, you will see here a different amount of keys.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You see here two Key Types: </a:t>
            </a:r>
            <a:r>
              <a:rPr lang="en-GB" b="1" baseline="0" dirty="0" smtClean="0">
                <a:latin typeface="Myriad Pro Light" pitchFamily="34" charset="0"/>
              </a:rPr>
              <a:t>Dial Key (Standard) </a:t>
            </a:r>
            <a:r>
              <a:rPr lang="en-GB" b="0" baseline="0" dirty="0" smtClean="0">
                <a:latin typeface="Myriad Pro Light" pitchFamily="34" charset="0"/>
              </a:rPr>
              <a:t>and </a:t>
            </a:r>
            <a:r>
              <a:rPr lang="en-GB" b="1" baseline="0" dirty="0" smtClean="0">
                <a:latin typeface="Myriad Pro Light" pitchFamily="34" charset="0"/>
              </a:rPr>
              <a:t>Extension Key (User)</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Other values are: </a:t>
            </a:r>
            <a:r>
              <a:rPr lang="en-GB" b="1" baseline="0" dirty="0" smtClean="0">
                <a:latin typeface="Myriad Pro Light" pitchFamily="34" charset="0"/>
              </a:rPr>
              <a:t>Dial Key (DTMF)</a:t>
            </a:r>
            <a:r>
              <a:rPr lang="en-GB" b="0" baseline="0" dirty="0" smtClean="0">
                <a:latin typeface="Myriad Pro Light" pitchFamily="34" charset="0"/>
              </a:rPr>
              <a:t>, </a:t>
            </a:r>
            <a:r>
              <a:rPr lang="en-GB" b="1" baseline="0" dirty="0" smtClean="0">
                <a:latin typeface="Myriad Pro Light" pitchFamily="34" charset="0"/>
              </a:rPr>
              <a:t>MSN Selection Key</a:t>
            </a:r>
            <a:r>
              <a:rPr lang="en-GB" b="0" baseline="0" dirty="0" smtClean="0">
                <a:latin typeface="Myriad Pro Light" pitchFamily="34" charset="0"/>
              </a:rPr>
              <a:t>, </a:t>
            </a:r>
            <a:r>
              <a:rPr lang="en-GB" b="1" baseline="0" dirty="0" smtClean="0">
                <a:latin typeface="Myriad Pro Light" pitchFamily="34" charset="0"/>
              </a:rPr>
              <a:t>Call Forwarding (enable)</a:t>
            </a:r>
            <a:r>
              <a:rPr lang="en-GB" b="0" baseline="0" dirty="0" smtClean="0">
                <a:latin typeface="Myriad Pro Light" pitchFamily="34" charset="0"/>
              </a:rPr>
              <a:t>, </a:t>
            </a:r>
            <a:r>
              <a:rPr lang="en-GB" b="1" baseline="0" dirty="0" smtClean="0">
                <a:latin typeface="Myriad Pro Light" pitchFamily="34" charset="0"/>
              </a:rPr>
              <a:t>System parking</a:t>
            </a:r>
            <a:r>
              <a:rPr lang="en-GB" b="0" baseline="0" dirty="0" smtClean="0">
                <a:latin typeface="Myriad Pro Light" pitchFamily="34" charset="0"/>
              </a:rPr>
              <a:t>, </a:t>
            </a:r>
            <a:r>
              <a:rPr lang="en-GB" b="1" baseline="0" dirty="0" smtClean="0">
                <a:latin typeface="Myriad Pro Light" pitchFamily="34" charset="0"/>
              </a:rPr>
              <a:t>XML-Content</a:t>
            </a:r>
            <a:r>
              <a:rPr lang="en-GB" b="0" baseline="0" dirty="0" smtClean="0">
                <a:latin typeface="Myriad Pro Light" pitchFamily="34" charset="0"/>
              </a:rPr>
              <a:t>, </a:t>
            </a:r>
            <a:r>
              <a:rPr lang="en-GB" b="1" baseline="0" dirty="0" smtClean="0">
                <a:latin typeface="Myriad Pro Light" pitchFamily="34" charset="0"/>
              </a:rPr>
              <a:t>Next Call Anonymous</a:t>
            </a:r>
            <a:r>
              <a:rPr lang="en-GB" b="0" baseline="0" dirty="0" smtClean="0">
                <a:latin typeface="Myriad Pro Light" pitchFamily="34" charset="0"/>
              </a:rPr>
              <a:t>, </a:t>
            </a:r>
            <a:r>
              <a:rPr lang="en-GB" b="1" baseline="0" dirty="0" smtClean="0">
                <a:latin typeface="Myriad Pro Light" pitchFamily="34" charset="0"/>
              </a:rPr>
              <a:t>Menu-Call Forwarding</a:t>
            </a:r>
            <a:r>
              <a:rPr lang="en-GB" b="0" baseline="0" dirty="0" smtClean="0">
                <a:latin typeface="Myriad Pro Light" pitchFamily="34" charset="0"/>
              </a:rPr>
              <a:t>, </a:t>
            </a:r>
            <a:r>
              <a:rPr lang="en-GB" b="1" baseline="0" dirty="0" smtClean="0">
                <a:latin typeface="Myriad Pro Light" pitchFamily="34" charset="0"/>
              </a:rPr>
              <a:t>Menu-Resource Directory</a:t>
            </a:r>
            <a:r>
              <a:rPr lang="en-GB" b="0" baseline="0" dirty="0" smtClean="0">
                <a:latin typeface="Myriad Pro Light" pitchFamily="34" charset="0"/>
              </a:rPr>
              <a:t>, </a:t>
            </a:r>
            <a:r>
              <a:rPr lang="en-GB" b="1" baseline="0" dirty="0" smtClean="0">
                <a:latin typeface="Myriad Pro Light" pitchFamily="34" charset="0"/>
              </a:rPr>
              <a:t>Menu-Internet Radio </a:t>
            </a:r>
            <a:r>
              <a:rPr lang="en-GB" b="0" baseline="0" dirty="0" smtClean="0">
                <a:latin typeface="Myriad Pro Light" pitchFamily="34" charset="0"/>
              </a:rPr>
              <a:t>and </a:t>
            </a:r>
            <a:r>
              <a:rPr lang="en-GB" b="1" baseline="0" dirty="0" smtClean="0">
                <a:latin typeface="Myriad Pro Light" pitchFamily="34" charset="0"/>
              </a:rPr>
              <a:t>Not Configured</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a:t>
            </a:r>
            <a:r>
              <a:rPr lang="en-GB" b="1" baseline="0" dirty="0" smtClean="0">
                <a:latin typeface="Myriad Pro Light" pitchFamily="34" charset="0"/>
              </a:rPr>
              <a:t>Extension Key </a:t>
            </a:r>
            <a:r>
              <a:rPr lang="en-GB" b="0" baseline="0" dirty="0" smtClean="0">
                <a:latin typeface="Myriad Pro Light" pitchFamily="34" charset="0"/>
              </a:rPr>
              <a:t>works as a </a:t>
            </a:r>
            <a:r>
              <a:rPr lang="en-GB" b="1" baseline="0" dirty="0" smtClean="0">
                <a:latin typeface="Myriad Pro Light" pitchFamily="34" charset="0"/>
              </a:rPr>
              <a:t>Busy-Lamp-Field</a:t>
            </a:r>
            <a:r>
              <a:rPr lang="en-GB" b="0" baseline="0" dirty="0" smtClean="0">
                <a:latin typeface="Myriad Pro Light" pitchFamily="34" charset="0"/>
              </a:rPr>
              <a:t> (BLF). When the configured Party is Busy or a call is coming in, the status will be signalized at the according key.</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With the </a:t>
            </a:r>
            <a:r>
              <a:rPr lang="en-GB" b="1" baseline="0" dirty="0" smtClean="0">
                <a:latin typeface="Myriad Pro Light" pitchFamily="34" charset="0"/>
              </a:rPr>
              <a:t>Pick-up Code</a:t>
            </a:r>
            <a:r>
              <a:rPr lang="en-GB" b="0" baseline="0" dirty="0" smtClean="0">
                <a:latin typeface="Myriad Pro Light" pitchFamily="34" charset="0"/>
              </a:rPr>
              <a:t> you can also take over an incoming call from the user, in case he is not at his desk or available.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At the bottom of the table you can also print out the key layout for the devices. The system will generate a PDF which you can send to the local printer.</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41</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Continue with the four DE410 IP PRO devices accordingly</a:t>
            </a:r>
            <a:r>
              <a:rPr lang="en-GB" b="0" dirty="0" smtClean="0">
                <a:latin typeface="Myriad Pro Light" pitchFamily="34" charset="0"/>
              </a:rPr>
              <a:t> until your list of devices looks similar to this one.</a:t>
            </a: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With this setup you have all users active via the ISDN trunk.</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You can already make internal and external calls.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Also the VoIP line is working, as all incoming calls which cannot be 	distributed to a user will end up in the global team (40).</a:t>
            </a:r>
            <a:endParaRPr lang="en-GB" dirty="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dirty="0" smtClean="0">
                <a:latin typeface="Myriad Pro Light" pitchFamily="34" charset="0"/>
              </a:rPr>
              <a:t>	There is no additional configuration necessary!</a:t>
            </a: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endParaRPr lang="en-GB"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a:latin typeface="Myriad Pro Light" pitchFamily="34" charset="0"/>
              </a:rPr>
              <a:t>	</a:t>
            </a:r>
            <a:r>
              <a:rPr lang="en-GB" b="0" baseline="0" dirty="0" smtClean="0">
                <a:latin typeface="Myriad Pro Light" pitchFamily="34" charset="0"/>
              </a:rPr>
              <a:t>But </a:t>
            </a:r>
            <a:r>
              <a:rPr lang="en-GB" dirty="0">
                <a:latin typeface="Myriad Pro Light" pitchFamily="34" charset="0"/>
              </a:rPr>
              <a:t>w</a:t>
            </a:r>
            <a:r>
              <a:rPr lang="en-GB" b="0" baseline="0" dirty="0" smtClean="0">
                <a:latin typeface="Myriad Pro Light" pitchFamily="34" charset="0"/>
              </a:rPr>
              <a:t>e will show the configuration for a new group</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rPr>
              <a:t>	</a:t>
            </a:r>
            <a:r>
              <a:rPr lang="en-GB" b="0" baseline="0" dirty="0" smtClean="0">
                <a:latin typeface="Myriad Pro Light" pitchFamily="34" charset="0"/>
              </a:rPr>
              <a:t>(e.g. technical 	support) in the next slides.</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42</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next slides are covering the basic setup of Gigaset DECT phones.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Before connecting the devices to the network, start the registration of the handsets on the </a:t>
            </a:r>
            <a:r>
              <a:rPr lang="en-GB" b="0" baseline="0" dirty="0" err="1" smtClean="0">
                <a:latin typeface="Myriad Pro Light" pitchFamily="34" charset="0"/>
              </a:rPr>
              <a:t>basestation</a:t>
            </a:r>
            <a:r>
              <a:rPr lang="en-GB" b="0" baseline="0" dirty="0" smtClean="0">
                <a:latin typeface="Myriad Pro Light" pitchFamily="34" charset="0"/>
              </a:rPr>
              <a:t>. Therefore keep the paging key pressed for 5 seconds and start the registration process on the handset. The default PIN for the </a:t>
            </a:r>
            <a:r>
              <a:rPr lang="en-GB" b="0" baseline="0" dirty="0" err="1" smtClean="0">
                <a:latin typeface="Myriad Pro Light" pitchFamily="34" charset="0"/>
              </a:rPr>
              <a:t>basestation</a:t>
            </a:r>
            <a:r>
              <a:rPr lang="en-GB" b="0" baseline="0" dirty="0" smtClean="0">
                <a:latin typeface="Myriad Pro Light" pitchFamily="34" charset="0"/>
              </a:rPr>
              <a:t> is 0000.</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After the </a:t>
            </a:r>
            <a:r>
              <a:rPr lang="en-GB" b="0" baseline="0" dirty="0" err="1" smtClean="0">
                <a:latin typeface="Myriad Pro Light" pitchFamily="34" charset="0"/>
              </a:rPr>
              <a:t>basestation</a:t>
            </a:r>
            <a:r>
              <a:rPr lang="en-GB" b="0" baseline="0" dirty="0" smtClean="0">
                <a:latin typeface="Myriad Pro Light" pitchFamily="34" charset="0"/>
              </a:rPr>
              <a:t> is registered you can connect it to the network. Like before with the desktop phones, make sure, that the device is getting the IP address from the </a:t>
            </a:r>
            <a:r>
              <a:rPr lang="en-GB" b="0" baseline="0" dirty="0" err="1" smtClean="0">
                <a:latin typeface="Myriad Pro Light" pitchFamily="34" charset="0"/>
              </a:rPr>
              <a:t>Hybird</a:t>
            </a:r>
            <a:r>
              <a:rPr lang="en-GB" b="0" baseline="0" dirty="0" smtClean="0">
                <a:latin typeface="Myriad Pro Light" pitchFamily="34" charset="0"/>
              </a:rPr>
              <a:t> 120 Gigaset Edition. Only in this case it is ensured, that the device will get provisioned by the PBX.</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Also here, the phone will first appear in the </a:t>
            </a:r>
            <a:r>
              <a:rPr lang="en-GB" b="1" baseline="0" dirty="0" smtClean="0">
                <a:latin typeface="Myriad Pro Light" pitchFamily="34" charset="0"/>
              </a:rPr>
              <a:t>lower list</a:t>
            </a:r>
            <a:r>
              <a:rPr lang="en-GB" b="0" baseline="0" dirty="0" smtClean="0">
                <a:latin typeface="Myriad Pro Light" pitchFamily="34" charset="0"/>
              </a:rPr>
              <a:t>, to show that it is </a:t>
            </a:r>
            <a:r>
              <a:rPr lang="en-GB" b="1" baseline="0" dirty="0" smtClean="0">
                <a:latin typeface="Myriad Pro Light" pitchFamily="34" charset="0"/>
              </a:rPr>
              <a:t>not yet provisioned</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Press on </a:t>
            </a:r>
            <a:r>
              <a:rPr lang="en-GB" b="1" baseline="0" dirty="0" smtClean="0">
                <a:latin typeface="Myriad Pro Light" pitchFamily="34" charset="0"/>
              </a:rPr>
              <a:t>Edit</a:t>
            </a:r>
            <a:r>
              <a:rPr lang="en-GB" b="0" baseline="0" dirty="0" smtClean="0">
                <a:latin typeface="Myriad Pro Light" pitchFamily="34" charset="0"/>
              </a:rPr>
              <a:t> and enter in the next screen a proper </a:t>
            </a:r>
            <a:r>
              <a:rPr lang="en-GB" b="1" baseline="0" dirty="0" smtClean="0">
                <a:latin typeface="Myriad Pro Light" pitchFamily="34" charset="0"/>
              </a:rPr>
              <a:t>Description </a:t>
            </a:r>
            <a:r>
              <a:rPr lang="en-GB" b="0" baseline="0" dirty="0" smtClean="0">
                <a:latin typeface="Myriad Pro Light" pitchFamily="34" charset="0"/>
              </a:rPr>
              <a:t>of the phone.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This can be the telephone-type with a number, name or anything else.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As </a:t>
            </a:r>
            <a:r>
              <a:rPr lang="en-GB" b="1" baseline="0" dirty="0" smtClean="0">
                <a:latin typeface="Myriad Pro Light" pitchFamily="34" charset="0"/>
              </a:rPr>
              <a:t>Location</a:t>
            </a:r>
            <a:r>
              <a:rPr lang="en-GB" b="0" baseline="0" dirty="0" smtClean="0">
                <a:latin typeface="Myriad Pro Light" pitchFamily="34" charset="0"/>
              </a:rPr>
              <a:t> select ‘</a:t>
            </a:r>
            <a:r>
              <a:rPr lang="en-GB" b="1" baseline="0" dirty="0" smtClean="0">
                <a:latin typeface="Myriad Pro Light" pitchFamily="34" charset="0"/>
              </a:rPr>
              <a:t>LAN</a:t>
            </a:r>
            <a:r>
              <a:rPr lang="en-GB" b="0" baseline="0" dirty="0" smtClean="0">
                <a:latin typeface="Myriad Pro Light" pitchFamily="34" charset="0"/>
              </a:rPr>
              <a:t>’, as the phone is connected to the LAN-interface of the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err="1" smtClean="0">
                <a:latin typeface="Myriad Pro Light" pitchFamily="34" charset="0"/>
              </a:rPr>
              <a:t>Hybird</a:t>
            </a:r>
            <a:r>
              <a:rPr lang="en-GB" b="0" baseline="0" dirty="0" smtClean="0">
                <a:latin typeface="Myriad Pro Light" pitchFamily="34" charset="0"/>
              </a:rPr>
              <a:t> 120 Gigaset Edition.</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After pressing </a:t>
            </a:r>
            <a:r>
              <a:rPr lang="en-GB" b="1" baseline="0" dirty="0" smtClean="0">
                <a:latin typeface="Myriad Pro Light" pitchFamily="34" charset="0"/>
              </a:rPr>
              <a:t>OK </a:t>
            </a:r>
            <a:r>
              <a:rPr lang="en-GB" b="0" baseline="0" dirty="0" smtClean="0">
                <a:latin typeface="Myriad Pro Light" pitchFamily="34" charset="0"/>
              </a:rPr>
              <a:t>the phone will be provisioned for the first time and therefore it will be </a:t>
            </a:r>
            <a:r>
              <a:rPr lang="en-GB" b="1" baseline="0" dirty="0" smtClean="0">
                <a:latin typeface="Myriad Pro Light" pitchFamily="34" charset="0"/>
              </a:rPr>
              <a:t>moved to </a:t>
            </a:r>
            <a:r>
              <a:rPr lang="en-GB" b="0" baseline="0" dirty="0" smtClean="0">
                <a:latin typeface="Myriad Pro Light" pitchFamily="34" charset="0"/>
              </a:rPr>
              <a:t>the </a:t>
            </a:r>
            <a:r>
              <a:rPr lang="en-GB" b="1" baseline="0" dirty="0" smtClean="0">
                <a:latin typeface="Myriad Pro Light" pitchFamily="34" charset="0"/>
              </a:rPr>
              <a:t>upper list</a:t>
            </a:r>
            <a:r>
              <a:rPr lang="en-GB" b="0"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43</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Click here again on the edit button to continue with the configuration.</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a:t>
            </a:r>
            <a:r>
              <a:rPr lang="en-GB" b="1" baseline="0" dirty="0" smtClean="0">
                <a:latin typeface="Myriad Pro Light" pitchFamily="34" charset="0"/>
              </a:rPr>
              <a:t>General</a:t>
            </a:r>
            <a:r>
              <a:rPr lang="en-GB" b="0" baseline="0" dirty="0" smtClean="0">
                <a:latin typeface="Myriad Pro Light" pitchFamily="34" charset="0"/>
              </a:rPr>
              <a:t> settings are the same like you saw before.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the </a:t>
            </a:r>
            <a:r>
              <a:rPr lang="en-GB" b="1" baseline="0" dirty="0" smtClean="0">
                <a:latin typeface="Myriad Pro Light" pitchFamily="34" charset="0"/>
              </a:rPr>
              <a:t>Numbers</a:t>
            </a:r>
            <a:r>
              <a:rPr lang="en-GB" b="0" baseline="0" dirty="0" smtClean="0">
                <a:latin typeface="Myriad Pro Light" pitchFamily="34" charset="0"/>
              </a:rPr>
              <a:t> tab, you can </a:t>
            </a:r>
            <a:r>
              <a:rPr lang="en-GB" b="1" baseline="0" dirty="0" smtClean="0">
                <a:latin typeface="Myriad Pro Light" pitchFamily="34" charset="0"/>
              </a:rPr>
              <a:t>add</a:t>
            </a:r>
            <a:r>
              <a:rPr lang="en-GB" b="0" baseline="0" dirty="0" smtClean="0">
                <a:latin typeface="Myriad Pro Light" pitchFamily="34" charset="0"/>
              </a:rPr>
              <a:t> up to 6 </a:t>
            </a:r>
            <a:r>
              <a:rPr lang="en-GB" b="1" baseline="0" dirty="0" smtClean="0">
                <a:latin typeface="Myriad Pro Light" pitchFamily="34" charset="0"/>
              </a:rPr>
              <a:t>internal numbers</a:t>
            </a:r>
            <a:r>
              <a:rPr lang="en-GB" b="0" baseline="0" dirty="0" smtClean="0">
                <a:latin typeface="Myriad Pro Light" pitchFamily="34" charset="0"/>
              </a:rPr>
              <a:t>. For each handset one number.</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In the N510 IP PRO there is an 1:1 match between handset and SIP 	account, so each handset has its very own line!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a:t>
            </a:r>
            <a:r>
              <a:rPr lang="en-GB" b="1" baseline="0" dirty="0" smtClean="0">
                <a:latin typeface="Myriad Pro Light" pitchFamily="34" charset="0"/>
              </a:rPr>
              <a:t>Settings</a:t>
            </a:r>
            <a:r>
              <a:rPr lang="en-GB" b="0" baseline="0" dirty="0" smtClean="0">
                <a:latin typeface="Myriad Pro Light" pitchFamily="34" charset="0"/>
              </a:rPr>
              <a:t> tab contains a setting for the system PIN of the N510 IP PRO.</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After pressing </a:t>
            </a:r>
            <a:r>
              <a:rPr lang="en-GB" b="1" baseline="0" dirty="0" smtClean="0">
                <a:latin typeface="Myriad Pro Light" pitchFamily="34" charset="0"/>
              </a:rPr>
              <a:t>OK</a:t>
            </a:r>
            <a:r>
              <a:rPr lang="en-GB" b="0" baseline="0" dirty="0" smtClean="0">
                <a:latin typeface="Myriad Pro Light" pitchFamily="34" charset="0"/>
              </a:rPr>
              <a:t> and going back to the </a:t>
            </a:r>
            <a:r>
              <a:rPr lang="en-GB" b="1" baseline="0" dirty="0" smtClean="0">
                <a:latin typeface="Myriad Pro Light" pitchFamily="34" charset="0"/>
              </a:rPr>
              <a:t>Gigaset DECT </a:t>
            </a:r>
            <a:r>
              <a:rPr lang="en-GB" b="0" baseline="0" dirty="0" smtClean="0">
                <a:latin typeface="Myriad Pro Light" pitchFamily="34" charset="0"/>
              </a:rPr>
              <a:t>overview, you can see a </a:t>
            </a:r>
            <a:r>
              <a:rPr lang="en-GB" b="1" baseline="0" dirty="0" smtClean="0">
                <a:latin typeface="Myriad Pro Light" pitchFamily="34" charset="0"/>
              </a:rPr>
              <a:t>status</a:t>
            </a:r>
            <a:r>
              <a:rPr lang="en-GB" b="0" baseline="0" dirty="0" smtClean="0">
                <a:latin typeface="Myriad Pro Light" pitchFamily="34" charset="0"/>
              </a:rPr>
              <a:t> for both </a:t>
            </a:r>
            <a:r>
              <a:rPr lang="en-GB" b="1" baseline="0" dirty="0" smtClean="0">
                <a:latin typeface="Myriad Pro Light" pitchFamily="34" charset="0"/>
              </a:rPr>
              <a:t>Internal Numbers </a:t>
            </a:r>
            <a:r>
              <a:rPr lang="en-GB" b="0" baseline="0" dirty="0" smtClean="0">
                <a:latin typeface="Myriad Pro Light" pitchFamily="34" charset="0"/>
              </a:rPr>
              <a:t>which you have configured.</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When the status is not getting active after 5 seconds, check the display 	messages of the handsets and refresh the page.</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44</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smtClean="0"/>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45</a:t>
            </a:fld>
            <a:endParaRPr lang="en-GB">
              <a:latin typeface="Calibri"/>
            </a:endParaRPr>
          </a:p>
        </p:txBody>
      </p:sp>
    </p:spTree>
    <p:extLst>
      <p:ext uri="{BB962C8B-B14F-4D97-AF65-F5344CB8AC3E}">
        <p14:creationId xmlns:p14="http://schemas.microsoft.com/office/powerpoint/2010/main" val="2404063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Beside the pre-defined groups it is possible to configure additional groups in the system.</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amount of groups is not limited.</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Go to </a:t>
            </a:r>
            <a:r>
              <a:rPr lang="en-GB" b="1" i="1" baseline="0" dirty="0" smtClean="0">
                <a:latin typeface="Myriad Pro Light" pitchFamily="34" charset="0"/>
              </a:rPr>
              <a:t>Numbering </a:t>
            </a:r>
            <a:r>
              <a:rPr lang="en-GB" b="1" i="1" baseline="0" dirty="0" smtClean="0">
                <a:latin typeface="Myriad Pro Light" pitchFamily="34" charset="0"/>
                <a:sym typeface="Wingdings" panose="05000000000000000000" pitchFamily="2" charset="2"/>
              </a:rPr>
              <a:t> Groups &amp; Teams </a:t>
            </a:r>
            <a:r>
              <a:rPr lang="en-GB" b="0" baseline="0" dirty="0" smtClean="0">
                <a:latin typeface="Myriad Pro Light" pitchFamily="34" charset="0"/>
                <a:sym typeface="Wingdings" panose="05000000000000000000" pitchFamily="2" charset="2"/>
              </a:rPr>
              <a:t>and enter a </a:t>
            </a:r>
            <a:r>
              <a:rPr lang="en-GB" b="1" baseline="0" dirty="0" smtClean="0">
                <a:latin typeface="Myriad Pro Light" pitchFamily="34" charset="0"/>
                <a:sym typeface="Wingdings" panose="05000000000000000000" pitchFamily="2" charset="2"/>
              </a:rPr>
              <a:t>new group</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In the </a:t>
            </a:r>
            <a:r>
              <a:rPr lang="en-GB" b="1" baseline="0" dirty="0" smtClean="0">
                <a:latin typeface="Myriad Pro Light" pitchFamily="34" charset="0"/>
                <a:sym typeface="Wingdings" panose="05000000000000000000" pitchFamily="2" charset="2"/>
              </a:rPr>
              <a:t>General</a:t>
            </a:r>
            <a:r>
              <a:rPr lang="en-GB" b="0" baseline="0" dirty="0" smtClean="0">
                <a:latin typeface="Myriad Pro Light" pitchFamily="34" charset="0"/>
                <a:sym typeface="Wingdings" panose="05000000000000000000" pitchFamily="2" charset="2"/>
              </a:rPr>
              <a:t> settings you have to define a </a:t>
            </a:r>
            <a:r>
              <a:rPr lang="en-GB" b="1" baseline="0" dirty="0" smtClean="0">
                <a:latin typeface="Myriad Pro Light" pitchFamily="34" charset="0"/>
                <a:sym typeface="Wingdings" panose="05000000000000000000" pitchFamily="2" charset="2"/>
              </a:rPr>
              <a:t>Description</a:t>
            </a:r>
            <a:r>
              <a:rPr lang="en-GB" b="0" baseline="0" dirty="0" smtClean="0">
                <a:latin typeface="Myriad Pro Light" pitchFamily="34" charset="0"/>
                <a:sym typeface="Wingdings" panose="05000000000000000000" pitchFamily="2" charset="2"/>
              </a:rPr>
              <a:t> and choose an</a:t>
            </a: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Internal Number</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You see here some other settings which can’t be covered completely during this training, because they are connected with other system settings.</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Please refer to the online help in this case.</a:t>
            </a: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46</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the </a:t>
            </a:r>
            <a:r>
              <a:rPr lang="en-GB" b="1" baseline="0" dirty="0" smtClean="0">
                <a:latin typeface="Myriad Pro Light" pitchFamily="34" charset="0"/>
              </a:rPr>
              <a:t>Variants</a:t>
            </a:r>
            <a:r>
              <a:rPr lang="en-GB" b="0" baseline="0" dirty="0" smtClean="0">
                <a:latin typeface="Myriad Pro Light" pitchFamily="34" charset="0"/>
              </a:rPr>
              <a:t> you can choose the users which should be member of the group. There are </a:t>
            </a:r>
            <a:r>
              <a:rPr lang="en-GB" b="1" baseline="0" dirty="0" smtClean="0">
                <a:latin typeface="Myriad Pro Light" pitchFamily="34" charset="0"/>
              </a:rPr>
              <a:t>4 different variants </a:t>
            </a:r>
            <a:r>
              <a:rPr lang="en-GB" b="0" baseline="0" dirty="0" smtClean="0">
                <a:latin typeface="Myriad Pro Light" pitchFamily="34" charset="0"/>
              </a:rPr>
              <a:t>possible which can be used for different scenarios.</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This can be a day-/night-switch, out-of-office- or vacation-backup.</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With Signalling you can define which </a:t>
            </a:r>
            <a:r>
              <a:rPr lang="en-GB" b="1" baseline="0" dirty="0" smtClean="0">
                <a:latin typeface="Myriad Pro Light" pitchFamily="34" charset="0"/>
              </a:rPr>
              <a:t>ringing-strategy</a:t>
            </a:r>
            <a:r>
              <a:rPr lang="en-GB" b="0" baseline="0" dirty="0" smtClean="0">
                <a:latin typeface="Myriad Pro Light" pitchFamily="34" charset="0"/>
              </a:rPr>
              <a:t> for this variant should be used.</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Enter for the exercise different members in two different variants, so you 	can switch between the variants and see the difference!</a:t>
            </a:r>
          </a:p>
          <a:p>
            <a:pPr marL="0" marR="0" indent="0" algn="l" defTabSz="882213" rtl="0" eaLnBrk="1" fontAlgn="auto" latinLnBrk="0" hangingPunct="1">
              <a:lnSpc>
                <a:spcPct val="100000"/>
              </a:lnSpc>
              <a:spcBef>
                <a:spcPts val="0"/>
              </a:spcBef>
              <a:spcAft>
                <a:spcPts val="0"/>
              </a:spcAft>
              <a:buClrTx/>
              <a:buSzTx/>
              <a:buFontTx/>
              <a:buNone/>
              <a:tabLst/>
              <a:defRPr/>
            </a:pPr>
            <a:endParaRPr lang="en-GB" dirty="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By </a:t>
            </a:r>
            <a:r>
              <a:rPr lang="en-GB" b="1" baseline="0" dirty="0" smtClean="0">
                <a:latin typeface="Myriad Pro Light" pitchFamily="34" charset="0"/>
              </a:rPr>
              <a:t>default</a:t>
            </a:r>
            <a:r>
              <a:rPr lang="en-GB" b="0" baseline="0" dirty="0" smtClean="0">
                <a:latin typeface="Myriad Pro Light" pitchFamily="34" charset="0"/>
              </a:rPr>
              <a:t> the signalling is on </a:t>
            </a:r>
            <a:r>
              <a:rPr lang="en-GB" b="1" baseline="0" dirty="0" smtClean="0">
                <a:latin typeface="Myriad Pro Light" pitchFamily="34" charset="0"/>
              </a:rPr>
              <a:t>Simultaneous</a:t>
            </a:r>
            <a:r>
              <a:rPr lang="en-GB" b="0" baseline="0" dirty="0" smtClean="0">
                <a:latin typeface="Myriad Pro Light" pitchFamily="34" charset="0"/>
              </a:rPr>
              <a:t>, but also </a:t>
            </a:r>
            <a:r>
              <a:rPr lang="en-GB" b="1" baseline="0" dirty="0" smtClean="0">
                <a:latin typeface="Myriad Pro Light" pitchFamily="34" charset="0"/>
              </a:rPr>
              <a:t>Linear</a:t>
            </a:r>
            <a:r>
              <a:rPr lang="en-GB" b="0" baseline="0" dirty="0" smtClean="0">
                <a:latin typeface="Myriad Pro Light" pitchFamily="34" charset="0"/>
              </a:rPr>
              <a:t>, </a:t>
            </a:r>
            <a:r>
              <a:rPr lang="en-GB" b="1" baseline="0" dirty="0" smtClean="0">
                <a:latin typeface="Myriad Pro Light" pitchFamily="34" charset="0"/>
              </a:rPr>
              <a:t>Rotating</a:t>
            </a:r>
            <a:r>
              <a:rPr lang="en-GB" b="0" baseline="0" dirty="0" smtClean="0">
                <a:latin typeface="Myriad Pro Light" pitchFamily="34" charset="0"/>
              </a:rPr>
              <a:t>, </a:t>
            </a:r>
            <a:r>
              <a:rPr lang="en-GB" b="1" baseline="0" dirty="0" smtClean="0">
                <a:latin typeface="Myriad Pro Light" pitchFamily="34" charset="0"/>
              </a:rPr>
              <a:t>Adding</a:t>
            </a:r>
            <a:r>
              <a:rPr lang="en-GB" b="0" baseline="0" dirty="0" smtClean="0">
                <a:latin typeface="Myriad Pro Light" pitchFamily="34" charset="0"/>
              </a:rPr>
              <a:t>, </a:t>
            </a:r>
            <a:r>
              <a:rPr lang="en-GB" b="1" baseline="0" dirty="0" smtClean="0">
                <a:latin typeface="Myriad Pro Light" pitchFamily="34" charset="0"/>
              </a:rPr>
              <a:t>Linear with Simultaneous on no response</a:t>
            </a:r>
            <a:r>
              <a:rPr lang="en-GB" b="0" baseline="0" dirty="0" smtClean="0">
                <a:latin typeface="Myriad Pro Light" pitchFamily="34" charset="0"/>
              </a:rPr>
              <a:t>, </a:t>
            </a:r>
            <a:r>
              <a:rPr lang="en-GB" b="1" baseline="0" dirty="0" smtClean="0">
                <a:latin typeface="Myriad Pro Light" pitchFamily="34" charset="0"/>
              </a:rPr>
              <a:t>Rotating with Simultaneous on no response </a:t>
            </a:r>
            <a:r>
              <a:rPr lang="en-GB" b="0" baseline="0" dirty="0" smtClean="0">
                <a:latin typeface="Myriad Pro Light" pitchFamily="34" charset="0"/>
              </a:rPr>
              <a:t>or </a:t>
            </a:r>
            <a:r>
              <a:rPr lang="en-GB" b="1" baseline="0" dirty="0" smtClean="0">
                <a:latin typeface="Myriad Pro Light" pitchFamily="34" charset="0"/>
              </a:rPr>
              <a:t>Even Distribution </a:t>
            </a:r>
            <a:r>
              <a:rPr lang="en-GB" b="0" baseline="0" dirty="0" smtClean="0">
                <a:latin typeface="Myriad Pro Light" pitchFamily="34" charset="0"/>
              </a:rPr>
              <a:t>(Longest Free) can be configured.</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the </a:t>
            </a:r>
            <a:r>
              <a:rPr lang="en-GB" b="1" baseline="0" dirty="0" smtClean="0">
                <a:latin typeface="Myriad Pro Light" pitchFamily="34" charset="0"/>
              </a:rPr>
              <a:t>Advanced Settings </a:t>
            </a:r>
            <a:r>
              <a:rPr lang="en-GB" b="0" baseline="0" dirty="0" smtClean="0">
                <a:latin typeface="Myriad Pro Light" pitchFamily="34" charset="0"/>
              </a:rPr>
              <a:t>you can configure a </a:t>
            </a:r>
            <a:r>
              <a:rPr lang="en-GB" b="1" baseline="0" dirty="0" smtClean="0">
                <a:latin typeface="Myriad Pro Light" pitchFamily="34" charset="0"/>
              </a:rPr>
              <a:t>rerouting</a:t>
            </a:r>
            <a:r>
              <a:rPr lang="en-GB" b="0" baseline="0" dirty="0" smtClean="0">
                <a:latin typeface="Myriad Pro Light" pitchFamily="34" charset="0"/>
              </a:rPr>
              <a:t> target in case there is no response.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In case the call is rerouted due to a timeout, the first agents won’t get a 	missed call in their call list. Only the last target in the chain will get an 	entry in the missed calls list.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47</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As final step in order to receive the incoming calls from the VoIP line, the Call Distribution has to be configured.</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Go to </a:t>
            </a:r>
            <a:r>
              <a:rPr lang="en-GB" b="1" i="1" baseline="0" dirty="0" smtClean="0">
                <a:latin typeface="Myriad Pro Light" pitchFamily="34" charset="0"/>
              </a:rPr>
              <a:t>Numbering </a:t>
            </a:r>
            <a:r>
              <a:rPr lang="en-GB" b="1" i="1" baseline="0" dirty="0" smtClean="0">
                <a:latin typeface="Myriad Pro Light" pitchFamily="34" charset="0"/>
                <a:sym typeface="Wingdings" panose="05000000000000000000" pitchFamily="2" charset="2"/>
              </a:rPr>
              <a:t> Call Distribution  Incoming Distribution </a:t>
            </a:r>
            <a:r>
              <a:rPr lang="en-GB" b="0" baseline="0" dirty="0" smtClean="0">
                <a:latin typeface="Myriad Pro Light" pitchFamily="34" charset="0"/>
                <a:sym typeface="Wingdings" panose="05000000000000000000" pitchFamily="2" charset="2"/>
              </a:rPr>
              <a:t>and edit the Trunk for the VoIP line.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the settings just choose as </a:t>
            </a:r>
            <a:r>
              <a:rPr lang="en-GB" b="1" baseline="0" dirty="0" smtClean="0">
                <a:latin typeface="Myriad Pro Light" pitchFamily="34" charset="0"/>
              </a:rPr>
              <a:t>Assignment</a:t>
            </a:r>
            <a:r>
              <a:rPr lang="en-GB" b="0" baseline="0" dirty="0" smtClean="0">
                <a:latin typeface="Myriad Pro Light" pitchFamily="34" charset="0"/>
              </a:rPr>
              <a:t> the type </a:t>
            </a:r>
            <a:r>
              <a:rPr lang="en-GB" b="1" baseline="0" dirty="0" smtClean="0">
                <a:latin typeface="Myriad Pro Light" pitchFamily="34" charset="0"/>
              </a:rPr>
              <a:t>Internal Number </a:t>
            </a:r>
            <a:r>
              <a:rPr lang="en-GB" b="0" baseline="0" dirty="0" smtClean="0">
                <a:latin typeface="Myriad Pro Light" pitchFamily="34" charset="0"/>
              </a:rPr>
              <a:t>and select the according </a:t>
            </a:r>
            <a:r>
              <a:rPr lang="en-GB" b="1" baseline="0" dirty="0" smtClean="0">
                <a:latin typeface="Myriad Pro Light" pitchFamily="34" charset="0"/>
              </a:rPr>
              <a:t>Internal Number </a:t>
            </a:r>
            <a:r>
              <a:rPr lang="en-GB" b="0" baseline="0" dirty="0" smtClean="0">
                <a:latin typeface="Myriad Pro Light" pitchFamily="34" charset="0"/>
              </a:rPr>
              <a:t>of the new group.</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group will now receive the incoming calls from the VoIP line directly.</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This is a </a:t>
            </a:r>
            <a:r>
              <a:rPr lang="en-GB" b="1" baseline="0" dirty="0" smtClean="0">
                <a:latin typeface="Myriad Pro Light" pitchFamily="34" charset="0"/>
              </a:rPr>
              <a:t>straight forward </a:t>
            </a:r>
            <a:r>
              <a:rPr lang="en-GB" b="0" baseline="0" dirty="0" smtClean="0">
                <a:latin typeface="Myriad Pro Light" pitchFamily="34" charset="0"/>
              </a:rPr>
              <a:t>configuration. There are </a:t>
            </a:r>
            <a:r>
              <a:rPr lang="en-GB" b="1" baseline="0" dirty="0" smtClean="0">
                <a:latin typeface="Myriad Pro Light" pitchFamily="34" charset="0"/>
              </a:rPr>
              <a:t>more possibilities 	available </a:t>
            </a:r>
            <a:r>
              <a:rPr lang="en-GB" b="0" baseline="0" dirty="0" smtClean="0">
                <a:latin typeface="Myriad Pro Light" pitchFamily="34" charset="0"/>
              </a:rPr>
              <a:t>by using the </a:t>
            </a:r>
            <a:r>
              <a:rPr lang="en-GB" b="1" baseline="0" dirty="0" smtClean="0">
                <a:latin typeface="Myriad Pro Light" pitchFamily="34" charset="0"/>
              </a:rPr>
              <a:t>rerouting functionality </a:t>
            </a:r>
            <a:r>
              <a:rPr lang="en-GB" b="0" baseline="0" dirty="0" smtClean="0">
                <a:latin typeface="Myriad Pro Light" pitchFamily="34" charset="0"/>
              </a:rPr>
              <a:t>of the system.</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	You can find these functions under </a:t>
            </a:r>
            <a:r>
              <a:rPr lang="en-GB" b="1" i="1" baseline="0" dirty="0" smtClean="0">
                <a:latin typeface="Myriad Pro Light" pitchFamily="34" charset="0"/>
              </a:rPr>
              <a:t>Applications </a:t>
            </a:r>
            <a:r>
              <a:rPr lang="en-GB" b="1" i="1" baseline="0" dirty="0" smtClean="0">
                <a:latin typeface="Myriad Pro Light" pitchFamily="34" charset="0"/>
                <a:sym typeface="Wingdings" panose="05000000000000000000" pitchFamily="2" charset="2"/>
              </a:rPr>
              <a:t> Rerouting</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sym typeface="Wingdings" panose="05000000000000000000" pitchFamily="2" charset="2"/>
              </a:rPr>
              <a:t>	</a:t>
            </a:r>
            <a:r>
              <a:rPr lang="en-GB" b="0" baseline="0" dirty="0" smtClean="0">
                <a:latin typeface="Myriad Pro Light" pitchFamily="34" charset="0"/>
                <a:sym typeface="Wingdings" panose="05000000000000000000" pitchFamily="2" charset="2"/>
              </a:rPr>
              <a:t>There you can define different variants and also an</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sym typeface="Wingdings" panose="05000000000000000000" pitchFamily="2" charset="2"/>
              </a:rPr>
              <a:t>	</a:t>
            </a:r>
            <a:r>
              <a:rPr lang="en-GB" b="1" baseline="0" dirty="0" smtClean="0">
                <a:latin typeface="Myriad Pro Light" pitchFamily="34" charset="0"/>
                <a:sym typeface="Wingdings" panose="05000000000000000000" pitchFamily="2" charset="2"/>
              </a:rPr>
              <a:t>announcement before answer </a:t>
            </a:r>
            <a:r>
              <a:rPr lang="en-GB" b="0" baseline="0" dirty="0" smtClean="0">
                <a:latin typeface="Myriad Pro Light" pitchFamily="34" charset="0"/>
                <a:sym typeface="Wingdings" panose="05000000000000000000" pitchFamily="2" charset="2"/>
              </a:rPr>
              <a:t>is possible.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	</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sym typeface="Wingdings" panose="05000000000000000000" pitchFamily="2" charset="2"/>
              </a:rPr>
              <a:t>	</a:t>
            </a:r>
            <a:r>
              <a:rPr lang="en-GB" b="0" baseline="0" dirty="0" smtClean="0">
                <a:latin typeface="Myriad Pro Light" pitchFamily="34" charset="0"/>
                <a:sym typeface="Wingdings" panose="05000000000000000000" pitchFamily="2" charset="2"/>
              </a:rPr>
              <a:t>For more information refer to the online help.</a:t>
            </a: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48</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defTabSz="882213"/>
            <a:r>
              <a:rPr lang="en-GB" baseline="0" dirty="0" smtClean="0">
                <a:latin typeface="Myriad Pro Light" pitchFamily="34" charset="0"/>
              </a:rPr>
              <a:t>The configuration of the basic bundle is now finished. Please save the settings, and now </a:t>
            </a:r>
            <a:r>
              <a:rPr lang="en-GB" b="1" baseline="0" dirty="0" smtClean="0">
                <a:latin typeface="Myriad Pro Light" pitchFamily="34" charset="0"/>
              </a:rPr>
              <a:t>also on the SD card</a:t>
            </a:r>
            <a:r>
              <a:rPr lang="en-GB"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49</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r>
              <a:rPr lang="en-US" b="0" dirty="0" smtClean="0">
                <a:latin typeface="Myriad Pro Light" pitchFamily="34" charset="0"/>
              </a:rPr>
              <a:t>The </a:t>
            </a:r>
            <a:r>
              <a:rPr lang="en-US" b="1" dirty="0" err="1" smtClean="0">
                <a:latin typeface="Myriad Pro Light" pitchFamily="34" charset="0"/>
              </a:rPr>
              <a:t>Hybird</a:t>
            </a:r>
            <a:r>
              <a:rPr lang="en-US" b="1" baseline="0" dirty="0" smtClean="0">
                <a:latin typeface="Myriad Pro Light" pitchFamily="34" charset="0"/>
              </a:rPr>
              <a:t> 120 Gigaset Edition </a:t>
            </a:r>
            <a:r>
              <a:rPr lang="en-US" b="0" baseline="0" dirty="0" smtClean="0">
                <a:latin typeface="Myriad Pro Light" pitchFamily="34" charset="0"/>
              </a:rPr>
              <a:t>offers all possible interfaces to external lines.</a:t>
            </a:r>
          </a:p>
          <a:p>
            <a:r>
              <a:rPr lang="en-US" b="0" baseline="0" dirty="0" smtClean="0">
                <a:latin typeface="Myriad Pro Light" pitchFamily="34" charset="0"/>
              </a:rPr>
              <a:t>One </a:t>
            </a:r>
            <a:r>
              <a:rPr lang="en-US" b="1" baseline="0" dirty="0" smtClean="0">
                <a:latin typeface="Myriad Pro Light" pitchFamily="34" charset="0"/>
              </a:rPr>
              <a:t>FXO</a:t>
            </a:r>
            <a:r>
              <a:rPr lang="en-US" b="0" baseline="0" dirty="0" smtClean="0">
                <a:latin typeface="Myriad Pro Light" pitchFamily="34" charset="0"/>
              </a:rPr>
              <a:t> port, 2 </a:t>
            </a:r>
            <a:r>
              <a:rPr lang="en-US" b="1" baseline="0" dirty="0" smtClean="0">
                <a:latin typeface="Myriad Pro Light" pitchFamily="34" charset="0"/>
              </a:rPr>
              <a:t>ISDN S0 </a:t>
            </a:r>
            <a:r>
              <a:rPr lang="en-US" b="0" baseline="0" dirty="0" smtClean="0">
                <a:latin typeface="Myriad Pro Light" pitchFamily="34" charset="0"/>
              </a:rPr>
              <a:t>ports and a </a:t>
            </a:r>
            <a:r>
              <a:rPr lang="en-US" b="1" baseline="0" dirty="0" smtClean="0">
                <a:latin typeface="Myriad Pro Light" pitchFamily="34" charset="0"/>
              </a:rPr>
              <a:t>WAN</a:t>
            </a:r>
            <a:r>
              <a:rPr lang="en-US" b="0" baseline="0" dirty="0" smtClean="0">
                <a:latin typeface="Myriad Pro Light" pitchFamily="34" charset="0"/>
              </a:rPr>
              <a:t> port to connect the PBX to a SIP trunk.</a:t>
            </a:r>
          </a:p>
          <a:p>
            <a:r>
              <a:rPr lang="en-US" b="0" baseline="0" dirty="0" smtClean="0">
                <a:latin typeface="Myriad Pro Light" pitchFamily="34" charset="0"/>
              </a:rPr>
              <a:t>The ISDN type can be configured via two mini-PCBs as default point-to-multipoint or </a:t>
            </a:r>
          </a:p>
          <a:p>
            <a:r>
              <a:rPr lang="en-US" b="0" baseline="0" dirty="0" smtClean="0">
                <a:latin typeface="Myriad Pro Light" pitchFamily="34" charset="0"/>
              </a:rPr>
              <a:t>point-to-point ports or even as internal S0 bus.</a:t>
            </a:r>
          </a:p>
          <a:p>
            <a:r>
              <a:rPr lang="en-US" b="0" baseline="0" dirty="0" smtClean="0">
                <a:latin typeface="Myriad Pro Light" pitchFamily="34" charset="0"/>
              </a:rPr>
              <a:t>Beside the 2 </a:t>
            </a:r>
            <a:r>
              <a:rPr lang="en-US" b="1" baseline="0" dirty="0" smtClean="0">
                <a:latin typeface="Myriad Pro Light" pitchFamily="34" charset="0"/>
              </a:rPr>
              <a:t>FXS</a:t>
            </a:r>
            <a:r>
              <a:rPr lang="en-US" b="0" baseline="0" dirty="0" smtClean="0">
                <a:latin typeface="Myriad Pro Light" pitchFamily="34" charset="0"/>
              </a:rPr>
              <a:t> ports </a:t>
            </a:r>
            <a:r>
              <a:rPr lang="de-DE" b="0" baseline="0" dirty="0" smtClean="0">
                <a:latin typeface="Myriad Pro Light" pitchFamily="34" charset="0"/>
              </a:rPr>
              <a:t>on </a:t>
            </a:r>
            <a:r>
              <a:rPr lang="de-DE" b="0" baseline="0" dirty="0" err="1" smtClean="0">
                <a:latin typeface="Myriad Pro Light" pitchFamily="34" charset="0"/>
              </a:rPr>
              <a:t>the</a:t>
            </a:r>
            <a:r>
              <a:rPr lang="de-DE" b="0" baseline="0" dirty="0" smtClean="0">
                <a:latin typeface="Myriad Pro Light" pitchFamily="34" charset="0"/>
              </a:rPr>
              <a:t> </a:t>
            </a:r>
            <a:r>
              <a:rPr lang="de-DE" b="1" baseline="0" dirty="0" smtClean="0">
                <a:latin typeface="Myriad Pro Light" pitchFamily="34" charset="0"/>
              </a:rPr>
              <a:t>front</a:t>
            </a:r>
            <a:r>
              <a:rPr lang="de-DE" b="0" baseline="0" dirty="0" smtClean="0">
                <a:latin typeface="Myriad Pro Light" pitchFamily="34" charset="0"/>
              </a:rPr>
              <a:t>, </a:t>
            </a:r>
            <a:r>
              <a:rPr lang="de-DE" b="0" baseline="0" dirty="0" err="1" smtClean="0">
                <a:latin typeface="Myriad Pro Light" pitchFamily="34" charset="0"/>
              </a:rPr>
              <a:t>there</a:t>
            </a:r>
            <a:r>
              <a:rPr lang="de-DE" b="0" baseline="0" dirty="0" smtClean="0">
                <a:latin typeface="Myriad Pro Light" pitchFamily="34" charset="0"/>
              </a:rPr>
              <a:t> </a:t>
            </a:r>
            <a:r>
              <a:rPr lang="de-DE" b="0" baseline="0" dirty="0" err="1" smtClean="0">
                <a:latin typeface="Myriad Pro Light" pitchFamily="34" charset="0"/>
              </a:rPr>
              <a:t>are</a:t>
            </a:r>
            <a:r>
              <a:rPr lang="de-DE" b="0" baseline="0" dirty="0" smtClean="0">
                <a:latin typeface="Myriad Pro Light" pitchFamily="34" charset="0"/>
              </a:rPr>
              <a:t> </a:t>
            </a:r>
            <a:r>
              <a:rPr lang="de-DE" b="0" baseline="0" dirty="0" err="1" smtClean="0">
                <a:latin typeface="Myriad Pro Light" pitchFamily="34" charset="0"/>
              </a:rPr>
              <a:t>two</a:t>
            </a:r>
            <a:r>
              <a:rPr lang="de-DE" b="0" baseline="0" dirty="0" smtClean="0">
                <a:latin typeface="Myriad Pro Light" pitchFamily="34" charset="0"/>
              </a:rPr>
              <a:t> additional FXS </a:t>
            </a:r>
            <a:r>
              <a:rPr lang="de-DE" b="0" baseline="0" dirty="0" err="1" smtClean="0">
                <a:latin typeface="Myriad Pro Light" pitchFamily="34" charset="0"/>
              </a:rPr>
              <a:t>ports</a:t>
            </a:r>
            <a:r>
              <a:rPr lang="de-DE" b="0" baseline="0" dirty="0" smtClean="0">
                <a:latin typeface="Myriad Pro Light" pitchFamily="34" charset="0"/>
              </a:rPr>
              <a:t> </a:t>
            </a:r>
            <a:r>
              <a:rPr lang="de-DE" b="1" baseline="0" dirty="0" err="1" smtClean="0">
                <a:latin typeface="Myriad Pro Light" pitchFamily="34" charset="0"/>
              </a:rPr>
              <a:t>underneath</a:t>
            </a:r>
            <a:r>
              <a:rPr lang="de-DE" b="0" baseline="0" dirty="0" smtClean="0">
                <a:latin typeface="Myriad Pro Light" pitchFamily="34" charset="0"/>
              </a:rPr>
              <a:t> </a:t>
            </a:r>
            <a:r>
              <a:rPr lang="de-DE" b="0" baseline="0" dirty="0" err="1" smtClean="0">
                <a:latin typeface="Myriad Pro Light" pitchFamily="34" charset="0"/>
              </a:rPr>
              <a:t>the</a:t>
            </a:r>
            <a:r>
              <a:rPr lang="de-DE" b="0" baseline="0" dirty="0" smtClean="0">
                <a:latin typeface="Myriad Pro Light" pitchFamily="34" charset="0"/>
              </a:rPr>
              <a:t> </a:t>
            </a:r>
            <a:r>
              <a:rPr lang="de-DE" b="1" baseline="0" dirty="0" smtClean="0">
                <a:latin typeface="Myriad Pro Light" pitchFamily="34" charset="0"/>
              </a:rPr>
              <a:t>front-cover</a:t>
            </a:r>
            <a:r>
              <a:rPr lang="de-DE" b="0" baseline="0" dirty="0" smtClean="0">
                <a:latin typeface="Myriad Pro Light" pitchFamily="34" charset="0"/>
              </a:rPr>
              <a:t>.</a:t>
            </a:r>
          </a:p>
          <a:p>
            <a:r>
              <a:rPr lang="en-US" b="0" baseline="0" dirty="0" smtClean="0">
                <a:latin typeface="Myriad Pro Light" pitchFamily="34" charset="0"/>
              </a:rPr>
              <a:t>The </a:t>
            </a:r>
            <a:r>
              <a:rPr lang="en-US" b="1" baseline="0" dirty="0" smtClean="0">
                <a:latin typeface="Myriad Pro Light" pitchFamily="34" charset="0"/>
              </a:rPr>
              <a:t>4-port switch</a:t>
            </a:r>
            <a:r>
              <a:rPr lang="en-US" b="0" baseline="0" dirty="0" smtClean="0">
                <a:latin typeface="Myriad Pro Light" pitchFamily="34" charset="0"/>
              </a:rPr>
              <a:t> can be configured individually. But it is recommended to configure one port (port 4) as WAN interface to the default network.</a:t>
            </a:r>
          </a:p>
          <a:p>
            <a:r>
              <a:rPr lang="en-US" b="0" baseline="0" dirty="0" smtClean="0">
                <a:latin typeface="Myriad Pro Light" pitchFamily="34" charset="0"/>
              </a:rPr>
              <a:t>All switch-ports are Gigabit-capable.</a:t>
            </a:r>
          </a:p>
          <a:p>
            <a:endParaRPr lang="en-US" b="0" baseline="0" dirty="0" smtClean="0">
              <a:latin typeface="Myriad Pro Light" pitchFamily="34" charset="0"/>
            </a:endParaRPr>
          </a:p>
          <a:p>
            <a:r>
              <a:rPr lang="en-US" b="1" baseline="0" dirty="0" smtClean="0">
                <a:latin typeface="Myriad Pro Light" pitchFamily="34" charset="0"/>
              </a:rPr>
              <a:t>REMARK:</a:t>
            </a:r>
            <a:r>
              <a:rPr lang="en-US" b="0" baseline="0" dirty="0" smtClean="0">
                <a:latin typeface="Myriad Pro Light" pitchFamily="34" charset="0"/>
              </a:rPr>
              <a:t>	The DSL-port is not active in this variant.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a:t>
            </a:fld>
            <a:endParaRPr lang="en-GB">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smtClean="0"/>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50</a:t>
            </a:fld>
            <a:endParaRPr lang="en-GB">
              <a:latin typeface="Calibri"/>
            </a:endParaRPr>
          </a:p>
        </p:txBody>
      </p:sp>
    </p:spTree>
    <p:extLst>
      <p:ext uri="{BB962C8B-B14F-4D97-AF65-F5344CB8AC3E}">
        <p14:creationId xmlns:p14="http://schemas.microsoft.com/office/powerpoint/2010/main" val="2404063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r>
              <a:rPr lang="en-GB" dirty="0" smtClean="0">
                <a:latin typeface="Myriad Pro Light" pitchFamily="34" charset="0"/>
              </a:rPr>
              <a:t>Before</a:t>
            </a:r>
            <a:r>
              <a:rPr lang="en-GB" baseline="0" dirty="0" smtClean="0">
                <a:latin typeface="Myriad Pro Light" pitchFamily="34" charset="0"/>
              </a:rPr>
              <a:t> we come to the enhanced scenario, we answer most common questions to the system.</a:t>
            </a:r>
            <a:endParaRPr lang="en-GB"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51</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52</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53</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54</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r>
              <a:rPr lang="en-GB" dirty="0" smtClean="0">
                <a:latin typeface="Myriad Pro Light" pitchFamily="34" charset="0"/>
              </a:rPr>
              <a:t>This is a simple scenario for support hotlines with defined office-hours.</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55</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56</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57</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You have to define in the </a:t>
            </a:r>
            <a:r>
              <a:rPr lang="en-GB" b="1" baseline="0" dirty="0" smtClean="0">
                <a:latin typeface="Myriad Pro Light" pitchFamily="34" charset="0"/>
              </a:rPr>
              <a:t>user-settings</a:t>
            </a:r>
            <a:r>
              <a:rPr lang="en-GB" b="0" baseline="0" dirty="0" smtClean="0">
                <a:latin typeface="Myriad Pro Light" pitchFamily="34" charset="0"/>
              </a:rPr>
              <a:t> an </a:t>
            </a:r>
            <a:r>
              <a:rPr lang="en-GB" b="1" baseline="0" dirty="0" smtClean="0">
                <a:latin typeface="Myriad Pro Light" pitchFamily="34" charset="0"/>
              </a:rPr>
              <a:t>internal number </a:t>
            </a:r>
            <a:r>
              <a:rPr lang="en-GB" b="0" baseline="0" dirty="0" smtClean="0">
                <a:latin typeface="Myriad Pro Light" pitchFamily="34" charset="0"/>
              </a:rPr>
              <a:t>which should be </a:t>
            </a:r>
            <a:r>
              <a:rPr lang="en-GB" b="1" baseline="0" dirty="0" smtClean="0">
                <a:latin typeface="Myriad Pro Light" pitchFamily="34" charset="0"/>
              </a:rPr>
              <a:t>used</a:t>
            </a:r>
            <a:r>
              <a:rPr lang="en-GB" b="0" baseline="0" dirty="0" smtClean="0">
                <a:latin typeface="Myriad Pro Light" pitchFamily="34" charset="0"/>
              </a:rPr>
              <a:t> for the </a:t>
            </a:r>
            <a:r>
              <a:rPr lang="en-GB" b="1" baseline="0" dirty="0" smtClean="0">
                <a:latin typeface="Myriad Pro Light" pitchFamily="34" charset="0"/>
              </a:rPr>
              <a:t>group voicemail</a:t>
            </a:r>
            <a:r>
              <a:rPr lang="en-GB" b="0" baseline="0" dirty="0" smtClean="0">
                <a:latin typeface="Myriad Pro Light" pitchFamily="34" charset="0"/>
              </a:rPr>
              <a:t>. Open the Numbers-Tab and add the new number.</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order that this number won’t be visible in the phonebook and available you can deactivate the checkboxes here.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2</a:t>
            </a:r>
            <a:r>
              <a:rPr lang="en-GB" b="0" baseline="30000" dirty="0" smtClean="0">
                <a:latin typeface="Myriad Pro Light" pitchFamily="34" charset="0"/>
              </a:rPr>
              <a:t>nd</a:t>
            </a:r>
            <a:r>
              <a:rPr lang="en-GB" b="0" baseline="0" dirty="0" smtClean="0">
                <a:latin typeface="Myriad Pro Light" pitchFamily="34" charset="0"/>
              </a:rPr>
              <a:t> step is to create the voicemail-box. Make sure that you still have one</a:t>
            </a: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VM-license</a:t>
            </a:r>
            <a:r>
              <a:rPr lang="en-GB" b="0" baseline="0" dirty="0" smtClean="0">
                <a:latin typeface="Myriad Pro Light" pitchFamily="34" charset="0"/>
              </a:rPr>
              <a:t> available on the system! By default the first 5 users have a voicemail assigned. That’s why 2 licenses should still be available.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Go to </a:t>
            </a:r>
            <a:r>
              <a:rPr lang="en-GB" b="1" i="1" baseline="0" dirty="0" smtClean="0">
                <a:latin typeface="Myriad Pro Light" pitchFamily="34" charset="0"/>
              </a:rPr>
              <a:t>Applications </a:t>
            </a:r>
            <a:r>
              <a:rPr lang="en-GB" b="1" i="1" baseline="0" dirty="0" smtClean="0">
                <a:latin typeface="Myriad Pro Light" pitchFamily="34" charset="0"/>
                <a:sym typeface="Wingdings" panose="05000000000000000000" pitchFamily="2" charset="2"/>
              </a:rPr>
              <a:t> Voice Mail System </a:t>
            </a:r>
            <a:r>
              <a:rPr lang="en-GB" b="0" baseline="0" dirty="0" smtClean="0">
                <a:latin typeface="Myriad Pro Light" pitchFamily="34" charset="0"/>
                <a:sym typeface="Wingdings" panose="05000000000000000000" pitchFamily="2" charset="2"/>
              </a:rPr>
              <a:t>and add a new VM.</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Select now the internal number which you have defined in the previous step. </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HINT:</a:t>
            </a:r>
            <a:r>
              <a:rPr lang="en-GB" b="0" baseline="0" dirty="0" smtClean="0">
                <a:latin typeface="Myriad Pro Light" pitchFamily="34" charset="0"/>
                <a:sym typeface="Wingdings" panose="05000000000000000000" pitchFamily="2" charset="2"/>
              </a:rPr>
              <a:t>	When you select the voicemail-language, make sure, that the language-	files are also available on the SD-card. Additional or missing language-	files can be downloaded on the wiki under </a:t>
            </a:r>
            <a:r>
              <a:rPr lang="en-GB" baseline="0" dirty="0" smtClean="0">
                <a:latin typeface="Myriad Pro Light" pitchFamily="34" charset="0"/>
                <a:sym typeface="Wingdings" panose="05000000000000000000" pitchFamily="2" charset="2"/>
                <a:hlinkClick r:id="rId3"/>
              </a:rPr>
              <a:t>http://wiki.gigasetpro.com</a:t>
            </a:r>
            <a:r>
              <a:rPr lang="en-GB" baseline="0" dirty="0" smtClean="0">
                <a:latin typeface="Myriad Pro Light" pitchFamily="34" charset="0"/>
                <a:sym typeface="Wingdings" panose="05000000000000000000" pitchFamily="2" charset="2"/>
              </a:rPr>
              <a:t> </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You have later the possibility to select between two status:</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a:t>
            </a:r>
            <a:r>
              <a:rPr lang="en-GB" b="1" baseline="0" dirty="0" smtClean="0">
                <a:latin typeface="Myriad Pro Light" pitchFamily="34" charset="0"/>
                <a:sym typeface="Wingdings" panose="05000000000000000000" pitchFamily="2" charset="2"/>
              </a:rPr>
              <a:t>In the Office</a:t>
            </a:r>
            <a:r>
              <a:rPr lang="en-GB" b="0" baseline="0" dirty="0" smtClean="0">
                <a:latin typeface="Myriad Pro Light" pitchFamily="34" charset="0"/>
                <a:sym typeface="Wingdings" panose="05000000000000000000" pitchFamily="2" charset="2"/>
              </a:rPr>
              <a:t>” and “</a:t>
            </a:r>
            <a:r>
              <a:rPr lang="en-GB" b="1" baseline="0" dirty="0" smtClean="0">
                <a:latin typeface="Myriad Pro Light" pitchFamily="34" charset="0"/>
                <a:sym typeface="Wingdings" panose="05000000000000000000" pitchFamily="2" charset="2"/>
              </a:rPr>
              <a:t>Out of Office</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Both status can have individual announcements and have different settings for recording. This status will currently not be changed automatically via a calendar, but you can switch manually or define a calendar function later on.</a:t>
            </a: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58</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order to send the incoming voicemail messages also to the configured mail-address of the user you have to configure a SMTP-server in the general-settings.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dirty="0" smtClean="0">
                <a:latin typeface="Myriad Pro Light" pitchFamily="34" charset="0"/>
              </a:rPr>
              <a:t>HINT:</a:t>
            </a:r>
            <a:r>
              <a:rPr lang="en-GB" dirty="0" smtClean="0">
                <a:latin typeface="Myriad Pro Light" pitchFamily="34" charset="0"/>
              </a:rPr>
              <a:t>	</a:t>
            </a:r>
            <a:r>
              <a:rPr lang="en-GB" b="0" baseline="0" dirty="0" smtClean="0">
                <a:latin typeface="Myriad Pro Light" pitchFamily="34" charset="0"/>
              </a:rPr>
              <a:t>You need a SMTP-server which support plain old SMTP without an 	encryption. SSL/TLS support is currently in development.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Also the default language for the voicemail system can be configured on this page. </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59</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r>
              <a:rPr lang="de-DE" b="0" dirty="0" err="1" smtClean="0">
                <a:latin typeface="Myriad Pro Light" pitchFamily="34" charset="0"/>
              </a:rPr>
              <a:t>With</a:t>
            </a:r>
            <a:r>
              <a:rPr lang="de-DE" b="0" dirty="0" smtClean="0">
                <a:latin typeface="Myriad Pro Light" pitchFamily="34" charset="0"/>
              </a:rPr>
              <a:t> </a:t>
            </a:r>
            <a:r>
              <a:rPr lang="de-DE" b="0" dirty="0" err="1" smtClean="0">
                <a:latin typeface="Myriad Pro Light" pitchFamily="34" charset="0"/>
              </a:rPr>
              <a:t>the</a:t>
            </a:r>
            <a:r>
              <a:rPr lang="de-DE" b="0" dirty="0" smtClean="0">
                <a:latin typeface="Myriad Pro Light" pitchFamily="34" charset="0"/>
              </a:rPr>
              <a:t> </a:t>
            </a:r>
            <a:r>
              <a:rPr lang="de-DE" b="0" dirty="0" err="1" smtClean="0">
                <a:latin typeface="Myriad Pro Light" pitchFamily="34" charset="0"/>
              </a:rPr>
              <a:t>variety</a:t>
            </a:r>
            <a:r>
              <a:rPr lang="de-DE" b="0" dirty="0" smtClean="0">
                <a:latin typeface="Myriad Pro Light" pitchFamily="34" charset="0"/>
              </a:rPr>
              <a:t> </a:t>
            </a:r>
            <a:r>
              <a:rPr lang="de-DE" b="0" dirty="0" err="1" smtClean="0">
                <a:latin typeface="Myriad Pro Light" pitchFamily="34" charset="0"/>
              </a:rPr>
              <a:t>of</a:t>
            </a:r>
            <a:r>
              <a:rPr lang="de-DE" b="0" dirty="0" smtClean="0">
                <a:latin typeface="Myriad Pro Light" pitchFamily="34" charset="0"/>
              </a:rPr>
              <a:t> </a:t>
            </a:r>
            <a:r>
              <a:rPr lang="de-DE" b="0" dirty="0" err="1" smtClean="0">
                <a:latin typeface="Myriad Pro Light" pitchFamily="34" charset="0"/>
              </a:rPr>
              <a:t>interfaces</a:t>
            </a:r>
            <a:r>
              <a:rPr lang="de-DE" b="0" dirty="0" smtClean="0">
                <a:latin typeface="Myriad Pro Light" pitchFamily="34" charset="0"/>
              </a:rPr>
              <a:t>, </a:t>
            </a:r>
            <a:r>
              <a:rPr lang="de-DE" b="0" dirty="0" err="1" smtClean="0">
                <a:latin typeface="Myriad Pro Light" pitchFamily="34" charset="0"/>
              </a:rPr>
              <a:t>you</a:t>
            </a:r>
            <a:r>
              <a:rPr lang="de-DE" b="0" dirty="0" smtClean="0">
                <a:latin typeface="Myriad Pro Light" pitchFamily="34" charset="0"/>
              </a:rPr>
              <a:t> </a:t>
            </a:r>
            <a:r>
              <a:rPr lang="de-DE" b="0" dirty="0" err="1" smtClean="0">
                <a:latin typeface="Myriad Pro Light" pitchFamily="34" charset="0"/>
              </a:rPr>
              <a:t>can</a:t>
            </a:r>
            <a:r>
              <a:rPr lang="de-DE" b="0" dirty="0" smtClean="0">
                <a:latin typeface="Myriad Pro Light" pitchFamily="34" charset="0"/>
              </a:rPr>
              <a:t> </a:t>
            </a:r>
            <a:r>
              <a:rPr lang="de-DE" b="0" dirty="0" err="1" smtClean="0">
                <a:latin typeface="Myriad Pro Light" pitchFamily="34" charset="0"/>
              </a:rPr>
              <a:t>connect</a:t>
            </a:r>
            <a:r>
              <a:rPr lang="de-DE" b="0" dirty="0" smtClean="0">
                <a:latin typeface="Myriad Pro Light" pitchFamily="34" charset="0"/>
              </a:rPr>
              <a:t> also different </a:t>
            </a:r>
            <a:r>
              <a:rPr lang="de-DE" b="0" dirty="0" err="1" smtClean="0">
                <a:latin typeface="Myriad Pro Light" pitchFamily="34" charset="0"/>
              </a:rPr>
              <a:t>devices</a:t>
            </a:r>
            <a:r>
              <a:rPr lang="de-DE" b="0" dirty="0" smtClean="0">
                <a:latin typeface="Myriad Pro Light" pitchFamily="34" charset="0"/>
              </a:rPr>
              <a:t> </a:t>
            </a:r>
            <a:r>
              <a:rPr lang="de-DE" b="0" dirty="0" err="1" smtClean="0">
                <a:latin typeface="Myriad Pro Light" pitchFamily="34" charset="0"/>
              </a:rPr>
              <a:t>to</a:t>
            </a:r>
            <a:r>
              <a:rPr lang="de-DE" b="0" dirty="0" smtClean="0">
                <a:latin typeface="Myriad Pro Light" pitchFamily="34" charset="0"/>
              </a:rPr>
              <a:t> </a:t>
            </a:r>
            <a:r>
              <a:rPr lang="de-DE" b="0" dirty="0" err="1" smtClean="0">
                <a:latin typeface="Myriad Pro Light" pitchFamily="34" charset="0"/>
              </a:rPr>
              <a:t>the</a:t>
            </a:r>
            <a:r>
              <a:rPr lang="de-DE" b="0" dirty="0" smtClean="0">
                <a:latin typeface="Myriad Pro Light" pitchFamily="34" charset="0"/>
              </a:rPr>
              <a:t> </a:t>
            </a:r>
            <a:r>
              <a:rPr lang="de-DE" b="0" dirty="0" err="1" smtClean="0">
                <a:latin typeface="Myriad Pro Light" pitchFamily="34" charset="0"/>
              </a:rPr>
              <a:t>pbx</a:t>
            </a:r>
            <a:r>
              <a:rPr lang="de-DE" b="0" dirty="0" smtClean="0">
                <a:latin typeface="Myriad Pro Light" pitchFamily="34" charset="0"/>
              </a:rPr>
              <a:t> </a:t>
            </a:r>
            <a:r>
              <a:rPr lang="de-DE" b="0" dirty="0" err="1" smtClean="0">
                <a:latin typeface="Myriad Pro Light" pitchFamily="34" charset="0"/>
              </a:rPr>
              <a:t>system</a:t>
            </a:r>
            <a:r>
              <a:rPr lang="de-DE" b="0" dirty="0" smtClean="0">
                <a:latin typeface="Myriad Pro Light" pitchFamily="34" charset="0"/>
              </a:rPr>
              <a:t>: </a:t>
            </a:r>
            <a:r>
              <a:rPr lang="de-DE" b="0" dirty="0" err="1" smtClean="0">
                <a:latin typeface="Myriad Pro Light" pitchFamily="34" charset="0"/>
              </a:rPr>
              <a:t>four</a:t>
            </a:r>
            <a:r>
              <a:rPr lang="de-DE" b="0" dirty="0" smtClean="0">
                <a:latin typeface="Myriad Pro Light" pitchFamily="34" charset="0"/>
              </a:rPr>
              <a:t> </a:t>
            </a:r>
            <a:r>
              <a:rPr lang="de-DE" b="1" dirty="0" err="1" smtClean="0">
                <a:latin typeface="Myriad Pro Light" pitchFamily="34" charset="0"/>
              </a:rPr>
              <a:t>analogue</a:t>
            </a:r>
            <a:r>
              <a:rPr lang="de-DE" b="1" dirty="0" smtClean="0">
                <a:latin typeface="Myriad Pro Light" pitchFamily="34" charset="0"/>
              </a:rPr>
              <a:t> </a:t>
            </a:r>
            <a:r>
              <a:rPr lang="de-DE" b="1" dirty="0" err="1" smtClean="0">
                <a:latin typeface="Myriad Pro Light" pitchFamily="34" charset="0"/>
              </a:rPr>
              <a:t>phones</a:t>
            </a:r>
            <a:r>
              <a:rPr lang="de-DE" b="1" dirty="0" smtClean="0">
                <a:latin typeface="Myriad Pro Light" pitchFamily="34" charset="0"/>
              </a:rPr>
              <a:t> </a:t>
            </a:r>
            <a:r>
              <a:rPr lang="de-DE" b="0" dirty="0" err="1" smtClean="0">
                <a:latin typeface="Myriad Pro Light" pitchFamily="34" charset="0"/>
              </a:rPr>
              <a:t>or</a:t>
            </a:r>
            <a:r>
              <a:rPr lang="de-DE" b="0" dirty="0" smtClean="0">
                <a:latin typeface="Myriad Pro Light" pitchFamily="34" charset="0"/>
              </a:rPr>
              <a:t> </a:t>
            </a:r>
            <a:r>
              <a:rPr lang="de-DE" b="1" dirty="0" err="1" smtClean="0">
                <a:latin typeface="Myriad Pro Light" pitchFamily="34" charset="0"/>
              </a:rPr>
              <a:t>doorstations</a:t>
            </a:r>
            <a:r>
              <a:rPr lang="de-DE" b="0" dirty="0" smtClean="0">
                <a:latin typeface="Myriad Pro Light" pitchFamily="34" charset="0"/>
              </a:rPr>
              <a:t>, </a:t>
            </a:r>
            <a:r>
              <a:rPr lang="de-DE" b="0" dirty="0" err="1" smtClean="0">
                <a:latin typeface="Myriad Pro Light" pitchFamily="34" charset="0"/>
              </a:rPr>
              <a:t>two</a:t>
            </a:r>
            <a:r>
              <a:rPr lang="de-DE" b="0" dirty="0" smtClean="0">
                <a:latin typeface="Myriad Pro Light" pitchFamily="34" charset="0"/>
              </a:rPr>
              <a:t> </a:t>
            </a:r>
            <a:r>
              <a:rPr lang="de-DE" b="1" dirty="0" smtClean="0">
                <a:latin typeface="Myriad Pro Light" pitchFamily="34" charset="0"/>
              </a:rPr>
              <a:t>ISDN </a:t>
            </a:r>
            <a:r>
              <a:rPr lang="de-DE" b="1" dirty="0" err="1" smtClean="0">
                <a:latin typeface="Myriad Pro Light" pitchFamily="34" charset="0"/>
              </a:rPr>
              <a:t>lines</a:t>
            </a:r>
            <a:r>
              <a:rPr lang="de-DE" b="1" dirty="0" smtClean="0">
                <a:latin typeface="Myriad Pro Light" pitchFamily="34" charset="0"/>
              </a:rPr>
              <a:t> </a:t>
            </a:r>
            <a:r>
              <a:rPr lang="de-DE" b="0" dirty="0" err="1" smtClean="0">
                <a:latin typeface="Myriad Pro Light" pitchFamily="34" charset="0"/>
              </a:rPr>
              <a:t>or</a:t>
            </a:r>
            <a:r>
              <a:rPr lang="de-DE" b="0" dirty="0" smtClean="0">
                <a:latin typeface="Myriad Pro Light" pitchFamily="34" charset="0"/>
              </a:rPr>
              <a:t> </a:t>
            </a:r>
            <a:r>
              <a:rPr lang="de-DE" b="1" dirty="0" smtClean="0">
                <a:latin typeface="Myriad Pro Light" pitchFamily="34" charset="0"/>
              </a:rPr>
              <a:t>ISDN </a:t>
            </a:r>
            <a:r>
              <a:rPr lang="de-DE" b="1" dirty="0" err="1" smtClean="0">
                <a:latin typeface="Myriad Pro Light" pitchFamily="34" charset="0"/>
              </a:rPr>
              <a:t>phones</a:t>
            </a:r>
            <a:r>
              <a:rPr lang="de-DE" b="0" dirty="0" smtClean="0">
                <a:latin typeface="Myriad Pro Light" pitchFamily="34" charset="0"/>
              </a:rPr>
              <a:t>,</a:t>
            </a:r>
          </a:p>
          <a:p>
            <a:r>
              <a:rPr lang="de-DE" b="1" dirty="0" smtClean="0">
                <a:latin typeface="Myriad Pro Light" pitchFamily="34" charset="0"/>
              </a:rPr>
              <a:t>SIP </a:t>
            </a:r>
            <a:r>
              <a:rPr lang="de-DE" b="1" dirty="0" err="1" smtClean="0">
                <a:latin typeface="Myriad Pro Light" pitchFamily="34" charset="0"/>
              </a:rPr>
              <a:t>trunks</a:t>
            </a:r>
            <a:r>
              <a:rPr lang="de-DE" b="1" dirty="0" smtClean="0">
                <a:latin typeface="Myriad Pro Light" pitchFamily="34" charset="0"/>
              </a:rPr>
              <a:t> </a:t>
            </a:r>
            <a:r>
              <a:rPr lang="de-DE" b="0" dirty="0" err="1" smtClean="0">
                <a:latin typeface="Myriad Pro Light" pitchFamily="34" charset="0"/>
              </a:rPr>
              <a:t>or</a:t>
            </a:r>
            <a:r>
              <a:rPr lang="de-DE" b="0" dirty="0" smtClean="0">
                <a:latin typeface="Myriad Pro Light" pitchFamily="34" charset="0"/>
              </a:rPr>
              <a:t> </a:t>
            </a:r>
            <a:r>
              <a:rPr lang="de-DE" b="1" dirty="0" smtClean="0">
                <a:latin typeface="Myriad Pro Light" pitchFamily="34" charset="0"/>
              </a:rPr>
              <a:t>SIP </a:t>
            </a:r>
            <a:r>
              <a:rPr lang="de-DE" b="1" dirty="0" err="1" smtClean="0">
                <a:latin typeface="Myriad Pro Light" pitchFamily="34" charset="0"/>
              </a:rPr>
              <a:t>phones</a:t>
            </a:r>
            <a:r>
              <a:rPr lang="de-DE" b="0" dirty="0" smtClean="0">
                <a:latin typeface="Myriad Pro Light" pitchFamily="34" charset="0"/>
              </a:rPr>
              <a:t>.</a:t>
            </a:r>
          </a:p>
          <a:p>
            <a:r>
              <a:rPr lang="de-DE" b="0" baseline="0" dirty="0" err="1" smtClean="0">
                <a:latin typeface="Myriad Pro Light" pitchFamily="34" charset="0"/>
              </a:rPr>
              <a:t>Maintaining</a:t>
            </a:r>
            <a:r>
              <a:rPr lang="de-DE" b="0" baseline="0" dirty="0" smtClean="0">
                <a:latin typeface="Myriad Pro Light" pitchFamily="34" charset="0"/>
              </a:rPr>
              <a:t> </a:t>
            </a:r>
            <a:r>
              <a:rPr lang="de-DE" b="0" baseline="0" dirty="0" err="1" smtClean="0">
                <a:latin typeface="Myriad Pro Light" pitchFamily="34" charset="0"/>
              </a:rPr>
              <a:t>the</a:t>
            </a:r>
            <a:r>
              <a:rPr lang="de-DE" b="0" baseline="0" dirty="0" smtClean="0">
                <a:latin typeface="Myriad Pro Light" pitchFamily="34" charset="0"/>
              </a:rPr>
              <a:t> PBX </a:t>
            </a:r>
            <a:r>
              <a:rPr lang="de-DE" b="0" baseline="0" dirty="0" err="1" smtClean="0">
                <a:latin typeface="Myriad Pro Light" pitchFamily="34" charset="0"/>
              </a:rPr>
              <a:t>can</a:t>
            </a:r>
            <a:r>
              <a:rPr lang="de-DE" b="0" baseline="0" dirty="0" smtClean="0">
                <a:latin typeface="Myriad Pro Light" pitchFamily="34" charset="0"/>
              </a:rPr>
              <a:t> </a:t>
            </a:r>
            <a:r>
              <a:rPr lang="de-DE" b="0" baseline="0" dirty="0" err="1" smtClean="0">
                <a:latin typeface="Myriad Pro Light" pitchFamily="34" charset="0"/>
              </a:rPr>
              <a:t>be</a:t>
            </a:r>
            <a:r>
              <a:rPr lang="de-DE" b="0" baseline="0" dirty="0" smtClean="0">
                <a:latin typeface="Myriad Pro Light" pitchFamily="34" charset="0"/>
              </a:rPr>
              <a:t> </a:t>
            </a:r>
            <a:r>
              <a:rPr lang="de-DE" b="0" baseline="0" dirty="0" err="1" smtClean="0">
                <a:latin typeface="Myriad Pro Light" pitchFamily="34" charset="0"/>
              </a:rPr>
              <a:t>done</a:t>
            </a:r>
            <a:r>
              <a:rPr lang="de-DE" b="0" baseline="0" dirty="0" smtClean="0">
                <a:latin typeface="Myriad Pro Light" pitchFamily="34" charset="0"/>
              </a:rPr>
              <a:t> via a PC, </a:t>
            </a:r>
            <a:r>
              <a:rPr lang="de-DE" b="0" baseline="0" dirty="0" err="1" smtClean="0">
                <a:latin typeface="Myriad Pro Light" pitchFamily="34" charset="0"/>
              </a:rPr>
              <a:t>connected</a:t>
            </a:r>
            <a:r>
              <a:rPr lang="de-DE" b="0" baseline="0" dirty="0" smtClean="0">
                <a:latin typeface="Myriad Pro Light" pitchFamily="34" charset="0"/>
              </a:rPr>
              <a:t> </a:t>
            </a:r>
            <a:r>
              <a:rPr lang="de-DE" b="0" baseline="0" dirty="0" err="1" smtClean="0">
                <a:latin typeface="Myriad Pro Light" pitchFamily="34" charset="0"/>
              </a:rPr>
              <a:t>to</a:t>
            </a:r>
            <a:r>
              <a:rPr lang="de-DE" b="0" baseline="0" dirty="0" smtClean="0">
                <a:latin typeface="Myriad Pro Light" pitchFamily="34" charset="0"/>
              </a:rPr>
              <a:t> </a:t>
            </a:r>
            <a:r>
              <a:rPr lang="de-DE" b="0" baseline="0" dirty="0" err="1" smtClean="0">
                <a:latin typeface="Myriad Pro Light" pitchFamily="34" charset="0"/>
              </a:rPr>
              <a:t>the</a:t>
            </a:r>
            <a:r>
              <a:rPr lang="de-DE" b="0" baseline="0" dirty="0" smtClean="0">
                <a:latin typeface="Myriad Pro Light" pitchFamily="34" charset="0"/>
              </a:rPr>
              <a:t> </a:t>
            </a:r>
            <a:r>
              <a:rPr lang="de-DE" b="0" baseline="0" dirty="0" err="1" smtClean="0">
                <a:latin typeface="Myriad Pro Light" pitchFamily="34" charset="0"/>
              </a:rPr>
              <a:t>internal</a:t>
            </a:r>
            <a:r>
              <a:rPr lang="de-DE" b="0" baseline="0" dirty="0" smtClean="0">
                <a:latin typeface="Myriad Pro Light" pitchFamily="34" charset="0"/>
              </a:rPr>
              <a:t> </a:t>
            </a:r>
            <a:r>
              <a:rPr lang="de-DE" b="0" baseline="0" dirty="0" err="1" smtClean="0">
                <a:latin typeface="Myriad Pro Light" pitchFamily="34" charset="0"/>
              </a:rPr>
              <a:t>switch</a:t>
            </a:r>
            <a:r>
              <a:rPr lang="de-DE" b="0" baseline="0" dirty="0" smtClean="0">
                <a:latin typeface="Myriad Pro Light" pitchFamily="34" charset="0"/>
              </a:rPr>
              <a:t> </a:t>
            </a:r>
            <a:r>
              <a:rPr lang="de-DE" b="0" baseline="0" dirty="0" err="1" smtClean="0">
                <a:latin typeface="Myriad Pro Light" pitchFamily="34" charset="0"/>
              </a:rPr>
              <a:t>of</a:t>
            </a:r>
            <a:r>
              <a:rPr lang="de-DE" b="0" baseline="0" dirty="0" smtClean="0">
                <a:latin typeface="Myriad Pro Light" pitchFamily="34" charset="0"/>
              </a:rPr>
              <a:t> </a:t>
            </a:r>
            <a:r>
              <a:rPr lang="de-DE" b="0" baseline="0" dirty="0" err="1" smtClean="0">
                <a:latin typeface="Myriad Pro Light" pitchFamily="34" charset="0"/>
              </a:rPr>
              <a:t>the</a:t>
            </a:r>
            <a:r>
              <a:rPr lang="de-DE" b="0" baseline="0" dirty="0" smtClean="0">
                <a:latin typeface="Myriad Pro Light" pitchFamily="34" charset="0"/>
              </a:rPr>
              <a:t> </a:t>
            </a:r>
            <a:r>
              <a:rPr lang="de-DE" b="0" baseline="0" dirty="0" err="1" smtClean="0">
                <a:latin typeface="Myriad Pro Light" pitchFamily="34" charset="0"/>
              </a:rPr>
              <a:t>Hybird</a:t>
            </a:r>
            <a:r>
              <a:rPr lang="de-DE" b="0" baseline="0" dirty="0" smtClean="0">
                <a:latin typeface="Myriad Pro Light" pitchFamily="34" charset="0"/>
              </a:rPr>
              <a:t> 120 Gigaset Edition. Via </a:t>
            </a:r>
            <a:r>
              <a:rPr lang="de-DE" b="0" baseline="0" dirty="0" err="1" smtClean="0">
                <a:latin typeface="Myriad Pro Light" pitchFamily="34" charset="0"/>
              </a:rPr>
              <a:t>the</a:t>
            </a:r>
            <a:r>
              <a:rPr lang="de-DE" b="0" baseline="0" dirty="0" smtClean="0">
                <a:latin typeface="Myriad Pro Light" pitchFamily="34" charset="0"/>
              </a:rPr>
              <a:t> </a:t>
            </a:r>
            <a:r>
              <a:rPr lang="de-DE" b="0" baseline="0" dirty="0" err="1" smtClean="0">
                <a:latin typeface="Myriad Pro Light" pitchFamily="34" charset="0"/>
              </a:rPr>
              <a:t>configured</a:t>
            </a:r>
            <a:r>
              <a:rPr lang="de-DE" b="0" baseline="0" dirty="0" smtClean="0">
                <a:latin typeface="Myriad Pro Light" pitchFamily="34" charset="0"/>
              </a:rPr>
              <a:t> WAN </a:t>
            </a:r>
            <a:r>
              <a:rPr lang="de-DE" b="0" baseline="0" dirty="0" err="1" smtClean="0">
                <a:latin typeface="Myriad Pro Light" pitchFamily="34" charset="0"/>
              </a:rPr>
              <a:t>port</a:t>
            </a:r>
            <a:r>
              <a:rPr lang="de-DE" b="0" baseline="0" dirty="0" smtClean="0">
                <a:latin typeface="Myriad Pro Light" pitchFamily="34" charset="0"/>
              </a:rPr>
              <a:t>, </a:t>
            </a:r>
            <a:r>
              <a:rPr lang="de-DE" b="0" baseline="0" dirty="0" err="1" smtClean="0">
                <a:latin typeface="Myriad Pro Light" pitchFamily="34" charset="0"/>
              </a:rPr>
              <a:t>the</a:t>
            </a:r>
            <a:r>
              <a:rPr lang="de-DE" b="0" baseline="0" dirty="0" smtClean="0">
                <a:latin typeface="Myriad Pro Light" pitchFamily="34" charset="0"/>
              </a:rPr>
              <a:t> PBX </a:t>
            </a:r>
            <a:r>
              <a:rPr lang="de-DE" b="0" baseline="0" dirty="0" err="1" smtClean="0">
                <a:latin typeface="Myriad Pro Light" pitchFamily="34" charset="0"/>
              </a:rPr>
              <a:t>can</a:t>
            </a:r>
            <a:r>
              <a:rPr lang="de-DE" b="0" baseline="0" dirty="0" smtClean="0">
                <a:latin typeface="Myriad Pro Light" pitchFamily="34" charset="0"/>
              </a:rPr>
              <a:t> also </a:t>
            </a:r>
            <a:r>
              <a:rPr lang="de-DE" b="0" baseline="0" dirty="0" err="1" smtClean="0">
                <a:latin typeface="Myriad Pro Light" pitchFamily="34" charset="0"/>
              </a:rPr>
              <a:t>access</a:t>
            </a:r>
            <a:r>
              <a:rPr lang="de-DE" b="0" baseline="0" dirty="0" smtClean="0">
                <a:latin typeface="Myriad Pro Light" pitchFamily="34" charset="0"/>
              </a:rPr>
              <a:t> </a:t>
            </a:r>
            <a:r>
              <a:rPr lang="de-DE" b="0" baseline="0" dirty="0" err="1" smtClean="0">
                <a:latin typeface="Myriad Pro Light" pitchFamily="34" charset="0"/>
              </a:rPr>
              <a:t>the</a:t>
            </a:r>
            <a:r>
              <a:rPr lang="de-DE" b="0" baseline="0" dirty="0" smtClean="0">
                <a:latin typeface="Myriad Pro Light" pitchFamily="34" charset="0"/>
              </a:rPr>
              <a:t> </a:t>
            </a:r>
            <a:r>
              <a:rPr lang="de-DE" b="0" baseline="0" dirty="0" err="1" smtClean="0">
                <a:latin typeface="Myriad Pro Light" pitchFamily="34" charset="0"/>
              </a:rPr>
              <a:t>internet</a:t>
            </a:r>
            <a:r>
              <a:rPr lang="de-DE" b="0" baseline="0" dirty="0" smtClean="0">
                <a:latin typeface="Myriad Pro Light" pitchFamily="34" charset="0"/>
              </a:rPr>
              <a:t> </a:t>
            </a:r>
            <a:r>
              <a:rPr lang="de-DE" b="0" baseline="0" dirty="0" err="1" smtClean="0">
                <a:latin typeface="Myriad Pro Light" pitchFamily="34" charset="0"/>
              </a:rPr>
              <a:t>for</a:t>
            </a:r>
            <a:r>
              <a:rPr lang="de-DE" b="0" baseline="0" dirty="0" smtClean="0">
                <a:latin typeface="Myriad Pro Light" pitchFamily="34" charset="0"/>
              </a:rPr>
              <a:t> </a:t>
            </a:r>
            <a:r>
              <a:rPr lang="de-DE" b="0" baseline="0" dirty="0" err="1" smtClean="0">
                <a:latin typeface="Myriad Pro Light" pitchFamily="34" charset="0"/>
              </a:rPr>
              <a:t>connections</a:t>
            </a:r>
            <a:r>
              <a:rPr lang="de-DE" b="0" baseline="0" dirty="0" smtClean="0">
                <a:latin typeface="Myriad Pro Light" pitchFamily="34" charset="0"/>
              </a:rPr>
              <a:t> </a:t>
            </a:r>
            <a:r>
              <a:rPr lang="de-DE" b="0" baseline="0" dirty="0" err="1" smtClean="0">
                <a:latin typeface="Myriad Pro Light" pitchFamily="34" charset="0"/>
              </a:rPr>
              <a:t>to</a:t>
            </a:r>
            <a:r>
              <a:rPr lang="de-DE" b="0" baseline="0" dirty="0" smtClean="0">
                <a:latin typeface="Myriad Pro Light" pitchFamily="34" charset="0"/>
              </a:rPr>
              <a:t> SIP </a:t>
            </a:r>
            <a:r>
              <a:rPr lang="de-DE" b="0" baseline="0" dirty="0" err="1" smtClean="0">
                <a:latin typeface="Myriad Pro Light" pitchFamily="34" charset="0"/>
              </a:rPr>
              <a:t>trunks</a:t>
            </a:r>
            <a:r>
              <a:rPr lang="de-DE" b="0" baseline="0" dirty="0" smtClean="0">
                <a:latin typeface="Myriad Pro Light" pitchFamily="34" charset="0"/>
              </a:rPr>
              <a:t> </a:t>
            </a:r>
            <a:r>
              <a:rPr lang="de-DE" b="0" baseline="0" dirty="0" err="1" smtClean="0">
                <a:latin typeface="Myriad Pro Light" pitchFamily="34" charset="0"/>
              </a:rPr>
              <a:t>and</a:t>
            </a:r>
            <a:r>
              <a:rPr lang="de-DE" b="0" baseline="0" dirty="0" smtClean="0">
                <a:latin typeface="Myriad Pro Light" pitchFamily="34" charset="0"/>
              </a:rPr>
              <a:t> also </a:t>
            </a:r>
            <a:r>
              <a:rPr lang="de-DE" b="0" baseline="0" dirty="0" err="1" smtClean="0">
                <a:latin typeface="Myriad Pro Light" pitchFamily="34" charset="0"/>
              </a:rPr>
              <a:t>firmware</a:t>
            </a:r>
            <a:r>
              <a:rPr lang="de-DE" b="0" baseline="0" dirty="0" smtClean="0">
                <a:latin typeface="Myriad Pro Light" pitchFamily="34" charset="0"/>
              </a:rPr>
              <a:t> </a:t>
            </a:r>
            <a:r>
              <a:rPr lang="de-DE" b="0" baseline="0" dirty="0" err="1" smtClean="0">
                <a:latin typeface="Myriad Pro Light" pitchFamily="34" charset="0"/>
              </a:rPr>
              <a:t>updates</a:t>
            </a:r>
            <a:r>
              <a:rPr lang="de-DE" b="0" baseline="0" dirty="0" smtClean="0">
                <a:latin typeface="Myriad Pro Light" pitchFamily="34" charset="0"/>
              </a:rPr>
              <a:t>.</a:t>
            </a:r>
          </a:p>
          <a:p>
            <a:endParaRPr lang="en-US"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a:t>
            </a:fld>
            <a:endParaRPr lang="en-GB">
              <a:latin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order to automate the switch between in- and out-of-office times, a </a:t>
            </a:r>
            <a:r>
              <a:rPr lang="en-GB" b="1" baseline="0" dirty="0" smtClean="0">
                <a:latin typeface="Myriad Pro Light" pitchFamily="34" charset="0"/>
              </a:rPr>
              <a:t>Calendar</a:t>
            </a:r>
            <a:r>
              <a:rPr lang="en-GB" b="0" baseline="0" dirty="0" smtClean="0">
                <a:latin typeface="Myriad Pro Light" pitchFamily="34" charset="0"/>
              </a:rPr>
              <a:t> entry has to be defined for the routing functions.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Go to </a:t>
            </a:r>
            <a:r>
              <a:rPr lang="en-GB" b="1" i="1" baseline="0" dirty="0" smtClean="0">
                <a:latin typeface="Myriad Pro Light" pitchFamily="34" charset="0"/>
              </a:rPr>
              <a:t>Applications </a:t>
            </a:r>
            <a:r>
              <a:rPr lang="en-GB" b="1" i="1" baseline="0" dirty="0" smtClean="0">
                <a:latin typeface="Myriad Pro Light" pitchFamily="34" charset="0"/>
                <a:sym typeface="Wingdings" panose="05000000000000000000" pitchFamily="2" charset="2"/>
              </a:rPr>
              <a:t> Calendar </a:t>
            </a:r>
            <a:r>
              <a:rPr lang="en-GB" b="0" baseline="0" dirty="0" smtClean="0">
                <a:latin typeface="Myriad Pro Light" pitchFamily="34" charset="0"/>
                <a:sym typeface="Wingdings" panose="05000000000000000000" pitchFamily="2" charset="2"/>
              </a:rPr>
              <a:t>and add a new calendar.</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Add a </a:t>
            </a:r>
            <a:r>
              <a:rPr lang="en-GB" b="1" baseline="0" dirty="0" smtClean="0">
                <a:latin typeface="Myriad Pro Light" pitchFamily="34" charset="0"/>
                <a:sym typeface="Wingdings" panose="05000000000000000000" pitchFamily="2" charset="2"/>
              </a:rPr>
              <a:t>Description</a:t>
            </a:r>
            <a:r>
              <a:rPr lang="en-GB" b="0" baseline="0" dirty="0" smtClean="0">
                <a:latin typeface="Myriad Pro Light" pitchFamily="34" charset="0"/>
                <a:sym typeface="Wingdings" panose="05000000000000000000" pitchFamily="2" charset="2"/>
              </a:rPr>
              <a:t> and choose </a:t>
            </a:r>
            <a:r>
              <a:rPr lang="en-GB" b="1" baseline="0" dirty="0" smtClean="0">
                <a:latin typeface="Myriad Pro Light" pitchFamily="34" charset="0"/>
                <a:sym typeface="Wingdings" panose="05000000000000000000" pitchFamily="2" charset="2"/>
              </a:rPr>
              <a:t>Rerouting for internal/external Number</a:t>
            </a: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as </a:t>
            </a:r>
            <a:r>
              <a:rPr lang="en-GB" b="1" baseline="0" dirty="0" smtClean="0">
                <a:latin typeface="Myriad Pro Light" pitchFamily="34" charset="0"/>
                <a:sym typeface="Wingdings" panose="05000000000000000000" pitchFamily="2" charset="2"/>
              </a:rPr>
              <a:t>Application</a:t>
            </a:r>
            <a:r>
              <a:rPr lang="en-GB" b="0" baseline="0" dirty="0" smtClean="0">
                <a:latin typeface="Myriad Pro Light" pitchFamily="34" charset="0"/>
                <a:sym typeface="Wingdings" panose="05000000000000000000" pitchFamily="2" charset="2"/>
              </a:rPr>
              <a:t> type.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After pressing Apply, the days from Monday till Sunday will appear as tabs.</a:t>
            </a: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60</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For each day you can </a:t>
            </a:r>
            <a:r>
              <a:rPr lang="en-GB" b="1" baseline="0" dirty="0" smtClean="0">
                <a:latin typeface="Myriad Pro Light" pitchFamily="34" charset="0"/>
              </a:rPr>
              <a:t>Add</a:t>
            </a:r>
            <a:r>
              <a:rPr lang="en-GB" b="0" baseline="0" dirty="0" smtClean="0">
                <a:latin typeface="Myriad Pro Light" pitchFamily="34" charset="0"/>
              </a:rPr>
              <a:t> several </a:t>
            </a:r>
            <a:r>
              <a:rPr lang="en-GB" b="1" baseline="0" dirty="0" smtClean="0">
                <a:latin typeface="Myriad Pro Light" pitchFamily="34" charset="0"/>
              </a:rPr>
              <a:t>Switching Points</a:t>
            </a:r>
            <a:r>
              <a:rPr lang="en-GB" b="0" baseline="0" dirty="0" smtClean="0">
                <a:latin typeface="Myriad Pro Light" pitchFamily="34" charset="0"/>
              </a:rPr>
              <a:t>. You can switch between</a:t>
            </a: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4 different Variants</a:t>
            </a:r>
            <a:r>
              <a:rPr lang="en-GB" b="0" baseline="0" dirty="0" smtClean="0">
                <a:latin typeface="Myriad Pro Light" pitchFamily="34" charset="0"/>
              </a:rPr>
              <a:t>. In our case, we just need 2 switches: in- and out-of-office.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If some days share the same switches, you can </a:t>
            </a:r>
            <a:r>
              <a:rPr lang="en-GB" b="1" baseline="0" dirty="0" smtClean="0">
                <a:latin typeface="Myriad Pro Light" pitchFamily="34" charset="0"/>
              </a:rPr>
              <a:t>Copy</a:t>
            </a:r>
            <a:r>
              <a:rPr lang="en-GB" b="0" baseline="0" dirty="0" smtClean="0">
                <a:latin typeface="Myriad Pro Light" pitchFamily="34" charset="0"/>
              </a:rPr>
              <a:t> the entries from a specific </a:t>
            </a:r>
            <a:r>
              <a:rPr lang="en-GB" b="1" baseline="0" dirty="0" smtClean="0">
                <a:latin typeface="Myriad Pro Light" pitchFamily="34" charset="0"/>
              </a:rPr>
              <a:t>day</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a:t>
            </a:r>
            <a:r>
              <a:rPr lang="en-GB" b="1" baseline="0" dirty="0" smtClean="0">
                <a:latin typeface="Myriad Pro Light" pitchFamily="34" charset="0"/>
              </a:rPr>
              <a:t>Exception</a:t>
            </a:r>
            <a:r>
              <a:rPr lang="en-GB" b="0" baseline="0" dirty="0" smtClean="0">
                <a:latin typeface="Myriad Pro Light" pitchFamily="34" charset="0"/>
              </a:rPr>
              <a:t> tab covers public holiday settings which have to be entered manually in the system.</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Please enter ALWAYS a switching point at 00:00, in order to set the system 	into a defined state, e.g. after a reboot or power-failure.</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61</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Before starting with the configuration of the rerouting-part, we prepare the </a:t>
            </a:r>
            <a:r>
              <a:rPr lang="en-GB" b="1" baseline="0" dirty="0" smtClean="0">
                <a:latin typeface="Myriad Pro Light" pitchFamily="34" charset="0"/>
              </a:rPr>
              <a:t>Announcement</a:t>
            </a:r>
            <a:r>
              <a:rPr lang="en-GB" b="0" baseline="0" dirty="0" smtClean="0">
                <a:latin typeface="Myriad Pro Light" pitchFamily="34" charset="0"/>
              </a:rPr>
              <a:t> for the central group during the office hours.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Go to </a:t>
            </a:r>
            <a:r>
              <a:rPr lang="en-GB" b="1" i="1" baseline="0" dirty="0" smtClean="0">
                <a:latin typeface="Myriad Pro Light" pitchFamily="34" charset="0"/>
              </a:rPr>
              <a:t>Applications </a:t>
            </a:r>
            <a:r>
              <a:rPr lang="en-GB" b="1" i="1" baseline="0" dirty="0" smtClean="0">
                <a:latin typeface="Myriad Pro Light" pitchFamily="34" charset="0"/>
                <a:sym typeface="Wingdings" panose="05000000000000000000" pitchFamily="2" charset="2"/>
              </a:rPr>
              <a:t> Voice Applications </a:t>
            </a:r>
            <a:r>
              <a:rPr lang="en-GB" b="0" baseline="0" dirty="0" smtClean="0">
                <a:latin typeface="Myriad Pro Light" pitchFamily="34" charset="0"/>
                <a:sym typeface="Wingdings" panose="05000000000000000000" pitchFamily="2" charset="2"/>
              </a:rPr>
              <a:t>and edit one of the free slots.</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The amount of different </a:t>
            </a:r>
            <a:r>
              <a:rPr lang="en-GB" b="1" baseline="0" dirty="0" smtClean="0">
                <a:latin typeface="Myriad Pro Light" pitchFamily="34" charset="0"/>
                <a:sym typeface="Wingdings" panose="05000000000000000000" pitchFamily="2" charset="2"/>
              </a:rPr>
              <a:t>Announcements</a:t>
            </a:r>
            <a:r>
              <a:rPr lang="en-GB" b="0" baseline="0" dirty="0" smtClean="0">
                <a:latin typeface="Myriad Pro Light" pitchFamily="34" charset="0"/>
                <a:sym typeface="Wingdings" panose="05000000000000000000" pitchFamily="2" charset="2"/>
              </a:rPr>
              <a:t> or music files is limited and cannot be extended.</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Upload the File and enter a proper name for it.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If the </a:t>
            </a:r>
            <a:r>
              <a:rPr lang="en-GB" b="1" baseline="0" dirty="0" smtClean="0">
                <a:latin typeface="Myriad Pro Light" pitchFamily="34" charset="0"/>
                <a:sym typeface="Wingdings" panose="05000000000000000000" pitchFamily="2" charset="2"/>
              </a:rPr>
              <a:t>volume</a:t>
            </a:r>
            <a:r>
              <a:rPr lang="en-GB" b="0" baseline="0" dirty="0" smtClean="0">
                <a:latin typeface="Myriad Pro Light" pitchFamily="34" charset="0"/>
                <a:sym typeface="Wingdings" panose="05000000000000000000" pitchFamily="2" charset="2"/>
              </a:rPr>
              <a:t> of the recorded file is not correct, you can </a:t>
            </a:r>
            <a:r>
              <a:rPr lang="en-GB" b="1" baseline="0" dirty="0" smtClean="0">
                <a:latin typeface="Myriad Pro Light" pitchFamily="34" charset="0"/>
                <a:sym typeface="Wingdings" panose="05000000000000000000" pitchFamily="2" charset="2"/>
              </a:rPr>
              <a:t>increase</a:t>
            </a:r>
            <a:r>
              <a:rPr lang="en-GB" b="0" baseline="0" dirty="0" smtClean="0">
                <a:latin typeface="Myriad Pro Light" pitchFamily="34" charset="0"/>
                <a:sym typeface="Wingdings" panose="05000000000000000000" pitchFamily="2" charset="2"/>
              </a:rPr>
              <a:t> or </a:t>
            </a:r>
            <a:r>
              <a:rPr lang="en-GB" b="1" baseline="0" dirty="0" smtClean="0">
                <a:latin typeface="Myriad Pro Light" pitchFamily="34" charset="0"/>
                <a:sym typeface="Wingdings" panose="05000000000000000000" pitchFamily="2" charset="2"/>
              </a:rPr>
              <a:t>decrease</a:t>
            </a:r>
            <a:r>
              <a:rPr lang="en-GB" b="0" baseline="0" dirty="0" smtClean="0">
                <a:latin typeface="Myriad Pro Light" pitchFamily="34" charset="0"/>
                <a:sym typeface="Wingdings" panose="05000000000000000000" pitchFamily="2" charset="2"/>
              </a:rPr>
              <a:t> it with selecting another volume-level via the drop-down field.</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Finally you can </a:t>
            </a:r>
            <a:r>
              <a:rPr lang="en-GB" b="1" baseline="0" dirty="0" smtClean="0">
                <a:latin typeface="Myriad Pro Light" pitchFamily="34" charset="0"/>
                <a:sym typeface="Wingdings" panose="05000000000000000000" pitchFamily="2" charset="2"/>
              </a:rPr>
              <a:t>listen</a:t>
            </a:r>
            <a:r>
              <a:rPr lang="en-GB" b="0" baseline="0" dirty="0" smtClean="0">
                <a:latin typeface="Myriad Pro Light" pitchFamily="34" charset="0"/>
                <a:sym typeface="Wingdings" panose="05000000000000000000" pitchFamily="2" charset="2"/>
              </a:rPr>
              <a:t> to the file via your connected PC.</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HINT:</a:t>
            </a:r>
            <a:r>
              <a:rPr lang="en-GB" b="0" baseline="0" dirty="0" smtClean="0">
                <a:latin typeface="Myriad Pro Light" pitchFamily="34" charset="0"/>
                <a:sym typeface="Wingdings" panose="05000000000000000000" pitchFamily="2" charset="2"/>
              </a:rPr>
              <a:t>	When the SD card it not plugged into the SD-card slot, the PBX will show 	only the two available Music on Hold entries.</a:t>
            </a:r>
            <a:endParaRPr lang="en-GB" b="0"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62</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order to be able to switch between office and closing hours automatically, we need two functions:</a:t>
            </a:r>
          </a:p>
          <a:p>
            <a:pPr marL="171450" marR="0" indent="-171450" algn="l" defTabSz="882213" rtl="0" eaLnBrk="1" fontAlgn="auto" latinLnBrk="0" hangingPunct="1">
              <a:lnSpc>
                <a:spcPct val="100000"/>
              </a:lnSpc>
              <a:spcBef>
                <a:spcPts val="0"/>
              </a:spcBef>
              <a:spcAft>
                <a:spcPts val="0"/>
              </a:spcAft>
              <a:buClrTx/>
              <a:buSzTx/>
              <a:buFontTx/>
              <a:buChar char="-"/>
              <a:tabLst/>
              <a:defRPr/>
            </a:pPr>
            <a:r>
              <a:rPr lang="en-GB" b="0" baseline="0" dirty="0" smtClean="0">
                <a:latin typeface="Myriad Pro Light" pitchFamily="34" charset="0"/>
              </a:rPr>
              <a:t>In office hours, rerouting to group with announcement before answer</a:t>
            </a:r>
          </a:p>
          <a:p>
            <a:pPr marL="171450" marR="0" indent="-171450" algn="l" defTabSz="882213" rtl="0" eaLnBrk="1" fontAlgn="auto" latinLnBrk="0" hangingPunct="1">
              <a:lnSpc>
                <a:spcPct val="100000"/>
              </a:lnSpc>
              <a:spcBef>
                <a:spcPts val="0"/>
              </a:spcBef>
              <a:spcAft>
                <a:spcPts val="0"/>
              </a:spcAft>
              <a:buClrTx/>
              <a:buSzTx/>
              <a:buFontTx/>
              <a:buChar char="-"/>
              <a:tabLst/>
              <a:defRPr/>
            </a:pPr>
            <a:r>
              <a:rPr lang="en-GB" b="0" baseline="0" dirty="0" smtClean="0">
                <a:latin typeface="Myriad Pro Light" pitchFamily="34" charset="0"/>
              </a:rPr>
              <a:t>Closing time, rerouting to number 60 which is the 2</a:t>
            </a:r>
            <a:r>
              <a:rPr lang="en-GB" b="0" baseline="30000" dirty="0" smtClean="0">
                <a:latin typeface="Myriad Pro Light" pitchFamily="34" charset="0"/>
              </a:rPr>
              <a:t>nd</a:t>
            </a:r>
            <a:r>
              <a:rPr lang="en-GB" b="0" baseline="0" dirty="0" smtClean="0">
                <a:latin typeface="Myriad Pro Light" pitchFamily="34" charset="0"/>
              </a:rPr>
              <a:t> voicemail of user </a:t>
            </a:r>
            <a:r>
              <a:rPr lang="en-GB" b="0" baseline="0" dirty="0" err="1" smtClean="0">
                <a:latin typeface="Myriad Pro Light" pitchFamily="34" charset="0"/>
              </a:rPr>
              <a:t>B.Barstow</a:t>
            </a:r>
            <a:r>
              <a:rPr lang="en-GB" b="0" baseline="0" dirty="0" smtClean="0">
                <a:latin typeface="Myriad Pro Light" pitchFamily="34" charset="0"/>
              </a:rPr>
              <a:t> and used for our group-VM-box</a:t>
            </a:r>
          </a:p>
          <a:p>
            <a:pPr marL="171450" marR="0" indent="-171450" algn="l" defTabSz="882213" rtl="0" eaLnBrk="1" fontAlgn="auto" latinLnBrk="0" hangingPunct="1">
              <a:lnSpc>
                <a:spcPct val="100000"/>
              </a:lnSpc>
              <a:spcBef>
                <a:spcPts val="0"/>
              </a:spcBef>
              <a:spcAft>
                <a:spcPts val="0"/>
              </a:spcAft>
              <a:buClrTx/>
              <a:buSzTx/>
              <a:buFontTx/>
              <a:buChar char="-"/>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Now we can start with the functions: Go to </a:t>
            </a:r>
            <a:r>
              <a:rPr lang="en-GB" b="1" i="1" baseline="0" dirty="0" smtClean="0">
                <a:latin typeface="Myriad Pro Light" pitchFamily="34" charset="0"/>
              </a:rPr>
              <a:t>Applications </a:t>
            </a:r>
            <a:r>
              <a:rPr lang="en-GB" b="1" i="1" baseline="0" dirty="0" smtClean="0">
                <a:latin typeface="Myriad Pro Light" pitchFamily="34" charset="0"/>
                <a:sym typeface="Wingdings" panose="05000000000000000000" pitchFamily="2" charset="2"/>
              </a:rPr>
              <a:t> Rerouting </a:t>
            </a:r>
            <a:r>
              <a:rPr lang="en-GB" b="0" baseline="0" dirty="0" smtClean="0">
                <a:latin typeface="Myriad Pro Light" pitchFamily="34" charset="0"/>
                <a:sym typeface="Wingdings" panose="05000000000000000000" pitchFamily="2" charset="2"/>
              </a:rPr>
              <a:t>and enter a </a:t>
            </a:r>
            <a:r>
              <a:rPr lang="en-GB" baseline="0" dirty="0" smtClean="0">
                <a:latin typeface="Myriad Pro Light" pitchFamily="34" charset="0"/>
                <a:sym typeface="Wingdings" panose="05000000000000000000" pitchFamily="2" charset="2"/>
              </a:rPr>
              <a:t>new</a:t>
            </a:r>
            <a:r>
              <a:rPr lang="en-GB" b="1" baseline="0" dirty="0" smtClean="0">
                <a:latin typeface="Myriad Pro Light" pitchFamily="34" charset="0"/>
                <a:sym typeface="Wingdings" panose="05000000000000000000" pitchFamily="2" charset="2"/>
              </a:rPr>
              <a:t> Rerouting Function</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Set a proper Name for the function in the </a:t>
            </a:r>
            <a:r>
              <a:rPr lang="en-GB" b="1" baseline="0" dirty="0" smtClean="0">
                <a:latin typeface="Myriad Pro Light" pitchFamily="34" charset="0"/>
                <a:sym typeface="Wingdings" panose="05000000000000000000" pitchFamily="2" charset="2"/>
              </a:rPr>
              <a:t>Description</a:t>
            </a:r>
            <a:r>
              <a:rPr lang="en-GB" b="0" baseline="0" dirty="0" smtClean="0">
                <a:latin typeface="Myriad Pro Light" pitchFamily="34" charset="0"/>
                <a:sym typeface="Wingdings" panose="05000000000000000000" pitchFamily="2" charset="2"/>
              </a:rPr>
              <a:t>. The </a:t>
            </a:r>
            <a:r>
              <a:rPr lang="en-GB" b="1" baseline="0" dirty="0" smtClean="0">
                <a:latin typeface="Myriad Pro Light" pitchFamily="34" charset="0"/>
                <a:sym typeface="Wingdings" panose="05000000000000000000" pitchFamily="2" charset="2"/>
              </a:rPr>
              <a:t>Rerouting</a:t>
            </a:r>
            <a:r>
              <a:rPr lang="en-GB" b="0" baseline="0" dirty="0" smtClean="0">
                <a:latin typeface="Myriad Pro Light" pitchFamily="34" charset="0"/>
                <a:sym typeface="Wingdings" panose="05000000000000000000" pitchFamily="2" charset="2"/>
              </a:rPr>
              <a:t> should take place </a:t>
            </a:r>
            <a:r>
              <a:rPr lang="en-GB" b="1" baseline="0" dirty="0" smtClean="0">
                <a:latin typeface="Myriad Pro Light" pitchFamily="34" charset="0"/>
                <a:sym typeface="Wingdings" panose="05000000000000000000" pitchFamily="2" charset="2"/>
              </a:rPr>
              <a:t>Immediately</a:t>
            </a:r>
            <a:r>
              <a:rPr lang="en-GB" b="0" baseline="0" dirty="0" smtClean="0">
                <a:latin typeface="Myriad Pro Light" pitchFamily="34" charset="0"/>
                <a:sym typeface="Wingdings" panose="05000000000000000000" pitchFamily="2" charset="2"/>
              </a:rPr>
              <a:t>. As </a:t>
            </a:r>
            <a:r>
              <a:rPr lang="en-GB" b="1" baseline="0" dirty="0" smtClean="0">
                <a:latin typeface="Myriad Pro Light" pitchFamily="34" charset="0"/>
                <a:sym typeface="Wingdings" panose="05000000000000000000" pitchFamily="2" charset="2"/>
              </a:rPr>
              <a:t>Announcement</a:t>
            </a:r>
            <a:r>
              <a:rPr lang="en-GB" b="0" baseline="0" dirty="0" smtClean="0">
                <a:latin typeface="Myriad Pro Light" pitchFamily="34" charset="0"/>
                <a:sym typeface="Wingdings" panose="05000000000000000000" pitchFamily="2" charset="2"/>
              </a:rPr>
              <a:t> we choose the </a:t>
            </a:r>
            <a:r>
              <a:rPr lang="en-GB" b="1" baseline="0" dirty="0" smtClean="0">
                <a:latin typeface="Myriad Pro Light" pitchFamily="34" charset="0"/>
                <a:sym typeface="Wingdings" panose="05000000000000000000" pitchFamily="2" charset="2"/>
              </a:rPr>
              <a:t>uploaded wave-file</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As </a:t>
            </a:r>
            <a:r>
              <a:rPr lang="en-GB" b="1" baseline="0" dirty="0" smtClean="0">
                <a:latin typeface="Myriad Pro Light" pitchFamily="34" charset="0"/>
                <a:sym typeface="Wingdings" panose="05000000000000000000" pitchFamily="2" charset="2"/>
              </a:rPr>
              <a:t>Target Number </a:t>
            </a:r>
            <a:r>
              <a:rPr lang="en-GB" b="0" baseline="0" dirty="0" smtClean="0">
                <a:latin typeface="Myriad Pro Light" pitchFamily="34" charset="0"/>
                <a:sym typeface="Wingdings" panose="05000000000000000000" pitchFamily="2" charset="2"/>
              </a:rPr>
              <a:t>you have to select the according group (here: </a:t>
            </a:r>
            <a:r>
              <a:rPr lang="en-GB" b="1" baseline="0" dirty="0" smtClean="0">
                <a:latin typeface="Myriad Pro Light" pitchFamily="34" charset="0"/>
                <a:sym typeface="Wingdings" panose="05000000000000000000" pitchFamily="2" charset="2"/>
              </a:rPr>
              <a:t>Technical Support</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The last settings are also for the Announcement. The system doesn’t have to wait for a user input and the announcement should be played only once.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The second function is a little bit different, as we have to forward the call now to the voicemail system of a user.</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HINT:</a:t>
            </a:r>
            <a:r>
              <a:rPr lang="en-GB" b="0" baseline="0" dirty="0" smtClean="0">
                <a:latin typeface="Myriad Pro Light" pitchFamily="34" charset="0"/>
                <a:sym typeface="Wingdings" panose="05000000000000000000" pitchFamily="2" charset="2"/>
              </a:rPr>
              <a:t>	A </a:t>
            </a:r>
            <a:r>
              <a:rPr lang="en-GB" b="1" baseline="0" dirty="0" smtClean="0">
                <a:latin typeface="Myriad Pro Light" pitchFamily="34" charset="0"/>
                <a:sym typeface="Wingdings" panose="05000000000000000000" pitchFamily="2" charset="2"/>
              </a:rPr>
              <a:t>voicemail-box</a:t>
            </a:r>
            <a:r>
              <a:rPr lang="en-GB" b="0" baseline="0" dirty="0" smtClean="0">
                <a:latin typeface="Myriad Pro Light" pitchFamily="34" charset="0"/>
                <a:sym typeface="Wingdings" panose="05000000000000000000" pitchFamily="2" charset="2"/>
              </a:rPr>
              <a:t> can only be assigned to a </a:t>
            </a:r>
            <a:r>
              <a:rPr lang="en-GB" b="1" baseline="0" dirty="0" smtClean="0">
                <a:latin typeface="Myriad Pro Light" pitchFamily="34" charset="0"/>
                <a:sym typeface="Wingdings" panose="05000000000000000000" pitchFamily="2" charset="2"/>
              </a:rPr>
              <a:t>user</a:t>
            </a:r>
            <a:r>
              <a:rPr lang="en-GB" b="0" baseline="0" dirty="0" smtClean="0">
                <a:latin typeface="Myriad Pro Light" pitchFamily="34" charset="0"/>
                <a:sym typeface="Wingdings" panose="05000000000000000000" pitchFamily="2" charset="2"/>
              </a:rPr>
              <a:t>, not to a group. That’s 	why one user has get an </a:t>
            </a:r>
            <a:r>
              <a:rPr lang="en-GB" b="0" baseline="0" dirty="0" err="1" smtClean="0">
                <a:latin typeface="Myriad Pro Light" pitchFamily="34" charset="0"/>
                <a:sym typeface="Wingdings" panose="05000000000000000000" pitchFamily="2" charset="2"/>
              </a:rPr>
              <a:t>additionial</a:t>
            </a:r>
            <a:r>
              <a:rPr lang="en-GB" b="0" baseline="0" dirty="0" smtClean="0">
                <a:latin typeface="Myriad Pro Light" pitchFamily="34" charset="0"/>
                <a:sym typeface="Wingdings" panose="05000000000000000000" pitchFamily="2" charset="2"/>
              </a:rPr>
              <a:t> voicemail-function, in order to 	forward group calls to it. The received voicemails can then be forwarded 	to the mail-address if necessary.</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With the settings mentioned in the picture, the call is forwarded to number 60, which is our group-VM.</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63</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The </a:t>
            </a:r>
            <a:r>
              <a:rPr lang="en-GB" b="1" baseline="0" dirty="0" smtClean="0">
                <a:latin typeface="Myriad Pro Light" pitchFamily="34" charset="0"/>
              </a:rPr>
              <a:t>Application</a:t>
            </a:r>
            <a:r>
              <a:rPr lang="en-GB" b="0" baseline="0" dirty="0" smtClean="0">
                <a:latin typeface="Myriad Pro Light" pitchFamily="34" charset="0"/>
              </a:rPr>
              <a:t> combines now both </a:t>
            </a:r>
            <a:r>
              <a:rPr lang="en-GB" b="1" baseline="0" dirty="0" smtClean="0">
                <a:latin typeface="Myriad Pro Light" pitchFamily="34" charset="0"/>
              </a:rPr>
              <a:t>Rerouting Functions </a:t>
            </a:r>
            <a:r>
              <a:rPr lang="en-GB" b="0" baseline="0" dirty="0" smtClean="0">
                <a:latin typeface="Myriad Pro Light" pitchFamily="34" charset="0"/>
              </a:rPr>
              <a:t>and also the </a:t>
            </a:r>
            <a:r>
              <a:rPr lang="en-GB" b="1" baseline="0" dirty="0" smtClean="0">
                <a:latin typeface="Myriad Pro Light" pitchFamily="34" charset="0"/>
              </a:rPr>
              <a:t>Calendar</a:t>
            </a:r>
            <a:r>
              <a:rPr lang="en-GB" b="0" baseline="0" dirty="0" smtClean="0">
                <a:latin typeface="Myriad Pro Light" pitchFamily="34" charset="0"/>
              </a:rPr>
              <a:t>, in order to switch the calls as mentioned in the scenario.</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Go to </a:t>
            </a:r>
            <a:r>
              <a:rPr lang="en-GB" b="1" i="1" baseline="0" dirty="0" smtClean="0">
                <a:latin typeface="Myriad Pro Light" pitchFamily="34" charset="0"/>
              </a:rPr>
              <a:t>Applications </a:t>
            </a:r>
            <a:r>
              <a:rPr lang="en-GB" b="1" i="1" baseline="0" dirty="0" smtClean="0">
                <a:latin typeface="Myriad Pro Light" pitchFamily="34" charset="0"/>
                <a:sym typeface="Wingdings" panose="05000000000000000000" pitchFamily="2" charset="2"/>
              </a:rPr>
              <a:t> Rerouting  Rerouting Applications </a:t>
            </a:r>
            <a:r>
              <a:rPr lang="en-GB" b="0" baseline="0" dirty="0" smtClean="0">
                <a:latin typeface="Myriad Pro Light" pitchFamily="34" charset="0"/>
                <a:sym typeface="Wingdings" panose="05000000000000000000" pitchFamily="2" charset="2"/>
              </a:rPr>
              <a:t>and </a:t>
            </a:r>
            <a:r>
              <a:rPr lang="en-GB" b="1" baseline="0" dirty="0" smtClean="0">
                <a:latin typeface="Myriad Pro Light" pitchFamily="34" charset="0"/>
                <a:sym typeface="Wingdings" panose="05000000000000000000" pitchFamily="2" charset="2"/>
              </a:rPr>
              <a:t>Add</a:t>
            </a:r>
            <a:r>
              <a:rPr lang="en-GB" b="0" baseline="0" dirty="0" smtClean="0">
                <a:latin typeface="Myriad Pro Light" pitchFamily="34" charset="0"/>
                <a:sym typeface="Wingdings" panose="05000000000000000000" pitchFamily="2" charset="2"/>
              </a:rPr>
              <a:t> a new application.</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Enter again a good </a:t>
            </a:r>
            <a:r>
              <a:rPr lang="en-GB" b="1" baseline="0" dirty="0" smtClean="0">
                <a:latin typeface="Myriad Pro Light" pitchFamily="34" charset="0"/>
                <a:sym typeface="Wingdings" panose="05000000000000000000" pitchFamily="2" charset="2"/>
              </a:rPr>
              <a:t>Description</a:t>
            </a:r>
            <a:r>
              <a:rPr lang="en-GB" b="0" baseline="0" dirty="0" smtClean="0">
                <a:latin typeface="Myriad Pro Light" pitchFamily="34" charset="0"/>
                <a:sym typeface="Wingdings" panose="05000000000000000000" pitchFamily="2" charset="2"/>
              </a:rPr>
              <a:t> and select </a:t>
            </a:r>
            <a:r>
              <a:rPr lang="en-GB" b="1" baseline="0" dirty="0" smtClean="0">
                <a:latin typeface="Myriad Pro Light" pitchFamily="34" charset="0"/>
                <a:sym typeface="Wingdings" panose="05000000000000000000" pitchFamily="2" charset="2"/>
              </a:rPr>
              <a:t>Trunk Number</a:t>
            </a:r>
            <a:r>
              <a:rPr lang="en-GB" dirty="0">
                <a:latin typeface="Myriad Pro Light" pitchFamily="34" charset="0"/>
                <a:sym typeface="Wingdings" panose="05000000000000000000" pitchFamily="2" charset="2"/>
              </a:rPr>
              <a:t> </a:t>
            </a:r>
            <a:r>
              <a:rPr lang="en-GB" b="0" baseline="0" dirty="0" smtClean="0">
                <a:latin typeface="Myriad Pro Light" pitchFamily="34" charset="0"/>
                <a:sym typeface="Wingdings" panose="05000000000000000000" pitchFamily="2" charset="2"/>
              </a:rPr>
              <a:t>as </a:t>
            </a:r>
            <a:r>
              <a:rPr lang="en-GB" b="1" baseline="0" dirty="0" smtClean="0">
                <a:latin typeface="Myriad Pro Light" pitchFamily="34" charset="0"/>
                <a:sym typeface="Wingdings" panose="05000000000000000000" pitchFamily="2" charset="2"/>
              </a:rPr>
              <a:t>Type</a:t>
            </a:r>
            <a:r>
              <a:rPr lang="en-GB" b="0" baseline="0" dirty="0" smtClean="0">
                <a:latin typeface="Myriad Pro Light" pitchFamily="34" charset="0"/>
                <a:sym typeface="Wingdings" panose="05000000000000000000" pitchFamily="2" charset="2"/>
              </a:rPr>
              <a:t>.</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The </a:t>
            </a:r>
            <a:r>
              <a:rPr lang="en-GB" b="1" baseline="0" dirty="0" smtClean="0">
                <a:latin typeface="Myriad Pro Light" pitchFamily="34" charset="0"/>
                <a:sym typeface="Wingdings" panose="05000000000000000000" pitchFamily="2" charset="2"/>
              </a:rPr>
              <a:t>Switch call signalling </a:t>
            </a:r>
            <a:r>
              <a:rPr lang="en-GB" b="0" baseline="0" dirty="0" smtClean="0">
                <a:latin typeface="Myriad Pro Light" pitchFamily="34" charset="0"/>
                <a:sym typeface="Wingdings" panose="05000000000000000000" pitchFamily="2" charset="2"/>
              </a:rPr>
              <a:t>has to be defined with the </a:t>
            </a:r>
            <a:r>
              <a:rPr lang="en-GB" b="1" baseline="0" dirty="0" smtClean="0">
                <a:latin typeface="Myriad Pro Light" pitchFamily="34" charset="0"/>
                <a:sym typeface="Wingdings" panose="05000000000000000000" pitchFamily="2" charset="2"/>
              </a:rPr>
              <a:t>Calendar</a:t>
            </a:r>
            <a:r>
              <a:rPr lang="en-GB" b="0" baseline="0" dirty="0" smtClean="0">
                <a:latin typeface="Myriad Pro Light" pitchFamily="34" charset="0"/>
                <a:sym typeface="Wingdings" panose="05000000000000000000" pitchFamily="2" charset="2"/>
              </a:rPr>
              <a:t> entry for the group.</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You have to define now the two functions in </a:t>
            </a:r>
            <a:r>
              <a:rPr lang="en-GB" b="1" baseline="0" dirty="0" smtClean="0">
                <a:latin typeface="Myriad Pro Light" pitchFamily="34" charset="0"/>
              </a:rPr>
              <a:t>Variant 1 </a:t>
            </a:r>
            <a:r>
              <a:rPr lang="en-GB" b="0" baseline="0" dirty="0" smtClean="0">
                <a:latin typeface="Myriad Pro Light" pitchFamily="34" charset="0"/>
              </a:rPr>
              <a:t>and </a:t>
            </a:r>
            <a:r>
              <a:rPr lang="en-GB" b="1" baseline="0" dirty="0" smtClean="0">
                <a:latin typeface="Myriad Pro Light" pitchFamily="34" charset="0"/>
              </a:rPr>
              <a:t>Variant 2</a:t>
            </a:r>
            <a:r>
              <a:rPr lang="en-GB" b="0" baseline="0" dirty="0" smtClean="0">
                <a:latin typeface="Myriad Pro Light" pitchFamily="34" charset="0"/>
              </a:rPr>
              <a: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rPr>
              <a:t>HINT:</a:t>
            </a:r>
            <a:r>
              <a:rPr lang="en-GB" b="0" baseline="0" dirty="0" smtClean="0">
                <a:latin typeface="Myriad Pro Light" pitchFamily="34" charset="0"/>
              </a:rPr>
              <a:t>	It doesn’t matter which variant is used where, but it has to fit in your 	previous and upcoming configuration!</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	You will see later, that some functions are using variant 1 for in-office 	status. That’s why this order is recommended.</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64</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In order to manage the group voicemails directly via the phone of the 1</a:t>
            </a:r>
            <a:r>
              <a:rPr lang="en-GB" baseline="30000" dirty="0" smtClean="0">
                <a:latin typeface="Myriad Pro Light" pitchFamily="34" charset="0"/>
                <a:sym typeface="Wingdings" panose="05000000000000000000" pitchFamily="2" charset="2"/>
              </a:rPr>
              <a:t>st</a:t>
            </a:r>
            <a:r>
              <a:rPr lang="en-GB" baseline="0" dirty="0" smtClean="0">
                <a:latin typeface="Myriad Pro Light" pitchFamily="34" charset="0"/>
                <a:sym typeface="Wingdings" panose="05000000000000000000" pitchFamily="2" charset="2"/>
              </a:rPr>
              <a:t> user (</a:t>
            </a:r>
            <a:r>
              <a:rPr lang="en-GB" baseline="0" dirty="0" err="1" smtClean="0">
                <a:latin typeface="Myriad Pro Light" pitchFamily="34" charset="0"/>
                <a:sym typeface="Wingdings" panose="05000000000000000000" pitchFamily="2" charset="2"/>
              </a:rPr>
              <a:t>B.Barstow</a:t>
            </a:r>
            <a:r>
              <a:rPr lang="en-GB" baseline="0" dirty="0" smtClean="0">
                <a:latin typeface="Myriad Pro Light" pitchFamily="34" charset="0"/>
                <a:sym typeface="Wingdings" panose="05000000000000000000" pitchFamily="2" charset="2"/>
              </a:rPr>
              <a:t>), you have to assign the internal number also to the phone.</a:t>
            </a: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Therefore go to </a:t>
            </a:r>
            <a:r>
              <a:rPr lang="en-GB" b="1" i="1" baseline="0" dirty="0" smtClean="0">
                <a:latin typeface="Myriad Pro Light" pitchFamily="34" charset="0"/>
                <a:sym typeface="Wingdings" panose="05000000000000000000" pitchFamily="2" charset="2"/>
              </a:rPr>
              <a:t>Terminals  Gigaset Phones</a:t>
            </a:r>
            <a:r>
              <a:rPr lang="en-GB" baseline="0" dirty="0" smtClean="0">
                <a:latin typeface="Myriad Pro Light" pitchFamily="34" charset="0"/>
                <a:sym typeface="Wingdings" panose="05000000000000000000" pitchFamily="2" charset="2"/>
              </a:rPr>
              <a:t>, open the according phone and open the Numbers-Tab. Add here the number (60). This number will be provisioned to the phone as 2</a:t>
            </a:r>
            <a:r>
              <a:rPr lang="en-GB" baseline="30000" dirty="0" smtClean="0">
                <a:latin typeface="Myriad Pro Light" pitchFamily="34" charset="0"/>
                <a:sym typeface="Wingdings" panose="05000000000000000000" pitchFamily="2" charset="2"/>
              </a:rPr>
              <a:t>nd</a:t>
            </a:r>
            <a:r>
              <a:rPr lang="en-GB" baseline="0" dirty="0" smtClean="0">
                <a:latin typeface="Myriad Pro Light" pitchFamily="34" charset="0"/>
                <a:sym typeface="Wingdings" panose="05000000000000000000" pitchFamily="2" charset="2"/>
              </a:rPr>
              <a:t> line.</a:t>
            </a: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aseline="0" dirty="0" smtClean="0">
                <a:latin typeface="Myriad Pro Light" pitchFamily="34" charset="0"/>
                <a:sym typeface="Wingdings" panose="05000000000000000000" pitchFamily="2" charset="2"/>
              </a:rPr>
              <a:t>Now you will get already MWI-notification when a group-VM is coming in. You can also listen to the voicemails or record your own announcements (#921 or #922).</a:t>
            </a:r>
          </a:p>
          <a:p>
            <a:pPr marL="0" marR="0" indent="0" algn="l" defTabSz="882213" rtl="0" eaLnBrk="1" fontAlgn="auto" latinLnBrk="0" hangingPunct="1">
              <a:lnSpc>
                <a:spcPct val="100000"/>
              </a:lnSpc>
              <a:spcBef>
                <a:spcPts val="0"/>
              </a:spcBef>
              <a:spcAft>
                <a:spcPts val="0"/>
              </a:spcAft>
              <a:buClrTx/>
              <a:buSzTx/>
              <a:buFontTx/>
              <a:buNone/>
              <a:tabLst/>
              <a:defRPr/>
            </a:pPr>
            <a:endParaRPr lang="en-GB" b="1"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HINT:</a:t>
            </a:r>
            <a:r>
              <a:rPr lang="en-GB" baseline="0" dirty="0" smtClean="0">
                <a:latin typeface="Myriad Pro Light" pitchFamily="34" charset="0"/>
                <a:sym typeface="Wingdings" panose="05000000000000000000" pitchFamily="2" charset="2"/>
              </a:rPr>
              <a:t>	As an add-on you can define a function key to access the group-VM.</a:t>
            </a:r>
          </a:p>
          <a:p>
            <a:pPr marL="0" marR="0" indent="0" algn="l" defTabSz="882213" rtl="0" eaLnBrk="1" fontAlgn="auto" latinLnBrk="0" hangingPunct="1">
              <a:lnSpc>
                <a:spcPct val="100000"/>
              </a:lnSpc>
              <a:spcBef>
                <a:spcPts val="0"/>
              </a:spcBef>
              <a:spcAft>
                <a:spcPts val="0"/>
              </a:spcAft>
              <a:buClrTx/>
              <a:buSzTx/>
              <a:buFontTx/>
              <a:buNone/>
              <a:tabLst/>
              <a:defRPr/>
            </a:pPr>
            <a:r>
              <a:rPr lang="en-GB" dirty="0">
                <a:latin typeface="Myriad Pro Light" pitchFamily="34" charset="0"/>
                <a:sym typeface="Wingdings" panose="05000000000000000000" pitchFamily="2" charset="2"/>
              </a:rPr>
              <a:t>	</a:t>
            </a:r>
            <a:r>
              <a:rPr lang="en-GB" baseline="0" dirty="0" smtClean="0">
                <a:latin typeface="Myriad Pro Light" pitchFamily="34" charset="0"/>
                <a:sym typeface="Wingdings" panose="05000000000000000000" pitchFamily="2" charset="2"/>
              </a:rPr>
              <a:t>Just go to the Keys-Tab and add a new dial-key</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65</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In order to route the calls directly from the SIP line to the rerouting application, you have to change/configure the Call Distribution settings for the SIP trunk.</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rPr>
              <a:t>Go to </a:t>
            </a:r>
            <a:r>
              <a:rPr lang="en-GB" b="1" i="1" baseline="0" dirty="0" smtClean="0">
                <a:latin typeface="Myriad Pro Light" pitchFamily="34" charset="0"/>
              </a:rPr>
              <a:t>Numbering </a:t>
            </a:r>
            <a:r>
              <a:rPr lang="en-GB" b="1" i="1" baseline="0" dirty="0" smtClean="0">
                <a:latin typeface="Myriad Pro Light" pitchFamily="34" charset="0"/>
                <a:sym typeface="Wingdings" panose="05000000000000000000" pitchFamily="2" charset="2"/>
              </a:rPr>
              <a:t> Call Distribution  Incoming Distribution </a:t>
            </a:r>
            <a:r>
              <a:rPr lang="en-GB" b="0" baseline="0" dirty="0" smtClean="0">
                <a:latin typeface="Myriad Pro Light" pitchFamily="34" charset="0"/>
                <a:sym typeface="Wingdings" panose="05000000000000000000" pitchFamily="2" charset="2"/>
              </a:rPr>
              <a:t>and edit the Trunk for the VoIP line.</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Select now as Assignment the option “</a:t>
            </a:r>
            <a:r>
              <a:rPr lang="en-GB" b="1" baseline="0" dirty="0" smtClean="0">
                <a:latin typeface="Myriad Pro Light" pitchFamily="34" charset="0"/>
                <a:sym typeface="Wingdings" panose="05000000000000000000" pitchFamily="2" charset="2"/>
              </a:rPr>
              <a:t>Rerouting Application</a:t>
            </a:r>
            <a:r>
              <a:rPr lang="en-GB" b="0" baseline="0" dirty="0" smtClean="0">
                <a:latin typeface="Myriad Pro Light" pitchFamily="34" charset="0"/>
                <a:sym typeface="Wingdings" panose="05000000000000000000" pitchFamily="2" charset="2"/>
              </a:rPr>
              <a:t>” and in the next section the according application we have configure in the previous slides.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HINT:</a:t>
            </a:r>
            <a:r>
              <a:rPr lang="en-GB" b="0" baseline="0" dirty="0" smtClean="0">
                <a:latin typeface="Myriad Pro Light" pitchFamily="34" charset="0"/>
                <a:sym typeface="Wingdings" panose="05000000000000000000" pitchFamily="2" charset="2"/>
              </a:rPr>
              <a:t>	Here you can find also the actual </a:t>
            </a:r>
            <a:r>
              <a:rPr lang="en-GB" b="1" baseline="0" dirty="0" smtClean="0">
                <a:latin typeface="Myriad Pro Light" pitchFamily="34" charset="0"/>
                <a:sym typeface="Wingdings" panose="05000000000000000000" pitchFamily="2" charset="2"/>
              </a:rPr>
              <a:t>Active Variant (Day)</a:t>
            </a:r>
            <a:r>
              <a:rPr lang="en-GB" b="0" baseline="0" dirty="0" smtClean="0">
                <a:latin typeface="Myriad Pro Light" pitchFamily="34" charset="0"/>
                <a:sym typeface="Wingdings" panose="05000000000000000000" pitchFamily="2" charset="2"/>
              </a:rPr>
              <a:t>. This can be used 	to test both routing variants.</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As final step you can now also </a:t>
            </a:r>
            <a:r>
              <a:rPr lang="en-GB" b="1" baseline="0" dirty="0" smtClean="0">
                <a:latin typeface="Myriad Pro Light" pitchFamily="34" charset="0"/>
                <a:sym typeface="Wingdings" panose="05000000000000000000" pitchFamily="2" charset="2"/>
              </a:rPr>
              <a:t>record</a:t>
            </a:r>
            <a:r>
              <a:rPr lang="en-GB" b="0" baseline="0" dirty="0" smtClean="0">
                <a:latin typeface="Myriad Pro Light" pitchFamily="34" charset="0"/>
                <a:sym typeface="Wingdings" panose="05000000000000000000" pitchFamily="2" charset="2"/>
              </a:rPr>
              <a:t> the </a:t>
            </a:r>
            <a:r>
              <a:rPr lang="en-GB" b="1" baseline="0" dirty="0" smtClean="0">
                <a:latin typeface="Myriad Pro Light" pitchFamily="34" charset="0"/>
                <a:sym typeface="Wingdings" panose="05000000000000000000" pitchFamily="2" charset="2"/>
              </a:rPr>
              <a:t>announcements</a:t>
            </a:r>
            <a:r>
              <a:rPr lang="en-GB" b="0" baseline="0" dirty="0" smtClean="0">
                <a:latin typeface="Myriad Pro Light" pitchFamily="34" charset="0"/>
                <a:sym typeface="Wingdings" panose="05000000000000000000" pitchFamily="2" charset="2"/>
              </a:rPr>
              <a:t> for the </a:t>
            </a:r>
            <a:r>
              <a:rPr lang="en-GB" b="1" baseline="0" dirty="0" smtClean="0">
                <a:latin typeface="Myriad Pro Light" pitchFamily="34" charset="0"/>
                <a:sym typeface="Wingdings" panose="05000000000000000000" pitchFamily="2" charset="2"/>
              </a:rPr>
              <a:t>voicemail</a:t>
            </a:r>
            <a:r>
              <a:rPr lang="en-GB" b="0" baseline="0" dirty="0" smtClean="0">
                <a:latin typeface="Myriad Pro Light" pitchFamily="34" charset="0"/>
                <a:sym typeface="Wingdings" panose="05000000000000000000" pitchFamily="2" charset="2"/>
              </a:rPr>
              <a:t>. Therefore the user (</a:t>
            </a:r>
            <a:r>
              <a:rPr lang="en-GB" b="0" baseline="0" dirty="0" err="1" smtClean="0">
                <a:latin typeface="Myriad Pro Light" pitchFamily="34" charset="0"/>
                <a:sym typeface="Wingdings" panose="05000000000000000000" pitchFamily="2" charset="2"/>
              </a:rPr>
              <a:t>B.Barstow</a:t>
            </a:r>
            <a:r>
              <a:rPr lang="en-GB" b="0" baseline="0" dirty="0" smtClean="0">
                <a:latin typeface="Myriad Pro Light" pitchFamily="34" charset="0"/>
                <a:sym typeface="Wingdings" panose="05000000000000000000" pitchFamily="2" charset="2"/>
              </a:rPr>
              <a:t>) can access the group-VM by pressing the message key on the phone or the configured dial-key.</a:t>
            </a: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The </a:t>
            </a:r>
            <a:r>
              <a:rPr lang="en-GB" b="1" baseline="0" dirty="0" smtClean="0">
                <a:latin typeface="Myriad Pro Light" pitchFamily="34" charset="0"/>
                <a:sym typeface="Wingdings" panose="05000000000000000000" pitchFamily="2" charset="2"/>
              </a:rPr>
              <a:t>voice-menu</a:t>
            </a:r>
            <a:r>
              <a:rPr lang="en-GB" b="0" baseline="0" dirty="0" smtClean="0">
                <a:latin typeface="Myriad Pro Light" pitchFamily="34" charset="0"/>
                <a:sym typeface="Wingdings" panose="05000000000000000000" pitchFamily="2" charset="2"/>
              </a:rPr>
              <a:t> will guide you through the necessary steps. You can directly start with the recording by pressing #921 for the in-office-announcement and #922 for the out-of-office-announcement.</a:t>
            </a:r>
          </a:p>
          <a:p>
            <a:pPr marL="0" marR="0" indent="0" algn="l" defTabSz="882213" rtl="0" eaLnBrk="1" fontAlgn="auto" latinLnBrk="0" hangingPunct="1">
              <a:lnSpc>
                <a:spcPct val="100000"/>
              </a:lnSpc>
              <a:spcBef>
                <a:spcPts val="0"/>
              </a:spcBef>
              <a:spcAft>
                <a:spcPts val="0"/>
              </a:spcAft>
              <a:buClrTx/>
              <a:buSzTx/>
              <a:buFontTx/>
              <a:buNone/>
              <a:tabLst/>
              <a:defRPr/>
            </a:pPr>
            <a:endParaRPr lang="en-GB" b="0"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r>
              <a:rPr lang="en-GB" b="0" baseline="0" dirty="0" smtClean="0">
                <a:latin typeface="Myriad Pro Light" pitchFamily="34" charset="0"/>
                <a:sym typeface="Wingdings" panose="05000000000000000000" pitchFamily="2" charset="2"/>
              </a:rPr>
              <a:t>Please prepare both options:</a:t>
            </a:r>
          </a:p>
          <a:p>
            <a:pPr marL="0" marR="0" indent="0" algn="l" defTabSz="882213" rtl="0" eaLnBrk="1" fontAlgn="auto" latinLnBrk="0" hangingPunct="1">
              <a:lnSpc>
                <a:spcPct val="100000"/>
              </a:lnSpc>
              <a:spcBef>
                <a:spcPts val="0"/>
              </a:spcBef>
              <a:spcAft>
                <a:spcPts val="0"/>
              </a:spcAft>
              <a:buClrTx/>
              <a:buSzTx/>
              <a:buFontTx/>
              <a:buNone/>
              <a:tabLst/>
              <a:defRPr/>
            </a:pPr>
            <a:r>
              <a:rPr lang="en-GB" b="1" baseline="0" dirty="0" smtClean="0">
                <a:latin typeface="Myriad Pro Light" pitchFamily="34" charset="0"/>
                <a:sym typeface="Wingdings" panose="05000000000000000000" pitchFamily="2" charset="2"/>
              </a:rPr>
              <a:t>Announcement only </a:t>
            </a:r>
            <a:r>
              <a:rPr lang="en-GB" b="0" baseline="0" dirty="0" smtClean="0">
                <a:latin typeface="Myriad Pro Light" pitchFamily="34" charset="0"/>
                <a:sym typeface="Wingdings" panose="05000000000000000000" pitchFamily="2" charset="2"/>
              </a:rPr>
              <a:t>and an </a:t>
            </a:r>
            <a:r>
              <a:rPr lang="en-GB" b="1" baseline="0" dirty="0" smtClean="0">
                <a:latin typeface="Myriad Pro Light" pitchFamily="34" charset="0"/>
                <a:sym typeface="Wingdings" panose="05000000000000000000" pitchFamily="2" charset="2"/>
              </a:rPr>
              <a:t>Announcement with recording-option.</a:t>
            </a:r>
            <a:endParaRPr lang="en-GB" baseline="0" dirty="0" smtClean="0">
              <a:latin typeface="Myriad Pro Light" pitchFamily="34" charset="0"/>
              <a:sym typeface="Wingdings" panose="05000000000000000000" pitchFamily="2" charset="2"/>
            </a:endParaRPr>
          </a:p>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66</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pPr defTabSz="882213"/>
            <a:r>
              <a:rPr lang="en-GB" baseline="0" dirty="0" smtClean="0">
                <a:latin typeface="Myriad Pro Light" pitchFamily="34" charset="0"/>
              </a:rPr>
              <a:t>Save the settings of your system, also on the SD card!</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67</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dirty="0"/>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68</a:t>
            </a:fld>
            <a:endParaRPr lang="en-GB">
              <a:latin typeface="Calibri"/>
            </a:endParaRPr>
          </a:p>
        </p:txBody>
      </p:sp>
    </p:spTree>
    <p:extLst>
      <p:ext uri="{BB962C8B-B14F-4D97-AF65-F5344CB8AC3E}">
        <p14:creationId xmlns:p14="http://schemas.microsoft.com/office/powerpoint/2010/main" val="2404063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a:xfrm>
            <a:off x="679453" y="4786885"/>
            <a:ext cx="5527696" cy="4496916"/>
          </a:xfrm>
        </p:spPr>
        <p:txBody>
          <a:bodyPr>
            <a:normAutofit/>
          </a:bodyPr>
          <a:lstStyle/>
          <a:p>
            <a:pPr marL="0" marR="0" indent="0" algn="l" defTabSz="882213" rtl="0" eaLnBrk="1" fontAlgn="auto" latinLnBrk="0" hangingPunct="1">
              <a:lnSpc>
                <a:spcPct val="100000"/>
              </a:lnSpc>
              <a:spcBef>
                <a:spcPts val="0"/>
              </a:spcBef>
              <a:spcAft>
                <a:spcPts val="0"/>
              </a:spcAft>
              <a:buClrTx/>
              <a:buSzTx/>
              <a:buFontTx/>
              <a:buNone/>
              <a:tabLst/>
              <a:defRPr/>
            </a:pPr>
            <a:endParaRPr lang="en-GB" baseline="0" dirty="0" smtClean="0">
              <a:latin typeface="Myriad Pro Light"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69</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r>
              <a:rPr lang="en-US" b="0" dirty="0" smtClean="0">
                <a:latin typeface="Myriad Pro Light" pitchFamily="34" charset="0"/>
              </a:rPr>
              <a:t>The </a:t>
            </a:r>
            <a:r>
              <a:rPr lang="en-US" b="0" dirty="0" err="1" smtClean="0">
                <a:latin typeface="Myriad Pro Light" pitchFamily="34" charset="0"/>
              </a:rPr>
              <a:t>Hybird</a:t>
            </a:r>
            <a:r>
              <a:rPr lang="en-US" b="0" dirty="0" smtClean="0">
                <a:latin typeface="Myriad Pro Light" pitchFamily="34" charset="0"/>
              </a:rPr>
              <a:t> 120 Gigaset Edition comes with</a:t>
            </a:r>
            <a:r>
              <a:rPr lang="en-US" b="0" baseline="0" dirty="0" smtClean="0">
                <a:latin typeface="Myriad Pro Light" pitchFamily="34" charset="0"/>
              </a:rPr>
              <a:t> a variety of different licenses.</a:t>
            </a:r>
          </a:p>
          <a:p>
            <a:r>
              <a:rPr lang="en-US" b="0" baseline="0" dirty="0" smtClean="0">
                <a:latin typeface="Myriad Pro Light" pitchFamily="34" charset="0"/>
              </a:rPr>
              <a:t>The focus here is on the </a:t>
            </a:r>
            <a:r>
              <a:rPr lang="en-US" b="1" baseline="0" dirty="0" smtClean="0">
                <a:latin typeface="Myriad Pro Light" pitchFamily="34" charset="0"/>
              </a:rPr>
              <a:t>Device Licenses </a:t>
            </a:r>
            <a:r>
              <a:rPr lang="en-US" b="0" baseline="0" dirty="0" smtClean="0">
                <a:latin typeface="Myriad Pro Light" pitchFamily="34" charset="0"/>
              </a:rPr>
              <a:t>and on the parallel </a:t>
            </a:r>
            <a:r>
              <a:rPr lang="en-US" b="1" baseline="0" dirty="0" smtClean="0">
                <a:latin typeface="Myriad Pro Light" pitchFamily="34" charset="0"/>
              </a:rPr>
              <a:t>SIP Connection Licenses</a:t>
            </a:r>
            <a:r>
              <a:rPr lang="en-US" b="0" baseline="0" dirty="0" smtClean="0">
                <a:latin typeface="Myriad Pro Light" pitchFamily="34" charset="0"/>
              </a:rPr>
              <a:t>.</a:t>
            </a:r>
          </a:p>
          <a:p>
            <a:endParaRPr lang="en-US" b="0" baseline="0" dirty="0" smtClean="0">
              <a:latin typeface="Myriad Pro Light" pitchFamily="34" charset="0"/>
            </a:endParaRPr>
          </a:p>
          <a:p>
            <a:r>
              <a:rPr lang="en-US" b="0" baseline="0" dirty="0" smtClean="0">
                <a:latin typeface="Myriad Pro Light" pitchFamily="34" charset="0"/>
              </a:rPr>
              <a:t>Included are licenses for</a:t>
            </a:r>
            <a:r>
              <a:rPr lang="en-US" b="1" baseline="0" dirty="0" smtClean="0">
                <a:latin typeface="Myriad Pro Light" pitchFamily="34" charset="0"/>
              </a:rPr>
              <a:t> 10 devices, 7 Voicemail boxes, 2 SIP clients</a:t>
            </a:r>
          </a:p>
          <a:p>
            <a:r>
              <a:rPr lang="en-US" b="0" baseline="0" dirty="0" smtClean="0">
                <a:latin typeface="Myriad Pro Light" pitchFamily="34" charset="0"/>
              </a:rPr>
              <a:t>and </a:t>
            </a:r>
            <a:r>
              <a:rPr lang="en-US" b="1" baseline="0" dirty="0" smtClean="0">
                <a:latin typeface="Myriad Pro Light" pitchFamily="34" charset="0"/>
              </a:rPr>
              <a:t>2 parallel SIP connections</a:t>
            </a:r>
            <a:r>
              <a:rPr lang="en-US" b="0" baseline="0" dirty="0" smtClean="0">
                <a:latin typeface="Myriad Pro Light" pitchFamily="34" charset="0"/>
              </a:rPr>
              <a:t>.</a:t>
            </a:r>
          </a:p>
          <a:p>
            <a:endParaRPr lang="en-US" b="0" baseline="0" dirty="0" smtClean="0">
              <a:latin typeface="Myriad Pro Light" pitchFamily="34" charset="0"/>
            </a:endParaRPr>
          </a:p>
          <a:p>
            <a:r>
              <a:rPr lang="en-US" b="0" baseline="0" dirty="0" smtClean="0">
                <a:latin typeface="Myriad Pro Light" pitchFamily="34" charset="0"/>
              </a:rPr>
              <a:t>The DE310/410/700/900 IP PRO are using 1 device-license each.</a:t>
            </a:r>
          </a:p>
          <a:p>
            <a:r>
              <a:rPr lang="en-US" b="0" baseline="0" dirty="0" smtClean="0">
                <a:latin typeface="Myriad Pro Light" pitchFamily="34" charset="0"/>
              </a:rPr>
              <a:t>Only one SIP account per device can be used.</a:t>
            </a:r>
          </a:p>
          <a:p>
            <a:endParaRPr lang="en-US" b="0" baseline="0" dirty="0" smtClean="0">
              <a:latin typeface="Myriad Pro Light" pitchFamily="34" charset="0"/>
            </a:endParaRPr>
          </a:p>
          <a:p>
            <a:r>
              <a:rPr lang="en-US" b="0" baseline="0" dirty="0" smtClean="0">
                <a:latin typeface="Myriad Pro Light" pitchFamily="34" charset="0"/>
              </a:rPr>
              <a:t>The devices N510 IP PRO and also N720 DECT </a:t>
            </a:r>
            <a:r>
              <a:rPr lang="en-US" b="0" baseline="0" dirty="0" err="1" smtClean="0">
                <a:latin typeface="Myriad Pro Light" pitchFamily="34" charset="0"/>
              </a:rPr>
              <a:t>multicell</a:t>
            </a:r>
            <a:r>
              <a:rPr lang="en-US" b="0" baseline="0" dirty="0" smtClean="0">
                <a:latin typeface="Myriad Pro Light" pitchFamily="34" charset="0"/>
              </a:rPr>
              <a:t> are also using one device-license each, but more SIP accounts can be used.</a:t>
            </a:r>
          </a:p>
          <a:p>
            <a:r>
              <a:rPr lang="en-US" b="0" baseline="0" dirty="0" smtClean="0">
                <a:latin typeface="Myriad Pro Light" pitchFamily="34" charset="0"/>
              </a:rPr>
              <a:t>The N510 IP PRO can use up to 6 different SIP accounts, the N720 DECT </a:t>
            </a:r>
            <a:r>
              <a:rPr lang="en-US" b="0" baseline="0" dirty="0" err="1" smtClean="0">
                <a:latin typeface="Myriad Pro Light" pitchFamily="34" charset="0"/>
              </a:rPr>
              <a:t>multicell</a:t>
            </a:r>
            <a:r>
              <a:rPr lang="en-US" b="0" baseline="0" dirty="0" smtClean="0">
                <a:latin typeface="Myriad Pro Light" pitchFamily="34" charset="0"/>
              </a:rPr>
              <a:t> system up to 100 SIP accounts.</a:t>
            </a:r>
          </a:p>
          <a:p>
            <a:r>
              <a:rPr lang="en-US" b="0" baseline="0" dirty="0" smtClean="0">
                <a:latin typeface="Myriad Pro Light" pitchFamily="34" charset="0"/>
              </a:rPr>
              <a:t>We recommend not to use more than 20 SIP accounts/handsets on the N720 DECT </a:t>
            </a:r>
            <a:r>
              <a:rPr lang="en-US" b="0" baseline="0" dirty="0" err="1" smtClean="0">
                <a:latin typeface="Myriad Pro Light" pitchFamily="34" charset="0"/>
              </a:rPr>
              <a:t>multicell</a:t>
            </a:r>
            <a:r>
              <a:rPr lang="en-US" b="0" baseline="0" dirty="0" smtClean="0">
                <a:latin typeface="Myriad Pro Light" pitchFamily="34" charset="0"/>
              </a:rPr>
              <a:t>, due to processor limitation of the </a:t>
            </a:r>
            <a:r>
              <a:rPr lang="en-US" b="0" baseline="0" dirty="0" err="1" smtClean="0">
                <a:latin typeface="Myriad Pro Light" pitchFamily="34" charset="0"/>
              </a:rPr>
              <a:t>Hybird</a:t>
            </a:r>
            <a:r>
              <a:rPr lang="en-US" b="0" baseline="0" dirty="0" smtClean="0">
                <a:latin typeface="Myriad Pro Light" pitchFamily="34" charset="0"/>
              </a:rPr>
              <a:t> 120 Gigaset Edition.</a:t>
            </a:r>
          </a:p>
          <a:p>
            <a:endParaRPr lang="de-DE" b="0" dirty="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7</a:t>
            </a:fld>
            <a:endParaRPr lang="en-GB">
              <a:latin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defTabSz="441107"/>
            <a:fld id="{DA6F4E91-91FA-4D1C-AEDB-F57CA52A0EDD}" type="slidenum">
              <a:rPr lang="en-GB">
                <a:latin typeface="Calibri"/>
              </a:rPr>
              <a:pPr defTabSz="441107"/>
              <a:t>70</a:t>
            </a:fld>
            <a:endParaRPr lang="en-GB">
              <a:latin typeface="Calibri"/>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72183" y="1572182"/>
            <a:ext cx="9942039" cy="6797675"/>
          </a:xfrm>
          <a:prstGeom prst="rect">
            <a:avLst/>
          </a:prstGeom>
        </p:spPr>
      </p:pic>
    </p:spTree>
    <p:extLst>
      <p:ext uri="{BB962C8B-B14F-4D97-AF65-F5344CB8AC3E}">
        <p14:creationId xmlns:p14="http://schemas.microsoft.com/office/powerpoint/2010/main" val="384721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normAutofit/>
          </a:bodyPr>
          <a:lstStyle/>
          <a:p>
            <a:r>
              <a:rPr lang="de-DE" b="0" dirty="0" smtClean="0">
                <a:latin typeface="Myriad Pro Light" pitchFamily="34" charset="0"/>
              </a:rPr>
              <a:t>The </a:t>
            </a:r>
            <a:r>
              <a:rPr lang="de-DE" b="0" dirty="0" err="1" smtClean="0">
                <a:latin typeface="Myriad Pro Light" pitchFamily="34" charset="0"/>
              </a:rPr>
              <a:t>device</a:t>
            </a:r>
            <a:r>
              <a:rPr lang="de-DE" b="0" dirty="0" smtClean="0">
                <a:latin typeface="Myriad Pro Light" pitchFamily="34" charset="0"/>
              </a:rPr>
              <a:t> </a:t>
            </a:r>
            <a:r>
              <a:rPr lang="de-DE" b="0" dirty="0" err="1" smtClean="0">
                <a:latin typeface="Myriad Pro Light" pitchFamily="34" charset="0"/>
              </a:rPr>
              <a:t>license</a:t>
            </a:r>
            <a:r>
              <a:rPr lang="de-DE" b="0" dirty="0" smtClean="0">
                <a:latin typeface="Myriad Pro Light" pitchFamily="34" charset="0"/>
              </a:rPr>
              <a:t> </a:t>
            </a:r>
            <a:r>
              <a:rPr lang="de-DE" b="0" dirty="0" err="1" smtClean="0">
                <a:latin typeface="Myriad Pro Light" pitchFamily="34" charset="0"/>
              </a:rPr>
              <a:t>is</a:t>
            </a:r>
            <a:r>
              <a:rPr lang="de-DE" b="0" dirty="0" smtClean="0">
                <a:latin typeface="Myriad Pro Light" pitchFamily="34" charset="0"/>
              </a:rPr>
              <a:t> a </a:t>
            </a:r>
            <a:r>
              <a:rPr lang="de-DE" b="0" dirty="0" err="1" smtClean="0">
                <a:latin typeface="Myriad Pro Light" pitchFamily="34" charset="0"/>
              </a:rPr>
              <a:t>combined</a:t>
            </a:r>
            <a:r>
              <a:rPr lang="de-DE" b="0" dirty="0" smtClean="0">
                <a:latin typeface="Myriad Pro Light" pitchFamily="34" charset="0"/>
              </a:rPr>
              <a:t> </a:t>
            </a:r>
            <a:r>
              <a:rPr lang="de-DE" b="0" dirty="0" err="1" smtClean="0">
                <a:latin typeface="Myriad Pro Light" pitchFamily="34" charset="0"/>
              </a:rPr>
              <a:t>license</a:t>
            </a:r>
            <a:r>
              <a:rPr lang="de-DE" b="0" baseline="0" dirty="0" smtClean="0">
                <a:latin typeface="Myriad Pro Light" pitchFamily="34" charset="0"/>
              </a:rPr>
              <a:t> </a:t>
            </a:r>
            <a:r>
              <a:rPr lang="de-DE" b="0" baseline="0" dirty="0" err="1" smtClean="0">
                <a:latin typeface="Myriad Pro Light" pitchFamily="34" charset="0"/>
              </a:rPr>
              <a:t>with</a:t>
            </a:r>
            <a:r>
              <a:rPr lang="de-DE" b="0" baseline="0" dirty="0" smtClean="0">
                <a:latin typeface="Myriad Pro Light" pitchFamily="34" charset="0"/>
              </a:rPr>
              <a:t> </a:t>
            </a:r>
            <a:r>
              <a:rPr lang="de-DE" b="0" baseline="0" dirty="0" err="1" smtClean="0">
                <a:latin typeface="Myriad Pro Light" pitchFamily="34" charset="0"/>
              </a:rPr>
              <a:t>voicemail</a:t>
            </a:r>
            <a:r>
              <a:rPr lang="de-DE" b="0" baseline="0" dirty="0" smtClean="0">
                <a:latin typeface="Myriad Pro Light" pitchFamily="34" charset="0"/>
              </a:rPr>
              <a:t>-boxes.</a:t>
            </a:r>
          </a:p>
          <a:p>
            <a:endParaRPr lang="de-DE" b="0" baseline="0" dirty="0" smtClean="0">
              <a:latin typeface="Myriad Pro Light" pitchFamily="34" charset="0"/>
            </a:endParaRPr>
          </a:p>
          <a:p>
            <a:r>
              <a:rPr lang="de-DE" b="0" baseline="0" dirty="0" err="1" smtClean="0">
                <a:latin typeface="Myriad Pro Light" pitchFamily="34" charset="0"/>
              </a:rPr>
              <a:t>When</a:t>
            </a:r>
            <a:r>
              <a:rPr lang="de-DE" b="0" baseline="0" dirty="0" smtClean="0">
                <a:latin typeface="Myriad Pro Light" pitchFamily="34" charset="0"/>
              </a:rPr>
              <a:t> </a:t>
            </a:r>
            <a:r>
              <a:rPr lang="de-DE" b="0" baseline="0" dirty="0" err="1" smtClean="0">
                <a:latin typeface="Myriad Pro Light" pitchFamily="34" charset="0"/>
              </a:rPr>
              <a:t>you</a:t>
            </a:r>
            <a:r>
              <a:rPr lang="de-DE" b="0" baseline="0" dirty="0" smtClean="0">
                <a:latin typeface="Myriad Pro Light" pitchFamily="34" charset="0"/>
              </a:rPr>
              <a:t> follow </a:t>
            </a:r>
            <a:r>
              <a:rPr lang="de-DE" b="0" baseline="0" dirty="0" err="1" smtClean="0">
                <a:latin typeface="Myriad Pro Light" pitchFamily="34" charset="0"/>
              </a:rPr>
              <a:t>the</a:t>
            </a:r>
            <a:r>
              <a:rPr lang="de-DE" b="0" baseline="0" dirty="0" smtClean="0">
                <a:latin typeface="Myriad Pro Light" pitchFamily="34" charset="0"/>
              </a:rPr>
              <a:t> </a:t>
            </a:r>
            <a:r>
              <a:rPr lang="de-DE" b="0" baseline="0" dirty="0" err="1" smtClean="0">
                <a:latin typeface="Myriad Pro Light" pitchFamily="34" charset="0"/>
              </a:rPr>
              <a:t>license</a:t>
            </a:r>
            <a:r>
              <a:rPr lang="de-DE" b="0" baseline="0" dirty="0" smtClean="0">
                <a:latin typeface="Myriad Pro Light" pitchFamily="34" charset="0"/>
              </a:rPr>
              <a:t> </a:t>
            </a:r>
            <a:r>
              <a:rPr lang="de-DE" b="0" baseline="0" dirty="0" err="1" smtClean="0">
                <a:latin typeface="Myriad Pro Light" pitchFamily="34" charset="0"/>
              </a:rPr>
              <a:t>dialogue</a:t>
            </a:r>
            <a:r>
              <a:rPr lang="de-DE" b="0" baseline="0" dirty="0" smtClean="0">
                <a:latin typeface="Myriad Pro Light" pitchFamily="34" charset="0"/>
              </a:rPr>
              <a:t> </a:t>
            </a:r>
            <a:r>
              <a:rPr lang="de-DE" b="0" baseline="0" dirty="0" err="1" smtClean="0">
                <a:latin typeface="Myriad Pro Light" pitchFamily="34" charset="0"/>
              </a:rPr>
              <a:t>under</a:t>
            </a:r>
            <a:r>
              <a:rPr lang="de-DE" b="0" baseline="0" dirty="0" smtClean="0">
                <a:latin typeface="Myriad Pro Light" pitchFamily="34" charset="0"/>
              </a:rPr>
              <a:t> </a:t>
            </a:r>
            <a:r>
              <a:rPr lang="de-DE" b="0" baseline="0" dirty="0" smtClean="0">
                <a:latin typeface="Myriad Pro Light" pitchFamily="34" charset="0"/>
                <a:hlinkClick r:id="rId3"/>
              </a:rPr>
              <a:t>http://wiki.gigasetpro.com</a:t>
            </a:r>
            <a:r>
              <a:rPr lang="de-DE" b="0" baseline="0" dirty="0" smtClean="0">
                <a:latin typeface="Myriad Pro Light" pitchFamily="34" charset="0"/>
              </a:rPr>
              <a:t> </a:t>
            </a:r>
            <a:r>
              <a:rPr lang="de-DE" b="0" baseline="0" dirty="0" err="1" smtClean="0">
                <a:latin typeface="Myriad Pro Light" pitchFamily="34" charset="0"/>
              </a:rPr>
              <a:t>you</a:t>
            </a:r>
            <a:r>
              <a:rPr lang="de-DE" b="0" baseline="0" dirty="0" smtClean="0">
                <a:latin typeface="Myriad Pro Light" pitchFamily="34" charset="0"/>
              </a:rPr>
              <a:t> will </a:t>
            </a:r>
            <a:r>
              <a:rPr lang="de-DE" b="0" baseline="0" dirty="0" err="1" smtClean="0">
                <a:latin typeface="Myriad Pro Light" pitchFamily="34" charset="0"/>
              </a:rPr>
              <a:t>receive</a:t>
            </a:r>
            <a:r>
              <a:rPr lang="de-DE" b="0" baseline="0" dirty="0" smtClean="0">
                <a:latin typeface="Myriad Pro Light" pitchFamily="34" charset="0"/>
              </a:rPr>
              <a:t> an </a:t>
            </a:r>
            <a:r>
              <a:rPr lang="de-DE" b="0" baseline="0" dirty="0" err="1" smtClean="0">
                <a:latin typeface="Myriad Pro Light" pitchFamily="34" charset="0"/>
              </a:rPr>
              <a:t>e-mail</a:t>
            </a:r>
            <a:r>
              <a:rPr lang="de-DE" b="0" baseline="0" dirty="0" smtClean="0">
                <a:latin typeface="Myriad Pro Light" pitchFamily="34" charset="0"/>
              </a:rPr>
              <a:t> </a:t>
            </a:r>
            <a:r>
              <a:rPr lang="de-DE" b="0" baseline="0" dirty="0" err="1" smtClean="0">
                <a:latin typeface="Myriad Pro Light" pitchFamily="34" charset="0"/>
              </a:rPr>
              <a:t>which</a:t>
            </a:r>
            <a:r>
              <a:rPr lang="de-DE" b="0" baseline="0" dirty="0" smtClean="0">
                <a:latin typeface="Myriad Pro Light" pitchFamily="34" charset="0"/>
              </a:rPr>
              <a:t> </a:t>
            </a:r>
            <a:r>
              <a:rPr lang="de-DE" b="0" baseline="0" dirty="0" err="1" smtClean="0">
                <a:latin typeface="Myriad Pro Light" pitchFamily="34" charset="0"/>
              </a:rPr>
              <a:t>contains</a:t>
            </a:r>
            <a:r>
              <a:rPr lang="de-DE" b="0" baseline="0" dirty="0" smtClean="0">
                <a:latin typeface="Myriad Pro Light" pitchFamily="34" charset="0"/>
              </a:rPr>
              <a:t> 2 </a:t>
            </a:r>
            <a:r>
              <a:rPr lang="de-DE" b="0" baseline="0" dirty="0" err="1" smtClean="0">
                <a:latin typeface="Myriad Pro Light" pitchFamily="34" charset="0"/>
              </a:rPr>
              <a:t>license-keys</a:t>
            </a:r>
            <a:r>
              <a:rPr lang="de-DE" b="0" baseline="0" dirty="0" smtClean="0">
                <a:latin typeface="Myriad Pro Light" pitchFamily="34" charset="0"/>
              </a:rPr>
              <a:t>:</a:t>
            </a:r>
          </a:p>
          <a:p>
            <a:pPr marL="171450" indent="-171450">
              <a:buFontTx/>
              <a:buChar char="-"/>
            </a:pPr>
            <a:r>
              <a:rPr lang="de-DE" b="0" baseline="0" dirty="0" smtClean="0">
                <a:latin typeface="Myriad Pro Light" pitchFamily="34" charset="0"/>
              </a:rPr>
              <a:t>5-device </a:t>
            </a:r>
            <a:r>
              <a:rPr lang="de-DE" b="0" baseline="0" dirty="0" err="1" smtClean="0">
                <a:latin typeface="Myriad Pro Light" pitchFamily="34" charset="0"/>
              </a:rPr>
              <a:t>license</a:t>
            </a:r>
            <a:endParaRPr lang="de-DE" b="0" baseline="0" dirty="0" smtClean="0">
              <a:latin typeface="Myriad Pro Light" pitchFamily="34" charset="0"/>
            </a:endParaRPr>
          </a:p>
          <a:p>
            <a:pPr marL="171450" indent="-171450">
              <a:buFontTx/>
              <a:buChar char="-"/>
            </a:pPr>
            <a:r>
              <a:rPr lang="de-DE" b="0" baseline="0" dirty="0" smtClean="0">
                <a:latin typeface="Myriad Pro Light" pitchFamily="34" charset="0"/>
              </a:rPr>
              <a:t>5-voicemail </a:t>
            </a:r>
            <a:r>
              <a:rPr lang="de-DE" b="0" baseline="0" dirty="0" err="1" smtClean="0">
                <a:latin typeface="Myriad Pro Light" pitchFamily="34" charset="0"/>
              </a:rPr>
              <a:t>license</a:t>
            </a:r>
            <a:endParaRPr lang="de-DE" b="0" baseline="0" dirty="0" smtClean="0">
              <a:latin typeface="Myriad Pro Light" pitchFamily="34" charset="0"/>
            </a:endParaRPr>
          </a:p>
          <a:p>
            <a:pPr marL="0" indent="0">
              <a:buFontTx/>
              <a:buNone/>
            </a:pPr>
            <a:r>
              <a:rPr lang="de-DE" b="0" baseline="0" dirty="0" err="1" smtClean="0">
                <a:latin typeface="Myriad Pro Light" pitchFamily="34" charset="0"/>
              </a:rPr>
              <a:t>Both</a:t>
            </a:r>
            <a:r>
              <a:rPr lang="de-DE" b="0" baseline="0" dirty="0" smtClean="0">
                <a:latin typeface="Myriad Pro Light" pitchFamily="34" charset="0"/>
              </a:rPr>
              <a:t> </a:t>
            </a:r>
            <a:r>
              <a:rPr lang="de-DE" b="0" baseline="0" dirty="0" err="1" smtClean="0">
                <a:latin typeface="Myriad Pro Light" pitchFamily="34" charset="0"/>
              </a:rPr>
              <a:t>licenses</a:t>
            </a:r>
            <a:r>
              <a:rPr lang="de-DE" b="0" baseline="0" dirty="0" smtClean="0">
                <a:latin typeface="Myriad Pro Light" pitchFamily="34" charset="0"/>
              </a:rPr>
              <a:t> </a:t>
            </a:r>
            <a:r>
              <a:rPr lang="de-DE" b="0" baseline="0" dirty="0" err="1" smtClean="0">
                <a:latin typeface="Myriad Pro Light" pitchFamily="34" charset="0"/>
              </a:rPr>
              <a:t>have</a:t>
            </a:r>
            <a:r>
              <a:rPr lang="de-DE" b="0" baseline="0" dirty="0" smtClean="0">
                <a:latin typeface="Myriad Pro Light" pitchFamily="34" charset="0"/>
              </a:rPr>
              <a:t> </a:t>
            </a:r>
            <a:r>
              <a:rPr lang="de-DE" b="0" baseline="0" dirty="0" err="1" smtClean="0">
                <a:latin typeface="Myriad Pro Light" pitchFamily="34" charset="0"/>
              </a:rPr>
              <a:t>to</a:t>
            </a:r>
            <a:r>
              <a:rPr lang="de-DE" b="0" baseline="0" dirty="0" smtClean="0">
                <a:latin typeface="Myriad Pro Light" pitchFamily="34" charset="0"/>
              </a:rPr>
              <a:t> </a:t>
            </a:r>
            <a:r>
              <a:rPr lang="de-DE" b="0" baseline="0" dirty="0" err="1" smtClean="0">
                <a:latin typeface="Myriad Pro Light" pitchFamily="34" charset="0"/>
              </a:rPr>
              <a:t>be</a:t>
            </a:r>
            <a:r>
              <a:rPr lang="de-DE" b="0" baseline="0" dirty="0" smtClean="0">
                <a:latin typeface="Myriad Pro Light" pitchFamily="34" charset="0"/>
              </a:rPr>
              <a:t> </a:t>
            </a:r>
            <a:r>
              <a:rPr lang="de-DE" b="0" baseline="0" dirty="0" err="1" smtClean="0">
                <a:latin typeface="Myriad Pro Light" pitchFamily="34" charset="0"/>
              </a:rPr>
              <a:t>entered</a:t>
            </a:r>
            <a:r>
              <a:rPr lang="de-DE" b="0" baseline="0" dirty="0" smtClean="0">
                <a:latin typeface="Myriad Pro Light" pitchFamily="34" charset="0"/>
              </a:rPr>
              <a:t> in </a:t>
            </a:r>
            <a:r>
              <a:rPr lang="de-DE" b="0" baseline="0" dirty="0" err="1" smtClean="0">
                <a:latin typeface="Myriad Pro Light" pitchFamily="34" charset="0"/>
              </a:rPr>
              <a:t>the</a:t>
            </a:r>
            <a:r>
              <a:rPr lang="de-DE" b="0" baseline="0" dirty="0" smtClean="0">
                <a:latin typeface="Myriad Pro Light" pitchFamily="34" charset="0"/>
              </a:rPr>
              <a:t> PBX </a:t>
            </a:r>
            <a:r>
              <a:rPr lang="de-DE" b="0" baseline="0" dirty="0" err="1" smtClean="0">
                <a:latin typeface="Myriad Pro Light" pitchFamily="34" charset="0"/>
              </a:rPr>
              <a:t>separately</a:t>
            </a:r>
            <a:r>
              <a:rPr lang="de-DE" b="0" baseline="0" dirty="0" smtClean="0">
                <a:latin typeface="Myriad Pro Light" pitchFamily="34" charset="0"/>
              </a:rPr>
              <a:t>.</a:t>
            </a:r>
          </a:p>
          <a:p>
            <a:pPr marL="0" indent="0">
              <a:buFontTx/>
              <a:buNone/>
            </a:pPr>
            <a:endParaRPr lang="de-DE" dirty="0">
              <a:latin typeface="Myriad Pro Light" pitchFamily="34" charset="0"/>
            </a:endParaRPr>
          </a:p>
          <a:p>
            <a:pPr marL="0" indent="0">
              <a:buFontTx/>
              <a:buNone/>
            </a:pPr>
            <a:r>
              <a:rPr lang="de-DE" b="0" baseline="0" dirty="0" err="1" smtClean="0">
                <a:latin typeface="Myriad Pro Light" pitchFamily="34" charset="0"/>
              </a:rPr>
              <a:t>Please</a:t>
            </a:r>
            <a:r>
              <a:rPr lang="de-DE" b="0" baseline="0" dirty="0" smtClean="0">
                <a:latin typeface="Myriad Pro Light" pitchFamily="34" charset="0"/>
              </a:rPr>
              <a:t> </a:t>
            </a:r>
            <a:r>
              <a:rPr lang="de-DE" b="0" baseline="0" dirty="0" err="1" smtClean="0">
                <a:latin typeface="Myriad Pro Light" pitchFamily="34" charset="0"/>
              </a:rPr>
              <a:t>store</a:t>
            </a:r>
            <a:r>
              <a:rPr lang="de-DE" b="0" baseline="0" dirty="0" smtClean="0">
                <a:latin typeface="Myriad Pro Light" pitchFamily="34" charset="0"/>
              </a:rPr>
              <a:t> </a:t>
            </a:r>
            <a:r>
              <a:rPr lang="de-DE" b="0" baseline="0" dirty="0" err="1" smtClean="0">
                <a:latin typeface="Myriad Pro Light" pitchFamily="34" charset="0"/>
              </a:rPr>
              <a:t>the</a:t>
            </a:r>
            <a:r>
              <a:rPr lang="de-DE" b="0" dirty="0" smtClean="0">
                <a:latin typeface="Myriad Pro Light" pitchFamily="34" charset="0"/>
              </a:rPr>
              <a:t> </a:t>
            </a:r>
            <a:r>
              <a:rPr lang="de-DE" b="0" dirty="0" err="1" smtClean="0">
                <a:latin typeface="Myriad Pro Light" pitchFamily="34" charset="0"/>
              </a:rPr>
              <a:t>received</a:t>
            </a:r>
            <a:r>
              <a:rPr lang="de-DE" b="0" baseline="0" dirty="0" smtClean="0">
                <a:latin typeface="Myriad Pro Light" pitchFamily="34" charset="0"/>
              </a:rPr>
              <a:t> mail </a:t>
            </a:r>
            <a:r>
              <a:rPr lang="de-DE" b="0" baseline="0" dirty="0" err="1" smtClean="0">
                <a:latin typeface="Myriad Pro Light" pitchFamily="34" charset="0"/>
              </a:rPr>
              <a:t>for</a:t>
            </a:r>
            <a:r>
              <a:rPr lang="de-DE" b="0" baseline="0" dirty="0" smtClean="0">
                <a:latin typeface="Myriad Pro Light" pitchFamily="34" charset="0"/>
              </a:rPr>
              <a:t> </a:t>
            </a:r>
            <a:r>
              <a:rPr lang="de-DE" b="0" baseline="0" dirty="0" err="1" smtClean="0">
                <a:latin typeface="Myriad Pro Light" pitchFamily="34" charset="0"/>
              </a:rPr>
              <a:t>later</a:t>
            </a:r>
            <a:r>
              <a:rPr lang="de-DE" b="0" baseline="0" dirty="0" smtClean="0">
                <a:latin typeface="Myriad Pro Light" pitchFamily="34" charset="0"/>
              </a:rPr>
              <a:t> </a:t>
            </a:r>
            <a:r>
              <a:rPr lang="de-DE" b="0" baseline="0" dirty="0" err="1" smtClean="0">
                <a:latin typeface="Myriad Pro Light" pitchFamily="34" charset="0"/>
              </a:rPr>
              <a:t>use</a:t>
            </a:r>
            <a:r>
              <a:rPr lang="de-DE" b="0" baseline="0" dirty="0" smtClean="0">
                <a:latin typeface="Myriad Pro Light" pitchFamily="34" charset="0"/>
              </a:rPr>
              <a:t>!</a:t>
            </a: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8</a:t>
            </a:fld>
            <a:endParaRPr lang="en-GB">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4700" y="746125"/>
            <a:ext cx="5248275" cy="3721100"/>
          </a:xfrm>
        </p:spPr>
      </p:sp>
      <p:sp>
        <p:nvSpPr>
          <p:cNvPr id="3" name="Notizenplatzhalter 2"/>
          <p:cNvSpPr>
            <a:spLocks noGrp="1"/>
          </p:cNvSpPr>
          <p:nvPr>
            <p:ph type="body" idx="1"/>
          </p:nvPr>
        </p:nvSpPr>
        <p:spPr/>
        <p:txBody>
          <a:bodyPr/>
          <a:lstStyle/>
          <a:p>
            <a:pPr defTabSz="882213"/>
            <a:r>
              <a:rPr lang="en-GB" dirty="0" smtClean="0">
                <a:latin typeface="Myriad Pro Light" pitchFamily="34" charset="0"/>
              </a:rPr>
              <a:t>On the </a:t>
            </a:r>
            <a:r>
              <a:rPr lang="en-GB" dirty="0" err="1" smtClean="0">
                <a:latin typeface="Myriad Pro Light" pitchFamily="34" charset="0"/>
              </a:rPr>
              <a:t>Hybird</a:t>
            </a:r>
            <a:r>
              <a:rPr lang="en-GB" dirty="0" smtClean="0">
                <a:latin typeface="Myriad Pro Light" pitchFamily="34" charset="0"/>
              </a:rPr>
              <a:t> 120 Gigaset edition we have some pre-requisites:</a:t>
            </a:r>
          </a:p>
          <a:p>
            <a:pPr defTabSz="882213"/>
            <a:endParaRPr lang="en-GB" dirty="0" smtClean="0">
              <a:latin typeface="Myriad Pro Light" pitchFamily="34" charset="0"/>
            </a:endParaRPr>
          </a:p>
          <a:p>
            <a:pPr defTabSz="882213"/>
            <a:r>
              <a:rPr lang="en-GB" u="sng" dirty="0" smtClean="0">
                <a:latin typeface="Myriad Pro Light" pitchFamily="34" charset="0"/>
              </a:rPr>
              <a:t>Internal number range</a:t>
            </a:r>
          </a:p>
          <a:p>
            <a:pPr defTabSz="882213"/>
            <a:r>
              <a:rPr lang="en-GB" dirty="0" smtClean="0">
                <a:latin typeface="Myriad Pro Light" pitchFamily="34" charset="0"/>
              </a:rPr>
              <a:t>It is recommended to use the given number range from 10</a:t>
            </a:r>
            <a:r>
              <a:rPr lang="en-GB" baseline="0" dirty="0" smtClean="0">
                <a:latin typeface="Myriad Pro Light" pitchFamily="34" charset="0"/>
              </a:rPr>
              <a:t> to </a:t>
            </a:r>
            <a:r>
              <a:rPr lang="en-GB" dirty="0" smtClean="0">
                <a:latin typeface="Myriad Pro Light" pitchFamily="34" charset="0"/>
              </a:rPr>
              <a:t>50 because the users and groups</a:t>
            </a:r>
            <a:r>
              <a:rPr lang="en-GB" baseline="0" dirty="0" smtClean="0">
                <a:latin typeface="Myriad Pro Light" pitchFamily="34" charset="0"/>
              </a:rPr>
              <a:t> have already predefined numbers.</a:t>
            </a:r>
          </a:p>
          <a:p>
            <a:pPr defTabSz="882213"/>
            <a:endParaRPr lang="en-GB" b="1" baseline="0" dirty="0" smtClean="0">
              <a:latin typeface="Myriad Pro Light" pitchFamily="34" charset="0"/>
            </a:endParaRPr>
          </a:p>
          <a:p>
            <a:pPr defTabSz="882213"/>
            <a:r>
              <a:rPr lang="en-GB" b="1" baseline="0" dirty="0" smtClean="0">
                <a:latin typeface="Myriad Pro Light" pitchFamily="34" charset="0"/>
              </a:rPr>
              <a:t>Users</a:t>
            </a:r>
            <a:r>
              <a:rPr lang="en-GB" baseline="0" dirty="0" smtClean="0">
                <a:latin typeface="Myriad Pro Light" pitchFamily="34" charset="0"/>
              </a:rPr>
              <a:t> are starting from </a:t>
            </a:r>
            <a:r>
              <a:rPr lang="en-GB" b="1" baseline="0" dirty="0" smtClean="0">
                <a:latin typeface="Myriad Pro Light" pitchFamily="34" charset="0"/>
              </a:rPr>
              <a:t>10</a:t>
            </a:r>
            <a:r>
              <a:rPr lang="en-GB" baseline="0" dirty="0" smtClean="0">
                <a:latin typeface="Myriad Pro Light" pitchFamily="34" charset="0"/>
              </a:rPr>
              <a:t> to </a:t>
            </a:r>
            <a:r>
              <a:rPr lang="en-GB" b="1" baseline="0" dirty="0" smtClean="0">
                <a:latin typeface="Myriad Pro Light" pitchFamily="34" charset="0"/>
              </a:rPr>
              <a:t>17</a:t>
            </a:r>
            <a:r>
              <a:rPr lang="en-GB" baseline="0" dirty="0" smtClean="0">
                <a:latin typeface="Myriad Pro Light" pitchFamily="34" charset="0"/>
              </a:rPr>
              <a:t> and </a:t>
            </a:r>
            <a:r>
              <a:rPr lang="en-GB" b="1" baseline="0" dirty="0" smtClean="0">
                <a:latin typeface="Myriad Pro Light" pitchFamily="34" charset="0"/>
              </a:rPr>
              <a:t>20</a:t>
            </a:r>
            <a:r>
              <a:rPr lang="en-GB" baseline="0" dirty="0" smtClean="0">
                <a:latin typeface="Myriad Pro Light" pitchFamily="34" charset="0"/>
              </a:rPr>
              <a:t> to </a:t>
            </a:r>
            <a:r>
              <a:rPr lang="en-GB" b="1" baseline="0" dirty="0" smtClean="0">
                <a:latin typeface="Myriad Pro Light" pitchFamily="34" charset="0"/>
              </a:rPr>
              <a:t>21</a:t>
            </a:r>
            <a:r>
              <a:rPr lang="en-GB" baseline="0" dirty="0" smtClean="0">
                <a:latin typeface="Myriad Pro Light" pitchFamily="34" charset="0"/>
              </a:rPr>
              <a:t>, where the last two are connected to the analogue FXS ports.</a:t>
            </a:r>
          </a:p>
          <a:p>
            <a:pPr defTabSz="882213"/>
            <a:r>
              <a:rPr lang="en-GB" baseline="0" dirty="0" smtClean="0">
                <a:latin typeface="Myriad Pro Light" pitchFamily="34" charset="0"/>
              </a:rPr>
              <a:t>There are three </a:t>
            </a:r>
            <a:r>
              <a:rPr lang="en-GB" b="1" baseline="0" dirty="0" smtClean="0">
                <a:latin typeface="Myriad Pro Light" pitchFamily="34" charset="0"/>
              </a:rPr>
              <a:t>teams/groups</a:t>
            </a:r>
            <a:r>
              <a:rPr lang="en-GB" baseline="0" dirty="0" smtClean="0">
                <a:latin typeface="Myriad Pro Light" pitchFamily="34" charset="0"/>
              </a:rPr>
              <a:t> configured:</a:t>
            </a:r>
          </a:p>
          <a:p>
            <a:pPr defTabSz="882213"/>
            <a:r>
              <a:rPr lang="en-GB" baseline="0" dirty="0" smtClean="0">
                <a:latin typeface="Myriad Pro Light" pitchFamily="34" charset="0"/>
              </a:rPr>
              <a:t>Team global (</a:t>
            </a:r>
            <a:r>
              <a:rPr lang="en-GB" b="1" baseline="0" dirty="0" smtClean="0">
                <a:latin typeface="Myriad Pro Light" pitchFamily="34" charset="0"/>
              </a:rPr>
              <a:t>40</a:t>
            </a:r>
            <a:r>
              <a:rPr lang="en-GB" baseline="0" dirty="0" smtClean="0">
                <a:latin typeface="Myriad Pro Light" pitchFamily="34" charset="0"/>
              </a:rPr>
              <a:t>), Team </a:t>
            </a:r>
            <a:r>
              <a:rPr lang="en-GB" baseline="0" dirty="0" err="1" smtClean="0">
                <a:latin typeface="Myriad Pro Light" pitchFamily="34" charset="0"/>
              </a:rPr>
              <a:t>SysTel</a:t>
            </a:r>
            <a:r>
              <a:rPr lang="en-GB" baseline="0" dirty="0" smtClean="0">
                <a:latin typeface="Myriad Pro Light" pitchFamily="34" charset="0"/>
              </a:rPr>
              <a:t> (</a:t>
            </a:r>
            <a:r>
              <a:rPr lang="en-GB" b="1" baseline="0" dirty="0" smtClean="0">
                <a:latin typeface="Myriad Pro Light" pitchFamily="34" charset="0"/>
              </a:rPr>
              <a:t>41</a:t>
            </a:r>
            <a:r>
              <a:rPr lang="en-GB" baseline="0" dirty="0" smtClean="0">
                <a:latin typeface="Myriad Pro Light" pitchFamily="34" charset="0"/>
              </a:rPr>
              <a:t>) and Team </a:t>
            </a:r>
            <a:r>
              <a:rPr lang="en-GB" baseline="0" dirty="0" err="1" smtClean="0">
                <a:latin typeface="Myriad Pro Light" pitchFamily="34" charset="0"/>
              </a:rPr>
              <a:t>Analog</a:t>
            </a:r>
            <a:r>
              <a:rPr lang="en-GB" baseline="0" dirty="0" smtClean="0">
                <a:latin typeface="Myriad Pro Light" pitchFamily="34" charset="0"/>
              </a:rPr>
              <a:t> (</a:t>
            </a:r>
            <a:r>
              <a:rPr lang="en-GB" b="1" baseline="0" dirty="0" smtClean="0">
                <a:latin typeface="Myriad Pro Light" pitchFamily="34" charset="0"/>
              </a:rPr>
              <a:t>42</a:t>
            </a:r>
            <a:r>
              <a:rPr lang="en-GB" baseline="0" dirty="0" smtClean="0">
                <a:latin typeface="Myriad Pro Light" pitchFamily="34" charset="0"/>
              </a:rPr>
              <a:t>).</a:t>
            </a:r>
          </a:p>
          <a:p>
            <a:pPr defTabSz="882213"/>
            <a:r>
              <a:rPr lang="en-GB" dirty="0" smtClean="0">
                <a:latin typeface="Myriad Pro Light" pitchFamily="34" charset="0"/>
              </a:rPr>
              <a:t>And finally the </a:t>
            </a:r>
            <a:r>
              <a:rPr lang="en-GB" b="1" dirty="0" smtClean="0">
                <a:latin typeface="Myriad Pro Light" pitchFamily="34" charset="0"/>
              </a:rPr>
              <a:t>voicemail system </a:t>
            </a:r>
            <a:r>
              <a:rPr lang="en-GB" dirty="0" smtClean="0">
                <a:latin typeface="Myriad Pro Light" pitchFamily="34" charset="0"/>
              </a:rPr>
              <a:t>has number </a:t>
            </a:r>
            <a:r>
              <a:rPr lang="en-GB" b="1" dirty="0" smtClean="0">
                <a:latin typeface="Myriad Pro Light" pitchFamily="34" charset="0"/>
              </a:rPr>
              <a:t>50</a:t>
            </a:r>
            <a:r>
              <a:rPr lang="en-GB" dirty="0" smtClean="0">
                <a:latin typeface="Myriad Pro Light" pitchFamily="34" charset="0"/>
              </a:rPr>
              <a:t> assigned.</a:t>
            </a:r>
          </a:p>
          <a:p>
            <a:pPr defTabSz="882213"/>
            <a:endParaRPr lang="en-GB" dirty="0" smtClean="0">
              <a:latin typeface="Myriad Pro Light" pitchFamily="34" charset="0"/>
            </a:endParaRPr>
          </a:p>
          <a:p>
            <a:pPr defTabSz="882213"/>
            <a:r>
              <a:rPr lang="en-GB" u="sng" dirty="0" smtClean="0">
                <a:latin typeface="Myriad Pro Light" pitchFamily="34" charset="0"/>
              </a:rPr>
              <a:t>Languages</a:t>
            </a:r>
          </a:p>
          <a:p>
            <a:pPr defTabSz="882213"/>
            <a:r>
              <a:rPr lang="en-GB" dirty="0" smtClean="0">
                <a:latin typeface="Myriad Pro Light" pitchFamily="34" charset="0"/>
              </a:rPr>
              <a:t>The</a:t>
            </a:r>
            <a:r>
              <a:rPr lang="en-GB" baseline="0" dirty="0" smtClean="0">
                <a:latin typeface="Myriad Pro Light" pitchFamily="34" charset="0"/>
              </a:rPr>
              <a:t> </a:t>
            </a:r>
            <a:r>
              <a:rPr lang="en-GB" b="1" baseline="0" dirty="0" err="1" smtClean="0">
                <a:latin typeface="Myriad Pro Light" pitchFamily="34" charset="0"/>
              </a:rPr>
              <a:t>WebUI</a:t>
            </a:r>
            <a:r>
              <a:rPr lang="en-GB" baseline="0" dirty="0" smtClean="0">
                <a:latin typeface="Myriad Pro Light" pitchFamily="34" charset="0"/>
              </a:rPr>
              <a:t>, </a:t>
            </a:r>
            <a:r>
              <a:rPr lang="en-GB" b="1" baseline="0" dirty="0" smtClean="0">
                <a:latin typeface="Myriad Pro Light" pitchFamily="34" charset="0"/>
              </a:rPr>
              <a:t>Online help </a:t>
            </a:r>
            <a:r>
              <a:rPr lang="en-GB" baseline="0" dirty="0" smtClean="0">
                <a:latin typeface="Myriad Pro Light" pitchFamily="34" charset="0"/>
              </a:rPr>
              <a:t>and </a:t>
            </a:r>
            <a:r>
              <a:rPr lang="en-GB" b="1" baseline="0" dirty="0" smtClean="0">
                <a:latin typeface="Myriad Pro Light" pitchFamily="34" charset="0"/>
              </a:rPr>
              <a:t>Voicemail</a:t>
            </a:r>
            <a:r>
              <a:rPr lang="en-GB" baseline="0" dirty="0" smtClean="0">
                <a:latin typeface="Myriad Pro Light" pitchFamily="34" charset="0"/>
              </a:rPr>
              <a:t> languages are separated. By default the languages files for the Web-interface and Voicemail system contain all available languages. </a:t>
            </a:r>
          </a:p>
          <a:p>
            <a:pPr defTabSz="882213"/>
            <a:r>
              <a:rPr lang="en-GB" baseline="0" dirty="0" smtClean="0">
                <a:latin typeface="Myriad Pro Light" pitchFamily="34" charset="0"/>
              </a:rPr>
              <a:t>The Online help languages are only available in English and French by default. Additional languages can be easily uploaded via the web-interface. Just click on the flags next to the language settings. The dialogue will extract the files in the correct folder for the Online help.</a:t>
            </a:r>
          </a:p>
          <a:p>
            <a:pPr defTabSz="882213"/>
            <a:endParaRPr lang="en-GB" baseline="0" dirty="0" smtClean="0">
              <a:latin typeface="Myriad Pro Light" pitchFamily="34" charset="0"/>
            </a:endParaRPr>
          </a:p>
          <a:p>
            <a:pPr defTabSz="882213"/>
            <a:r>
              <a:rPr lang="en-GB" baseline="0" dirty="0" smtClean="0">
                <a:latin typeface="Myriad Pro Light" pitchFamily="34" charset="0"/>
              </a:rPr>
              <a:t>You can find the language files and updates under </a:t>
            </a:r>
            <a:r>
              <a:rPr lang="en-GB" baseline="0" dirty="0" smtClean="0">
                <a:latin typeface="Myriad Pro Light" pitchFamily="34" charset="0"/>
                <a:hlinkClick r:id="rId3"/>
              </a:rPr>
              <a:t>http://wiki.gigasetpro.com</a:t>
            </a:r>
            <a:r>
              <a:rPr lang="en-GB" baseline="0" dirty="0" smtClean="0">
                <a:latin typeface="Myriad Pro Light" pitchFamily="34" charset="0"/>
              </a:rPr>
              <a:t> </a:t>
            </a:r>
          </a:p>
          <a:p>
            <a:pPr defTabSz="882213"/>
            <a:endParaRPr lang="en-GB" baseline="0" dirty="0" smtClean="0">
              <a:latin typeface="Myriad Pro Light" pitchFamily="34" charset="0"/>
            </a:endParaRPr>
          </a:p>
        </p:txBody>
      </p:sp>
      <p:sp>
        <p:nvSpPr>
          <p:cNvPr id="4" name="Foliennummernplatzhalter 3"/>
          <p:cNvSpPr>
            <a:spLocks noGrp="1"/>
          </p:cNvSpPr>
          <p:nvPr>
            <p:ph type="sldNum" sz="quarter" idx="10"/>
          </p:nvPr>
        </p:nvSpPr>
        <p:spPr/>
        <p:txBody>
          <a:bodyPr/>
          <a:lstStyle/>
          <a:p>
            <a:pPr defTabSz="441107"/>
            <a:fld id="{1B9B3D84-C60B-40D5-87B0-C824207A4618}" type="slidenum">
              <a:rPr lang="en-GB">
                <a:latin typeface="Calibri"/>
              </a:rPr>
              <a:pPr defTabSz="441107"/>
              <a:t>9</a:t>
            </a:fld>
            <a:endParaRPr lang="en-GB">
              <a:latin typeface="Calibri"/>
            </a:endParaRPr>
          </a:p>
        </p:txBody>
      </p:sp>
    </p:spTree>
    <p:extLst>
      <p:ext uri="{BB962C8B-B14F-4D97-AF65-F5344CB8AC3E}">
        <p14:creationId xmlns:p14="http://schemas.microsoft.com/office/powerpoint/2010/main" val="3950818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9" y="2336801"/>
            <a:ext cx="4571321" cy="584745"/>
          </a:xfrm>
          <a:prstGeom prst="rect">
            <a:avLst/>
          </a:prstGeom>
        </p:spPr>
        <p:txBody>
          <a:bodyPr lIns="91411" tIns="45705" rIns="91411" bIns="45705">
            <a:spAutoFit/>
          </a:bodyPr>
          <a:lstStyle/>
          <a:p>
            <a:pPr algn="ctr" defTabSz="457200">
              <a:buNone/>
            </a:pPr>
            <a:r>
              <a:rPr lang="en-GB" sz="3200" b="0" i="0">
                <a:solidFill>
                  <a:schemeClr val="tx1">
                    <a:lumMod val="50000"/>
                    <a:lumOff val="50000"/>
                  </a:schemeClr>
                </a:solidFill>
                <a:latin typeface="Calibri"/>
                <a:ea typeface="ＭＳ Ｐゴシック"/>
                <a:cs typeface="+mn-cs"/>
              </a:rPr>
              <a:t>Welcome</a:t>
            </a:r>
          </a:p>
        </p:txBody>
      </p:sp>
      <p:sp>
        <p:nvSpPr>
          <p:cNvPr id="9" name="Rectangle 3"/>
          <p:cNvSpPr>
            <a:spLocks noGrp="1" noChangeArrowheads="1"/>
          </p:cNvSpPr>
          <p:nvPr>
            <p:ph type="ctrTitle"/>
          </p:nvPr>
        </p:nvSpPr>
        <p:spPr>
          <a:xfrm>
            <a:off x="5123533" y="4325500"/>
            <a:ext cx="3528392" cy="395205"/>
          </a:xfrm>
          <a:effectLst/>
        </p:spPr>
        <p:txBody>
          <a:bodyPr/>
          <a:lstStyle>
            <a:lvl1pPr algn="ctr">
              <a:defRPr sz="2000">
                <a:solidFill>
                  <a:schemeClr val="accent6"/>
                </a:solidFill>
              </a:defRPr>
            </a:lvl1pPr>
          </a:lstStyle>
          <a:p>
            <a:r>
              <a:rPr lang="en-GB" dirty="0" smtClean="0"/>
              <a:t>Click to edit Master title style</a:t>
            </a:r>
            <a:endParaRPr lang="en-GB"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5" y="4800025"/>
            <a:ext cx="6399849" cy="584745"/>
          </a:xfrm>
          <a:prstGeom prst="rect">
            <a:avLst/>
          </a:prstGeom>
        </p:spPr>
        <p:txBody>
          <a:bodyPr wrap="square" lIns="91411" tIns="45705" rIns="91411" bIns="45705">
            <a:spAutoFit/>
          </a:bodyPr>
          <a:lstStyle/>
          <a:p>
            <a:pPr algn="ctr" defTabSz="457200">
              <a:buNone/>
            </a:pPr>
            <a:r>
              <a:rPr lang="en-GB" sz="3200" b="0" i="0">
                <a:solidFill>
                  <a:schemeClr val="tx1">
                    <a:lumMod val="50000"/>
                    <a:lumOff val="50000"/>
                  </a:schemeClr>
                </a:solidFill>
                <a:latin typeface="Calibri"/>
                <a:ea typeface="ＭＳ Ｐゴシック"/>
                <a:cs typeface="+mn-cs"/>
              </a:rPr>
              <a:t>Thank you for your attention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GB" dirty="0" smtClean="0"/>
              <a:t>Click to edit Master title style</a:t>
            </a:r>
            <a:endParaRPr lang="en-GB"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solidFill>
                <a:srgbClr val="373D4B"/>
              </a:solidFill>
            </a:endParaRPr>
          </a:p>
        </p:txBody>
      </p:sp>
    </p:spTree>
    <p:extLst>
      <p:ext uri="{BB962C8B-B14F-4D97-AF65-F5344CB8AC3E}">
        <p14:creationId xmlns:p14="http://schemas.microsoft.com/office/powerpoint/2010/main" val="91849841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solidFill>
                <a:srgbClr val="373D4B"/>
              </a:solidFill>
            </a:endParaRPr>
          </a:p>
        </p:txBody>
      </p:sp>
    </p:spTree>
    <p:extLst>
      <p:ext uri="{BB962C8B-B14F-4D97-AF65-F5344CB8AC3E}">
        <p14:creationId xmlns:p14="http://schemas.microsoft.com/office/powerpoint/2010/main" val="918498418"/>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p>
        </p:txBody>
      </p:sp>
    </p:spTree>
    <p:extLst>
      <p:ext uri="{BB962C8B-B14F-4D97-AF65-F5344CB8AC3E}">
        <p14:creationId xmlns:p14="http://schemas.microsoft.com/office/powerpoint/2010/main" val="838437039"/>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Titelmasterformat durch Klicken bearbeiten</a:t>
            </a:r>
            <a:endParaRPr lang="en-GB"/>
          </a:p>
        </p:txBody>
      </p:sp>
      <p:sp>
        <p:nvSpPr>
          <p:cNvPr id="3" name="Rectangle 24"/>
          <p:cNvSpPr>
            <a:spLocks noChangeArrowheads="1"/>
          </p:cNvSpPr>
          <p:nvPr userDrawn="1"/>
        </p:nvSpPr>
        <p:spPr bwMode="auto">
          <a:xfrm>
            <a:off x="1" y="1012734"/>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266" tIns="52133" rIns="104266" bIns="52133" anchor="ctr"/>
          <a:lstStyle/>
          <a:p>
            <a:pPr>
              <a:defRPr/>
            </a:pPr>
            <a:endParaRPr lang="en-GB" dirty="0">
              <a:solidFill>
                <a:srgbClr val="373D4B"/>
              </a:solidFill>
            </a:endParaRPr>
          </a:p>
        </p:txBody>
      </p:sp>
    </p:spTree>
    <p:extLst>
      <p:ext uri="{BB962C8B-B14F-4D97-AF65-F5344CB8AC3E}">
        <p14:creationId xmlns:p14="http://schemas.microsoft.com/office/powerpoint/2010/main" val="200780575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9" y="2336801"/>
            <a:ext cx="4571321" cy="584745"/>
          </a:xfrm>
          <a:prstGeom prst="rect">
            <a:avLst/>
          </a:prstGeom>
        </p:spPr>
        <p:txBody>
          <a:bodyPr lIns="91411" tIns="45705" rIns="91411" bIns="45705">
            <a:spAutoFit/>
          </a:bodyPr>
          <a:lstStyle/>
          <a:p>
            <a:pPr algn="ctr" defTabSz="457200">
              <a:buNone/>
            </a:pPr>
            <a:r>
              <a:rPr lang="en-GB" sz="3200" b="0" i="0">
                <a:solidFill>
                  <a:schemeClr val="tx1">
                    <a:lumMod val="50000"/>
                    <a:lumOff val="50000"/>
                  </a:schemeClr>
                </a:solidFill>
                <a:latin typeface="Calibri"/>
                <a:ea typeface="ＭＳ Ｐゴシック"/>
                <a:cs typeface="+mn-cs"/>
              </a:rPr>
              <a:t>Welcome</a:t>
            </a:r>
          </a:p>
        </p:txBody>
      </p:sp>
      <p:sp>
        <p:nvSpPr>
          <p:cNvPr id="9" name="Rectangle 3"/>
          <p:cNvSpPr>
            <a:spLocks noGrp="1" noChangeArrowheads="1"/>
          </p:cNvSpPr>
          <p:nvPr>
            <p:ph type="ctrTitle"/>
          </p:nvPr>
        </p:nvSpPr>
        <p:spPr>
          <a:xfrm>
            <a:off x="5123533" y="4325500"/>
            <a:ext cx="3528392" cy="395205"/>
          </a:xfrm>
          <a:effectLst/>
        </p:spPr>
        <p:txBody>
          <a:bodyPr/>
          <a:lstStyle>
            <a:lvl1pPr algn="ctr">
              <a:defRPr sz="2000">
                <a:solidFill>
                  <a:schemeClr val="accent6"/>
                </a:solidFill>
              </a:defRPr>
            </a:lvl1pPr>
          </a:lstStyle>
          <a:p>
            <a:r>
              <a:rPr lang="en-GB" dirty="0" smtClean="0"/>
              <a:t>Click to edit Master title style</a:t>
            </a:r>
            <a:endParaRPr lang="en-GB"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5" y="4800025"/>
            <a:ext cx="6399849" cy="584745"/>
          </a:xfrm>
          <a:prstGeom prst="rect">
            <a:avLst/>
          </a:prstGeom>
        </p:spPr>
        <p:txBody>
          <a:bodyPr wrap="square" lIns="91411" tIns="45705" rIns="91411" bIns="45705">
            <a:spAutoFit/>
          </a:bodyPr>
          <a:lstStyle/>
          <a:p>
            <a:pPr algn="ctr" defTabSz="457200">
              <a:buNone/>
            </a:pPr>
            <a:r>
              <a:rPr lang="en-GB" sz="3200" b="0" i="0">
                <a:solidFill>
                  <a:schemeClr val="tx1">
                    <a:lumMod val="50000"/>
                    <a:lumOff val="50000"/>
                  </a:schemeClr>
                </a:solidFill>
                <a:latin typeface="Calibri"/>
                <a:ea typeface="ＭＳ Ｐゴシック"/>
                <a:cs typeface="+mn-cs"/>
              </a:rPr>
              <a:t>Thank you for your attention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a:defRPr/>
            </a:pPr>
            <a:endParaRPr lang="en-GB" dirty="0">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GB" dirty="0" smtClean="0"/>
              <a:t>Click to edit Master title style</a:t>
            </a:r>
            <a:endParaRPr lang="en-GB" dirty="0"/>
          </a:p>
        </p:txBody>
      </p:sp>
    </p:spTree>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GB" smtClean="0"/>
              <a:t>Click to edit Master title style</a:t>
            </a:r>
            <a:endParaRPr dirty="0"/>
          </a:p>
        </p:txBody>
      </p:sp>
      <p:sp>
        <p:nvSpPr>
          <p:cNvPr id="3" name="Holder 3"/>
          <p:cNvSpPr>
            <a:spLocks noGrp="1"/>
          </p:cNvSpPr>
          <p:nvPr>
            <p:ph type="body" idx="1"/>
          </p:nvPr>
        </p:nvSpPr>
        <p:spPr>
          <a:xfrm>
            <a:off x="1382547" y="2155059"/>
            <a:ext cx="7918824" cy="3581367"/>
          </a:xfrm>
        </p:spPr>
        <p:txBody>
          <a:bodyPr lIns="0" tIns="0" rIns="0" bIns="0"/>
          <a:lstStyle>
            <a:lvl1pPr>
              <a:buNone/>
              <a:defRPr>
                <a:solidFill>
                  <a:schemeClr val="tx1">
                    <a:lumMod val="65000"/>
                    <a:lumOff val="35000"/>
                  </a:schemeClr>
                </a:solidFill>
              </a:defRPr>
            </a:lvl1pPr>
          </a:lstStyle>
          <a:p>
            <a:pPr lvl="0"/>
            <a:r>
              <a:rPr lang="en-GB"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65"/>
            <a:ext cx="971855" cy="973439"/>
          </a:xfrm>
          <a:prstGeom prst="rect">
            <a:avLst/>
          </a:prstGeom>
        </p:spPr>
      </p:pic>
      <p:sp>
        <p:nvSpPr>
          <p:cNvPr id="10" name="Rectangle 9"/>
          <p:cNvSpPr/>
          <p:nvPr userDrawn="1"/>
        </p:nvSpPr>
        <p:spPr>
          <a:xfrm>
            <a:off x="236483" y="6985001"/>
            <a:ext cx="2153993" cy="338524"/>
          </a:xfrm>
          <a:prstGeom prst="rect">
            <a:avLst/>
          </a:prstGeom>
        </p:spPr>
        <p:txBody>
          <a:bodyPr wrap="none" lIns="91411" tIns="45705" rIns="91411" bIns="45705">
            <a:spAutoFit/>
          </a:bodyPr>
          <a:lstStyle/>
          <a:p>
            <a:pPr marL="9144" algn="l" defTabSz="457200">
              <a:buNone/>
            </a:pPr>
            <a:r>
              <a:rPr lang="nl-NL" sz="1600" b="0" i="0" spc="20" dirty="0">
                <a:solidFill>
                  <a:schemeClr val="tx1">
                    <a:lumMod val="65000"/>
                    <a:lumOff val="35000"/>
                  </a:schemeClr>
                </a:solidFill>
                <a:latin typeface="Myriad Pro Light" pitchFamily="34" charset="0"/>
                <a:ea typeface="+mn-ea"/>
                <a:cs typeface="MyriadPro-Light"/>
              </a:rPr>
              <a:t>partner</a:t>
            </a:r>
            <a:r>
              <a:rPr lang="nl-NL" sz="1600" b="0" i="0" spc="10" dirty="0">
                <a:solidFill>
                  <a:schemeClr val="tx1">
                    <a:lumMod val="65000"/>
                    <a:lumOff val="35000"/>
                  </a:schemeClr>
                </a:solidFill>
                <a:latin typeface="Myriad Pro Light" pitchFamily="34" charset="0"/>
                <a:ea typeface="+mn-ea"/>
                <a:cs typeface="MyriadPro-Light"/>
              </a:rPr>
              <a:t>.</a:t>
            </a:r>
            <a:r>
              <a:rPr lang="nl-NL" sz="1600" b="0" i="0" spc="0" dirty="0">
                <a:solidFill>
                  <a:schemeClr val="tx1">
                    <a:lumMod val="65000"/>
                    <a:lumOff val="35000"/>
                  </a:schemeClr>
                </a:solidFill>
                <a:latin typeface="Myriad Pro Light" pitchFamily="34" charset="0"/>
                <a:ea typeface="+mn-ea"/>
                <a:cs typeface="MyriadPro-Light"/>
              </a:rPr>
              <a:t>g</a:t>
            </a:r>
            <a:r>
              <a:rPr lang="nl-NL" sz="1600" b="0" i="0" spc="10" dirty="0">
                <a:solidFill>
                  <a:schemeClr val="tx1">
                    <a:lumMod val="65000"/>
                    <a:lumOff val="35000"/>
                  </a:schemeClr>
                </a:solidFill>
                <a:latin typeface="Myriad Pro Light" pitchFamily="34" charset="0"/>
                <a:ea typeface="+mn-ea"/>
                <a:cs typeface="MyriadPro-Light"/>
              </a:rPr>
              <a:t>i</a:t>
            </a:r>
            <a:r>
              <a:rPr lang="nl-NL" sz="1600" b="0" i="0" spc="0" dirty="0">
                <a:solidFill>
                  <a:schemeClr val="tx1">
                    <a:lumMod val="65000"/>
                    <a:lumOff val="35000"/>
                  </a:schemeClr>
                </a:solidFill>
                <a:latin typeface="Myriad Pro Light" pitchFamily="34" charset="0"/>
                <a:ea typeface="+mn-ea"/>
                <a:cs typeface="MyriadPro-Light"/>
              </a:rPr>
              <a:t>g</a:t>
            </a:r>
            <a:r>
              <a:rPr lang="nl-NL" sz="1600" b="0" i="0" dirty="0">
                <a:solidFill>
                  <a:schemeClr val="tx1">
                    <a:lumMod val="65000"/>
                    <a:lumOff val="35000"/>
                  </a:schemeClr>
                </a:solidFill>
                <a:latin typeface="Myriad Pro Light" pitchFamily="34" charset="0"/>
                <a:ea typeface="+mn-ea"/>
                <a:cs typeface="MyriadPro-Light"/>
              </a:rPr>
              <a:t>a</a:t>
            </a:r>
            <a:r>
              <a:rPr lang="nl-NL" sz="1600" b="0" i="0" spc="20" dirty="0">
                <a:solidFill>
                  <a:schemeClr val="tx1">
                    <a:lumMod val="65000"/>
                    <a:lumOff val="35000"/>
                  </a:schemeClr>
                </a:solidFill>
                <a:latin typeface="Myriad Pro Light" pitchFamily="34" charset="0"/>
                <a:ea typeface="+mn-ea"/>
                <a:cs typeface="MyriadPro-Light"/>
              </a:rPr>
              <a:t>s</a:t>
            </a:r>
            <a:r>
              <a:rPr lang="nl-NL" sz="1600" b="0" i="0" spc="10" dirty="0">
                <a:solidFill>
                  <a:schemeClr val="tx1">
                    <a:lumMod val="65000"/>
                    <a:lumOff val="35000"/>
                  </a:schemeClr>
                </a:solidFill>
                <a:latin typeface="Myriad Pro Light" pitchFamily="34" charset="0"/>
                <a:ea typeface="+mn-ea"/>
                <a:cs typeface="MyriadPro-Light"/>
              </a:rPr>
              <a:t>e</a:t>
            </a:r>
            <a:r>
              <a:rPr lang="nl-NL" sz="1600" b="0" i="0" spc="20" dirty="0">
                <a:solidFill>
                  <a:schemeClr val="tx1">
                    <a:lumMod val="65000"/>
                    <a:lumOff val="35000"/>
                  </a:schemeClr>
                </a:solidFill>
                <a:latin typeface="Myriad Pro Light" pitchFamily="34" charset="0"/>
                <a:ea typeface="+mn-ea"/>
                <a:cs typeface="MyriadPro-Light"/>
              </a:rPr>
              <a:t>tpro</a:t>
            </a:r>
            <a:r>
              <a:rPr lang="nl-NL" sz="1600" b="0" i="0" spc="10" dirty="0">
                <a:solidFill>
                  <a:schemeClr val="tx1">
                    <a:lumMod val="65000"/>
                    <a:lumOff val="35000"/>
                  </a:schemeClr>
                </a:solidFill>
                <a:latin typeface="Myriad Pro Light" pitchFamily="34" charset="0"/>
                <a:ea typeface="+mn-ea"/>
                <a:cs typeface="MyriadPro-Light"/>
              </a:rPr>
              <a:t>.</a:t>
            </a:r>
            <a:r>
              <a:rPr lang="nl-NL" sz="1600" b="0" i="0" spc="-20" dirty="0">
                <a:solidFill>
                  <a:schemeClr val="tx1">
                    <a:lumMod val="65000"/>
                    <a:lumOff val="35000"/>
                  </a:schemeClr>
                </a:solidFill>
                <a:latin typeface="Myriad Pro Light" pitchFamily="34" charset="0"/>
                <a:ea typeface="+mn-ea"/>
                <a:cs typeface="MyriadPro-Light"/>
              </a:rPr>
              <a:t>c</a:t>
            </a:r>
            <a:r>
              <a:rPr lang="nl-NL" sz="1600" b="0" i="0" spc="20" dirty="0">
                <a:solidFill>
                  <a:schemeClr val="tx1">
                    <a:lumMod val="65000"/>
                    <a:lumOff val="35000"/>
                  </a:schemeClr>
                </a:solidFill>
                <a:latin typeface="Myriad Pro Light" pitchFamily="34" charset="0"/>
                <a:ea typeface="+mn-ea"/>
                <a:cs typeface="MyriadPro-Light"/>
              </a:rPr>
              <a:t>o</a:t>
            </a:r>
            <a:r>
              <a:rPr lang="nl-NL" sz="1600" b="0" i="0" dirty="0">
                <a:solidFill>
                  <a:schemeClr val="tx1">
                    <a:lumMod val="65000"/>
                    <a:lumOff val="35000"/>
                  </a:schemeClr>
                </a:solidFill>
                <a:latin typeface="Myriad Pro Light" pitchFamily="34" charset="0"/>
                <a:ea typeface="+mn-ea"/>
                <a:cs typeface="MyriadPro-Light"/>
              </a:rPr>
              <a:t>m</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GB" smtClean="0"/>
              <a:t>Click to edit Master title style</a:t>
            </a:r>
            <a:endParaRPr dirty="0"/>
          </a:p>
        </p:txBody>
      </p:sp>
      <p:sp>
        <p:nvSpPr>
          <p:cNvPr id="3" name="Holder 3"/>
          <p:cNvSpPr>
            <a:spLocks noGrp="1"/>
          </p:cNvSpPr>
          <p:nvPr>
            <p:ph type="body" idx="1"/>
          </p:nvPr>
        </p:nvSpPr>
        <p:spPr>
          <a:xfrm>
            <a:off x="1382547" y="2155059"/>
            <a:ext cx="7918824" cy="3581367"/>
          </a:xfrm>
        </p:spPr>
        <p:txBody>
          <a:bodyPr lIns="0" tIns="0" rIns="0" bIns="0"/>
          <a:lstStyle>
            <a:lvl1pPr>
              <a:buNone/>
              <a:defRPr>
                <a:solidFill>
                  <a:schemeClr val="tx1">
                    <a:lumMod val="65000"/>
                    <a:lumOff val="35000"/>
                  </a:schemeClr>
                </a:solidFill>
              </a:defRPr>
            </a:lvl1pPr>
          </a:lstStyle>
          <a:p>
            <a:pPr lvl="0"/>
            <a:r>
              <a:rPr lang="en-GB"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65"/>
            <a:ext cx="971855" cy="973439"/>
          </a:xfrm>
          <a:prstGeom prst="rect">
            <a:avLst/>
          </a:prstGeom>
        </p:spPr>
      </p:pic>
      <p:sp>
        <p:nvSpPr>
          <p:cNvPr id="10" name="Rectangle 9"/>
          <p:cNvSpPr/>
          <p:nvPr userDrawn="1"/>
        </p:nvSpPr>
        <p:spPr>
          <a:xfrm>
            <a:off x="236483" y="6985001"/>
            <a:ext cx="2153993" cy="338524"/>
          </a:xfrm>
          <a:prstGeom prst="rect">
            <a:avLst/>
          </a:prstGeom>
        </p:spPr>
        <p:txBody>
          <a:bodyPr wrap="none" lIns="91411" tIns="45705" rIns="91411" bIns="45705">
            <a:spAutoFit/>
          </a:bodyPr>
          <a:lstStyle/>
          <a:p>
            <a:pPr marL="9144" algn="l" defTabSz="457200">
              <a:buNone/>
            </a:pPr>
            <a:r>
              <a:rPr lang="nl-NL" sz="1600" b="0" i="0" spc="20" dirty="0">
                <a:solidFill>
                  <a:schemeClr val="tx1">
                    <a:lumMod val="65000"/>
                    <a:lumOff val="35000"/>
                  </a:schemeClr>
                </a:solidFill>
                <a:latin typeface="Myriad Pro Light" pitchFamily="34" charset="0"/>
                <a:ea typeface="+mn-ea"/>
                <a:cs typeface="MyriadPro-Light"/>
              </a:rPr>
              <a:t>partner</a:t>
            </a:r>
            <a:r>
              <a:rPr lang="nl-NL" sz="1600" b="0" i="0" spc="10" dirty="0">
                <a:solidFill>
                  <a:schemeClr val="tx1">
                    <a:lumMod val="65000"/>
                    <a:lumOff val="35000"/>
                  </a:schemeClr>
                </a:solidFill>
                <a:latin typeface="Myriad Pro Light" pitchFamily="34" charset="0"/>
                <a:ea typeface="+mn-ea"/>
                <a:cs typeface="MyriadPro-Light"/>
              </a:rPr>
              <a:t>.</a:t>
            </a:r>
            <a:r>
              <a:rPr lang="nl-NL" sz="1600" b="0" i="0" spc="0" dirty="0">
                <a:solidFill>
                  <a:schemeClr val="tx1">
                    <a:lumMod val="65000"/>
                    <a:lumOff val="35000"/>
                  </a:schemeClr>
                </a:solidFill>
                <a:latin typeface="Myriad Pro Light" pitchFamily="34" charset="0"/>
                <a:ea typeface="+mn-ea"/>
                <a:cs typeface="MyriadPro-Light"/>
              </a:rPr>
              <a:t>g</a:t>
            </a:r>
            <a:r>
              <a:rPr lang="nl-NL" sz="1600" b="0" i="0" spc="10" dirty="0">
                <a:solidFill>
                  <a:schemeClr val="tx1">
                    <a:lumMod val="65000"/>
                    <a:lumOff val="35000"/>
                  </a:schemeClr>
                </a:solidFill>
                <a:latin typeface="Myriad Pro Light" pitchFamily="34" charset="0"/>
                <a:ea typeface="+mn-ea"/>
                <a:cs typeface="MyriadPro-Light"/>
              </a:rPr>
              <a:t>i</a:t>
            </a:r>
            <a:r>
              <a:rPr lang="nl-NL" sz="1600" b="0" i="0" spc="0" dirty="0">
                <a:solidFill>
                  <a:schemeClr val="tx1">
                    <a:lumMod val="65000"/>
                    <a:lumOff val="35000"/>
                  </a:schemeClr>
                </a:solidFill>
                <a:latin typeface="Myriad Pro Light" pitchFamily="34" charset="0"/>
                <a:ea typeface="+mn-ea"/>
                <a:cs typeface="MyriadPro-Light"/>
              </a:rPr>
              <a:t>g</a:t>
            </a:r>
            <a:r>
              <a:rPr lang="nl-NL" sz="1600" b="0" i="0" dirty="0">
                <a:solidFill>
                  <a:schemeClr val="tx1">
                    <a:lumMod val="65000"/>
                    <a:lumOff val="35000"/>
                  </a:schemeClr>
                </a:solidFill>
                <a:latin typeface="Myriad Pro Light" pitchFamily="34" charset="0"/>
                <a:ea typeface="+mn-ea"/>
                <a:cs typeface="MyriadPro-Light"/>
              </a:rPr>
              <a:t>a</a:t>
            </a:r>
            <a:r>
              <a:rPr lang="nl-NL" sz="1600" b="0" i="0" spc="20" dirty="0">
                <a:solidFill>
                  <a:schemeClr val="tx1">
                    <a:lumMod val="65000"/>
                    <a:lumOff val="35000"/>
                  </a:schemeClr>
                </a:solidFill>
                <a:latin typeface="Myriad Pro Light" pitchFamily="34" charset="0"/>
                <a:ea typeface="+mn-ea"/>
                <a:cs typeface="MyriadPro-Light"/>
              </a:rPr>
              <a:t>s</a:t>
            </a:r>
            <a:r>
              <a:rPr lang="nl-NL" sz="1600" b="0" i="0" spc="10" dirty="0">
                <a:solidFill>
                  <a:schemeClr val="tx1">
                    <a:lumMod val="65000"/>
                    <a:lumOff val="35000"/>
                  </a:schemeClr>
                </a:solidFill>
                <a:latin typeface="Myriad Pro Light" pitchFamily="34" charset="0"/>
                <a:ea typeface="+mn-ea"/>
                <a:cs typeface="MyriadPro-Light"/>
              </a:rPr>
              <a:t>e</a:t>
            </a:r>
            <a:r>
              <a:rPr lang="nl-NL" sz="1600" b="0" i="0" spc="20" dirty="0">
                <a:solidFill>
                  <a:schemeClr val="tx1">
                    <a:lumMod val="65000"/>
                    <a:lumOff val="35000"/>
                  </a:schemeClr>
                </a:solidFill>
                <a:latin typeface="Myriad Pro Light" pitchFamily="34" charset="0"/>
                <a:ea typeface="+mn-ea"/>
                <a:cs typeface="MyriadPro-Light"/>
              </a:rPr>
              <a:t>tpro</a:t>
            </a:r>
            <a:r>
              <a:rPr lang="nl-NL" sz="1600" b="0" i="0" spc="10" dirty="0">
                <a:solidFill>
                  <a:schemeClr val="tx1">
                    <a:lumMod val="65000"/>
                    <a:lumOff val="35000"/>
                  </a:schemeClr>
                </a:solidFill>
                <a:latin typeface="Myriad Pro Light" pitchFamily="34" charset="0"/>
                <a:ea typeface="+mn-ea"/>
                <a:cs typeface="MyriadPro-Light"/>
              </a:rPr>
              <a:t>.</a:t>
            </a:r>
            <a:r>
              <a:rPr lang="nl-NL" sz="1600" b="0" i="0" spc="-20" dirty="0">
                <a:solidFill>
                  <a:schemeClr val="tx1">
                    <a:lumMod val="65000"/>
                    <a:lumOff val="35000"/>
                  </a:schemeClr>
                </a:solidFill>
                <a:latin typeface="Myriad Pro Light" pitchFamily="34" charset="0"/>
                <a:ea typeface="+mn-ea"/>
                <a:cs typeface="MyriadPro-Light"/>
              </a:rPr>
              <a:t>c</a:t>
            </a:r>
            <a:r>
              <a:rPr lang="nl-NL" sz="1600" b="0" i="0" spc="20" dirty="0">
                <a:solidFill>
                  <a:schemeClr val="tx1">
                    <a:lumMod val="65000"/>
                    <a:lumOff val="35000"/>
                  </a:schemeClr>
                </a:solidFill>
                <a:latin typeface="Myriad Pro Light" pitchFamily="34" charset="0"/>
                <a:ea typeface="+mn-ea"/>
                <a:cs typeface="MyriadPro-Light"/>
              </a:rPr>
              <a:t>o</a:t>
            </a:r>
            <a:r>
              <a:rPr lang="nl-NL" sz="1600" b="0" i="0" dirty="0">
                <a:solidFill>
                  <a:schemeClr val="tx1">
                    <a:lumMod val="65000"/>
                    <a:lumOff val="35000"/>
                  </a:schemeClr>
                </a:solidFill>
                <a:latin typeface="Myriad Pro Light" pitchFamily="34" charset="0"/>
                <a:ea typeface="+mn-ea"/>
                <a:cs typeface="MyriadPro-Light"/>
              </a:rPr>
              <a:t>m</a:t>
            </a: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Click to edit Master title style</a:t>
            </a:r>
            <a:endParaRPr lang="en-GB" dirty="0"/>
          </a:p>
        </p:txBody>
      </p:sp>
      <p:sp>
        <p:nvSpPr>
          <p:cNvPr id="3" name="Datumsplatzhalt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6EF70C66-DF0F-408C-A41E-239540566B1B}" type="slidenum">
              <a:rPr lang="en-GB" smtClean="0"/>
              <a:pPr/>
              <a:t>‹Nr.›</a:t>
            </a:fld>
            <a:endParaRPr lang="en-GB"/>
          </a:p>
        </p:txBody>
      </p:sp>
      <p:sp>
        <p:nvSpPr>
          <p:cNvPr id="6" name="Textplatzhalter 2"/>
          <p:cNvSpPr>
            <a:spLocks noGrp="1"/>
          </p:cNvSpPr>
          <p:nvPr>
            <p:ph idx="1"/>
          </p:nvPr>
        </p:nvSpPr>
        <p:spPr>
          <a:xfrm>
            <a:off x="533322" y="1624363"/>
            <a:ext cx="961247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Click to edit Master title style</a:t>
            </a:r>
            <a:endParaRPr lang="en-GB" dirty="0"/>
          </a:p>
        </p:txBody>
      </p:sp>
      <p:sp>
        <p:nvSpPr>
          <p:cNvPr id="3" name="Datumsplatzhalt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6EF70C66-DF0F-408C-A41E-239540566B1B}" type="slidenum">
              <a:rPr lang="en-GB" smtClean="0"/>
              <a:pPr/>
              <a:t>‹Nr.›</a:t>
            </a:fld>
            <a:endParaRPr lang="en-GB"/>
          </a:p>
        </p:txBody>
      </p:sp>
      <p:sp>
        <p:nvSpPr>
          <p:cNvPr id="6" name="Textplatzhalter 2"/>
          <p:cNvSpPr>
            <a:spLocks noGrp="1"/>
          </p:cNvSpPr>
          <p:nvPr>
            <p:ph idx="1"/>
          </p:nvPr>
        </p:nvSpPr>
        <p:spPr>
          <a:xfrm>
            <a:off x="533322"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7" name="Textplatzhalter 2"/>
          <p:cNvSpPr>
            <a:spLocks noGrp="1"/>
          </p:cNvSpPr>
          <p:nvPr>
            <p:ph idx="13"/>
          </p:nvPr>
        </p:nvSpPr>
        <p:spPr>
          <a:xfrm>
            <a:off x="5644313"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F70C66-DF0F-408C-A41E-239540566B1B}" type="slidenum">
              <a:rPr lang="en-GB" smtClean="0"/>
              <a:pPr/>
              <a:t>‹Nr.›</a:t>
            </a:fld>
            <a:endParaRPr lang="en-GB"/>
          </a:p>
        </p:txBody>
      </p:sp>
    </p:spTree>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5" y="-3173"/>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a:defRPr/>
            </a:pPr>
            <a:endParaRPr lang="en-GB"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4" y="2710512"/>
            <a:ext cx="6457896" cy="1942050"/>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6" y="2336803"/>
            <a:ext cx="4571323" cy="584775"/>
          </a:xfrm>
          <a:prstGeom prst="rect">
            <a:avLst/>
          </a:prstGeom>
        </p:spPr>
        <p:txBody>
          <a:bodyPr>
            <a:spAutoFit/>
          </a:bodyPr>
          <a:lstStyle/>
          <a:p>
            <a:pPr algn="ctr" defTabSz="457200">
              <a:buNone/>
            </a:pPr>
            <a:r>
              <a:rPr lang="en-GB" sz="3200" b="0" i="0">
                <a:solidFill>
                  <a:schemeClr val="tx1">
                    <a:lumMod val="50000"/>
                    <a:lumOff val="50000"/>
                  </a:schemeClr>
                </a:solidFill>
                <a:latin typeface="Calibri"/>
                <a:ea typeface="ＭＳ Ｐゴシック"/>
                <a:cs typeface="+mn-cs"/>
              </a:rPr>
              <a:t>Welcome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F70C66-DF0F-408C-A41E-239540566B1B}" type="slidenum">
              <a:rPr lang="en-GB" smtClean="0"/>
              <a:pPr/>
              <a:t>‹Nr.›</a:t>
            </a:fld>
            <a:endParaRPr lang="en-GB"/>
          </a:p>
        </p:txBody>
      </p:sp>
    </p:spTree>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F70C66-DF0F-408C-A41E-239540566B1B}" type="slidenum">
              <a:rPr lang="en-GB" smtClean="0"/>
              <a:pPr/>
              <a:t>‹Nr.›</a:t>
            </a:fld>
            <a:endParaRPr lang="en-GB"/>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Click to edit Master title style</a:t>
            </a:r>
            <a:endParaRPr lang="en-GB" dirty="0"/>
          </a:p>
        </p:txBody>
      </p:sp>
      <p:sp>
        <p:nvSpPr>
          <p:cNvPr id="3" name="Datumsplatzhalt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6EF70C66-DF0F-408C-A41E-239540566B1B}" type="slidenum">
              <a:rPr lang="en-GB" smtClean="0"/>
              <a:pPr/>
              <a:t>‹Nr.›</a:t>
            </a:fld>
            <a:endParaRPr lang="en-GB"/>
          </a:p>
        </p:txBody>
      </p:sp>
      <p:sp>
        <p:nvSpPr>
          <p:cNvPr id="6" name="Textplatzhalter 2"/>
          <p:cNvSpPr>
            <a:spLocks noGrp="1"/>
          </p:cNvSpPr>
          <p:nvPr>
            <p:ph idx="1"/>
          </p:nvPr>
        </p:nvSpPr>
        <p:spPr>
          <a:xfrm>
            <a:off x="533322" y="1624363"/>
            <a:ext cx="961247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Click to edit Master title style</a:t>
            </a:r>
            <a:endParaRPr lang="en-GB" dirty="0"/>
          </a:p>
        </p:txBody>
      </p:sp>
      <p:sp>
        <p:nvSpPr>
          <p:cNvPr id="3" name="Datumsplatzhalt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6EF70C66-DF0F-408C-A41E-239540566B1B}" type="slidenum">
              <a:rPr lang="en-GB" smtClean="0"/>
              <a:pPr/>
              <a:t>‹Nr.›</a:t>
            </a:fld>
            <a:endParaRPr lang="en-GB"/>
          </a:p>
        </p:txBody>
      </p:sp>
      <p:sp>
        <p:nvSpPr>
          <p:cNvPr id="6" name="Textplatzhalter 2"/>
          <p:cNvSpPr>
            <a:spLocks noGrp="1"/>
          </p:cNvSpPr>
          <p:nvPr>
            <p:ph idx="1"/>
          </p:nvPr>
        </p:nvSpPr>
        <p:spPr>
          <a:xfrm>
            <a:off x="533322"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7" name="Textplatzhalter 2"/>
          <p:cNvSpPr>
            <a:spLocks noGrp="1"/>
          </p:cNvSpPr>
          <p:nvPr>
            <p:ph idx="13"/>
          </p:nvPr>
        </p:nvSpPr>
        <p:spPr>
          <a:xfrm>
            <a:off x="5644313"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3181BEF0-5587-46B2-A201-AE66ABB9279B}" type="datetimeFigureOut">
              <a:rPr lang="en-GB" smtClean="0"/>
              <a:pPr/>
              <a:t>03/09/2014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F70C66-DF0F-408C-A41E-239540566B1B}" type="slidenum">
              <a:rPr lang="en-GB" smtClean="0"/>
              <a:pPr/>
              <a:t>‹Nr.›</a:t>
            </a:fld>
            <a:endParaRPr lang="en-GB"/>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5" y="-3173"/>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a:defRPr/>
            </a:pPr>
            <a:endParaRPr lang="en-GB" dirty="0">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a:defRPr/>
            </a:pPr>
            <a:endParaRPr lang="en-GB"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4" y="2710512"/>
            <a:ext cx="6457896" cy="1942050"/>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6" y="2336803"/>
            <a:ext cx="4571323" cy="584775"/>
          </a:xfrm>
          <a:prstGeom prst="rect">
            <a:avLst/>
          </a:prstGeom>
        </p:spPr>
        <p:txBody>
          <a:bodyPr>
            <a:spAutoFit/>
          </a:bodyPr>
          <a:lstStyle/>
          <a:p>
            <a:pPr algn="ctr" defTabSz="457200">
              <a:buNone/>
            </a:pPr>
            <a:r>
              <a:rPr lang="en-GB" sz="3200" b="0" i="0">
                <a:solidFill>
                  <a:schemeClr val="tx1">
                    <a:lumMod val="50000"/>
                    <a:lumOff val="50000"/>
                  </a:schemeClr>
                </a:solidFill>
                <a:latin typeface="Calibri"/>
                <a:ea typeface="ＭＳ Ｐゴシック"/>
                <a:cs typeface="+mn-cs"/>
              </a:rPr>
              <a:t>Welcome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en-GB"/>
              <a:t>| </a:t>
            </a:r>
            <a:fld id="{C4612314-A5DF-4874-8DC0-5F9D6A517FFB}" type="slidenum">
              <a:rPr lang="en-GB"/>
              <a:pPr>
                <a:defRPr/>
              </a:pPr>
              <a:t>‹Nr.›</a:t>
            </a:fld>
            <a:r>
              <a:rPr lang="en-GB"/>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pPr>
                <a:defRPr/>
              </a:pPr>
              <a:t>03/09/2014</a:t>
            </a:fld>
            <a:endParaRPr lang="en-GB"/>
          </a:p>
        </p:txBody>
      </p:sp>
    </p:spTree>
    <p:extLst>
      <p:ext uri="{BB962C8B-B14F-4D97-AF65-F5344CB8AC3E}">
        <p14:creationId xmlns:p14="http://schemas.microsoft.com/office/powerpoint/2010/main" val="288765995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1.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2.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2"/>
            <a:ext cx="10679113" cy="1192312"/>
          </a:xfrm>
          <a:prstGeom prst="rect">
            <a:avLst/>
          </a:prstGeom>
          <a:solidFill>
            <a:srgbClr val="E3E4E4"/>
          </a:solidFill>
          <a:ln w="9525">
            <a:noFill/>
            <a:miter lim="800000"/>
            <a:headEnd/>
            <a:tailEnd/>
          </a:ln>
        </p:spPr>
        <p:txBody>
          <a:bodyPr wrap="none" lIns="104234" tIns="52116" rIns="104234" bIns="52116" anchor="ctr"/>
          <a:lstStyle/>
          <a:p>
            <a:pPr>
              <a:defRPr/>
            </a:pPr>
            <a:endParaRPr lang="en-GB" dirty="0">
              <a:latin typeface="Arial" charset="0"/>
            </a:endParaRPr>
          </a:p>
        </p:txBody>
      </p:sp>
      <p:pic>
        <p:nvPicPr>
          <p:cNvPr id="8" name="Bild 5" descr="GIG_Trainingmaterial_PP-HG-3.jpg"/>
          <p:cNvPicPr>
            <a:picLocks noChangeAspect="1"/>
          </p:cNvPicPr>
          <p:nvPr/>
        </p:nvPicPr>
        <p:blipFill>
          <a:blip r:embed="rId37" cstate="print">
            <a:extLst>
              <a:ext uri="{28A0092B-C50C-407E-A947-70E740481C1C}">
                <a14:useLocalDpi xmlns:a14="http://schemas.microsoft.com/office/drawing/2010/main"/>
              </a:ext>
            </a:extLst>
          </a:blip>
          <a:srcRect t="50109"/>
          <a:stretch>
            <a:fillRect/>
          </a:stretch>
        </p:blipFill>
        <p:spPr>
          <a:xfrm>
            <a:off x="0" y="3784602"/>
            <a:ext cx="10679113" cy="3768149"/>
          </a:xfrm>
          <a:prstGeom prst="rect">
            <a:avLst/>
          </a:prstGeom>
        </p:spPr>
      </p:pic>
      <p:sp>
        <p:nvSpPr>
          <p:cNvPr id="2" name="Titelplatzhalter 1"/>
          <p:cNvSpPr>
            <a:spLocks noGrp="1"/>
          </p:cNvSpPr>
          <p:nvPr>
            <p:ph type="title"/>
          </p:nvPr>
        </p:nvSpPr>
        <p:spPr>
          <a:xfrm>
            <a:off x="533322" y="218482"/>
            <a:ext cx="9612471" cy="685801"/>
          </a:xfrm>
          <a:prstGeom prst="rect">
            <a:avLst/>
          </a:prstGeom>
        </p:spPr>
        <p:txBody>
          <a:bodyPr vert="horz" lIns="91411" tIns="45705" rIns="91411" bIns="45705" rtlCol="0" anchor="ctr">
            <a:noAutofit/>
          </a:bodyPr>
          <a:lstStyle/>
          <a:p>
            <a:r>
              <a:rPr lang="en-GB" dirty="0" smtClean="0"/>
              <a:t>Titelmasterformat durch Klicken bearbeiten</a:t>
            </a:r>
            <a:endParaRPr lang="en-GB" dirty="0"/>
          </a:p>
        </p:txBody>
      </p:sp>
      <p:sp>
        <p:nvSpPr>
          <p:cNvPr id="3" name="Textplatzhalter 2"/>
          <p:cNvSpPr>
            <a:spLocks noGrp="1"/>
          </p:cNvSpPr>
          <p:nvPr>
            <p:ph type="body" idx="1"/>
          </p:nvPr>
        </p:nvSpPr>
        <p:spPr>
          <a:xfrm>
            <a:off x="533322" y="1624363"/>
            <a:ext cx="9612471" cy="5136804"/>
          </a:xfrm>
          <a:prstGeom prst="rect">
            <a:avLst/>
          </a:prstGeom>
        </p:spPr>
        <p:txBody>
          <a:bodyPr vert="horz" lIns="91411" tIns="45705" rIns="91411" bIns="45705" rtlCol="0">
            <a:normAutofit/>
          </a:bodyPr>
          <a:lstStyle/>
          <a:p>
            <a:pPr lvl="0"/>
            <a:r>
              <a:rPr lang="en-GB" dirty="0" smtClean="0"/>
              <a:t>Textmasterformat bearbeiten</a:t>
            </a:r>
          </a:p>
          <a:p>
            <a:pPr lvl="1"/>
            <a:r>
              <a:rPr lang="en-GB" dirty="0" smtClean="0"/>
              <a:t>Zweite Ebene</a:t>
            </a:r>
          </a:p>
          <a:p>
            <a:pPr lvl="2"/>
            <a:r>
              <a:rPr lang="en-GB" dirty="0" smtClean="0"/>
              <a:t>Dritte Ebene</a:t>
            </a:r>
          </a:p>
          <a:p>
            <a:pPr lvl="3"/>
            <a:r>
              <a:rPr lang="en-GB" dirty="0" smtClean="0"/>
              <a:t>Vierte Ebene</a:t>
            </a:r>
          </a:p>
          <a:p>
            <a:pPr lvl="4"/>
            <a:r>
              <a:rPr lang="en-GB" dirty="0" smtClean="0"/>
              <a:t>Fünfte Ebene</a:t>
            </a:r>
            <a:endParaRPr lang="en-GB" dirty="0"/>
          </a:p>
        </p:txBody>
      </p:sp>
      <p:sp>
        <p:nvSpPr>
          <p:cNvPr id="4" name="Datumsplatzhalter 3"/>
          <p:cNvSpPr>
            <a:spLocks noGrp="1"/>
          </p:cNvSpPr>
          <p:nvPr>
            <p:ph type="dt" sz="half" idx="2"/>
          </p:nvPr>
        </p:nvSpPr>
        <p:spPr>
          <a:xfrm>
            <a:off x="533323" y="7015165"/>
            <a:ext cx="2492004" cy="403226"/>
          </a:xfrm>
          <a:prstGeom prst="rect">
            <a:avLst/>
          </a:prstGeom>
        </p:spPr>
        <p:txBody>
          <a:bodyPr vert="horz" lIns="91411" tIns="45705" rIns="91411" bIns="45705" rtlCol="0" anchor="ctr"/>
          <a:lstStyle>
            <a:lvl1pPr algn="l">
              <a:defRPr sz="1200">
                <a:solidFill>
                  <a:schemeClr val="tx1">
                    <a:tint val="75000"/>
                  </a:schemeClr>
                </a:solidFill>
              </a:defRPr>
            </a:lvl1pPr>
          </a:lstStyle>
          <a:p>
            <a:fld id="{3181BEF0-5587-46B2-A201-AE66ABB9279B}" type="datetimeFigureOut">
              <a:rPr lang="en-GB" smtClean="0"/>
              <a:pPr/>
              <a:t>03/09/2014</a:t>
            </a:fld>
            <a:endParaRPr lang="en-GB"/>
          </a:p>
        </p:txBody>
      </p:sp>
      <p:sp>
        <p:nvSpPr>
          <p:cNvPr id="5" name="Fußzeilenplatzhalter 4"/>
          <p:cNvSpPr>
            <a:spLocks noGrp="1"/>
          </p:cNvSpPr>
          <p:nvPr>
            <p:ph type="ftr" sz="quarter" idx="3"/>
          </p:nvPr>
        </p:nvSpPr>
        <p:spPr>
          <a:xfrm>
            <a:off x="3649122" y="7015165"/>
            <a:ext cx="3380874" cy="403226"/>
          </a:xfrm>
          <a:prstGeom prst="rect">
            <a:avLst/>
          </a:prstGeom>
        </p:spPr>
        <p:txBody>
          <a:bodyPr vert="horz" lIns="91411" tIns="45705" rIns="91411" bIns="45705"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7653791" y="7015165"/>
            <a:ext cx="2492004" cy="403226"/>
          </a:xfrm>
          <a:prstGeom prst="rect">
            <a:avLst/>
          </a:prstGeom>
        </p:spPr>
        <p:txBody>
          <a:bodyPr vert="horz" lIns="91411" tIns="45705" rIns="91411" bIns="45705" rtlCol="0" anchor="ctr"/>
          <a:lstStyle>
            <a:lvl1pPr algn="r">
              <a:defRPr sz="1200">
                <a:solidFill>
                  <a:schemeClr val="tx1">
                    <a:tint val="75000"/>
                  </a:schemeClr>
                </a:solidFill>
              </a:defRPr>
            </a:lvl1pPr>
          </a:lstStyle>
          <a:p>
            <a:fld id="{6EF70C66-DF0F-408C-A41E-239540566B1B}" type="slidenum">
              <a:rPr lang="en-GB" smtClean="0"/>
              <a:pPr/>
              <a:t>‹Nr.›</a:t>
            </a:fld>
            <a:endParaRPr lang="en-GB"/>
          </a:p>
        </p:txBody>
      </p:sp>
    </p:spTree>
    <p:extLst>
      <p:ext uri="{BB962C8B-B14F-4D97-AF65-F5344CB8AC3E}">
        <p14:creationId xmlns:p14="http://schemas.microsoft.com/office/powerpoint/2010/main" val="1000238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1" r:id="rId3"/>
    <p:sldLayoutId id="2147483662" r:id="rId4"/>
    <p:sldLayoutId id="2147483666" r:id="rId5"/>
    <p:sldLayoutId id="2147483682" r:id="rId6"/>
    <p:sldLayoutId id="2147483683" r:id="rId7"/>
    <p:sldLayoutId id="2147483687" r:id="rId8"/>
    <p:sldLayoutId id="2147483702" r:id="rId9"/>
    <p:sldLayoutId id="2147483703" r:id="rId10"/>
    <p:sldLayoutId id="2147483704" r:id="rId11"/>
    <p:sldLayoutId id="2147483705" r:id="rId12"/>
    <p:sldLayoutId id="2147483706" r:id="rId13"/>
    <p:sldLayoutId id="2147483707" r:id="rId14"/>
    <p:sldLayoutId id="2147483708"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Lst>
  <p:transition>
    <p:fade/>
  </p:transition>
  <p:timing>
    <p:tnLst>
      <p:par>
        <p:cTn id="1" dur="indefinite" restart="never" nodeType="tmRoot"/>
      </p:par>
    </p:tnLst>
  </p:timing>
  <p:txStyles>
    <p:title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GB"/>
      </a:defPPr>
      <a:lvl1pPr marL="0" algn="l" defTabSz="914101" rtl="0" eaLnBrk="1" latinLnBrk="0" hangingPunct="1">
        <a:defRPr sz="1700" kern="1200">
          <a:solidFill>
            <a:schemeClr val="tx1"/>
          </a:solidFill>
          <a:latin typeface="+mn-lt"/>
          <a:ea typeface="+mn-ea"/>
          <a:cs typeface="+mn-cs"/>
        </a:defRPr>
      </a:lvl1pPr>
      <a:lvl2pPr marL="457050" algn="l" defTabSz="914101" rtl="0" eaLnBrk="1" latinLnBrk="0" hangingPunct="1">
        <a:defRPr sz="1700" kern="1200">
          <a:solidFill>
            <a:schemeClr val="tx1"/>
          </a:solidFill>
          <a:latin typeface="+mn-lt"/>
          <a:ea typeface="+mn-ea"/>
          <a:cs typeface="+mn-cs"/>
        </a:defRPr>
      </a:lvl2pPr>
      <a:lvl3pPr marL="914101" algn="l" defTabSz="914101" rtl="0" eaLnBrk="1" latinLnBrk="0" hangingPunct="1">
        <a:defRPr sz="1700" kern="1200">
          <a:solidFill>
            <a:schemeClr val="tx1"/>
          </a:solidFill>
          <a:latin typeface="+mn-lt"/>
          <a:ea typeface="+mn-ea"/>
          <a:cs typeface="+mn-cs"/>
        </a:defRPr>
      </a:lvl3pPr>
      <a:lvl4pPr marL="1371152" algn="l" defTabSz="914101" rtl="0" eaLnBrk="1" latinLnBrk="0" hangingPunct="1">
        <a:defRPr sz="1700" kern="1200">
          <a:solidFill>
            <a:schemeClr val="tx1"/>
          </a:solidFill>
          <a:latin typeface="+mn-lt"/>
          <a:ea typeface="+mn-ea"/>
          <a:cs typeface="+mn-cs"/>
        </a:defRPr>
      </a:lvl4pPr>
      <a:lvl5pPr marL="1828204" algn="l" defTabSz="914101" rtl="0" eaLnBrk="1" latinLnBrk="0" hangingPunct="1">
        <a:defRPr sz="1700" kern="1200">
          <a:solidFill>
            <a:schemeClr val="tx1"/>
          </a:solidFill>
          <a:latin typeface="+mn-lt"/>
          <a:ea typeface="+mn-ea"/>
          <a:cs typeface="+mn-cs"/>
        </a:defRPr>
      </a:lvl5pPr>
      <a:lvl6pPr marL="2285255" algn="l" defTabSz="914101" rtl="0" eaLnBrk="1" latinLnBrk="0" hangingPunct="1">
        <a:defRPr sz="1700" kern="1200">
          <a:solidFill>
            <a:schemeClr val="tx1"/>
          </a:solidFill>
          <a:latin typeface="+mn-lt"/>
          <a:ea typeface="+mn-ea"/>
          <a:cs typeface="+mn-cs"/>
        </a:defRPr>
      </a:lvl6pPr>
      <a:lvl7pPr marL="2742305" algn="l" defTabSz="914101" rtl="0" eaLnBrk="1" latinLnBrk="0" hangingPunct="1">
        <a:defRPr sz="1700" kern="1200">
          <a:solidFill>
            <a:schemeClr val="tx1"/>
          </a:solidFill>
          <a:latin typeface="+mn-lt"/>
          <a:ea typeface="+mn-ea"/>
          <a:cs typeface="+mn-cs"/>
        </a:defRPr>
      </a:lvl7pPr>
      <a:lvl8pPr marL="3199355" algn="l" defTabSz="914101" rtl="0" eaLnBrk="1" latinLnBrk="0" hangingPunct="1">
        <a:defRPr sz="1700" kern="1200">
          <a:solidFill>
            <a:schemeClr val="tx1"/>
          </a:solidFill>
          <a:latin typeface="+mn-lt"/>
          <a:ea typeface="+mn-ea"/>
          <a:cs typeface="+mn-cs"/>
        </a:defRPr>
      </a:lvl8pPr>
      <a:lvl9pPr marL="3656406" algn="l" defTabSz="914101"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2"/>
            <a:ext cx="10679113" cy="1192312"/>
          </a:xfrm>
          <a:prstGeom prst="rect">
            <a:avLst/>
          </a:prstGeom>
          <a:solidFill>
            <a:srgbClr val="E3E4E4"/>
          </a:solidFill>
          <a:ln w="9525">
            <a:noFill/>
            <a:miter lim="800000"/>
            <a:headEnd/>
            <a:tailEnd/>
          </a:ln>
        </p:spPr>
        <p:txBody>
          <a:bodyPr wrap="none" lIns="104234" tIns="52116" rIns="104234" bIns="52116" anchor="ctr"/>
          <a:lstStyle/>
          <a:p>
            <a:pPr>
              <a:defRPr/>
            </a:pPr>
            <a:endParaRPr lang="en-GB" dirty="0">
              <a:latin typeface="Arial" charset="0"/>
            </a:endParaRPr>
          </a:p>
        </p:txBody>
      </p:sp>
      <p:pic>
        <p:nvPicPr>
          <p:cNvPr id="8" name="Bild 5" descr="GIG_Trainingmaterial_PP-HG-3.jpg"/>
          <p:cNvPicPr>
            <a:picLocks noChangeAspect="1"/>
          </p:cNvPicPr>
          <p:nvPr/>
        </p:nvPicPr>
        <p:blipFill>
          <a:blip r:embed="rId12" cstate="print">
            <a:extLst>
              <a:ext uri="{28A0092B-C50C-407E-A947-70E740481C1C}">
                <a14:useLocalDpi xmlns:a14="http://schemas.microsoft.com/office/drawing/2010/main"/>
              </a:ext>
            </a:extLst>
          </a:blip>
          <a:srcRect t="50109"/>
          <a:stretch>
            <a:fillRect/>
          </a:stretch>
        </p:blipFill>
        <p:spPr>
          <a:xfrm>
            <a:off x="0" y="3784602"/>
            <a:ext cx="10679113" cy="3768149"/>
          </a:xfrm>
          <a:prstGeom prst="rect">
            <a:avLst/>
          </a:prstGeom>
        </p:spPr>
      </p:pic>
      <p:sp>
        <p:nvSpPr>
          <p:cNvPr id="2" name="Titelplatzhalter 1"/>
          <p:cNvSpPr>
            <a:spLocks noGrp="1"/>
          </p:cNvSpPr>
          <p:nvPr>
            <p:ph type="title"/>
          </p:nvPr>
        </p:nvSpPr>
        <p:spPr>
          <a:xfrm>
            <a:off x="533322" y="218482"/>
            <a:ext cx="9612471" cy="685801"/>
          </a:xfrm>
          <a:prstGeom prst="rect">
            <a:avLst/>
          </a:prstGeom>
        </p:spPr>
        <p:txBody>
          <a:bodyPr vert="horz" lIns="91411" tIns="45705" rIns="91411" bIns="45705" rtlCol="0" anchor="ctr">
            <a:noAutofit/>
          </a:bodyPr>
          <a:lstStyle/>
          <a:p>
            <a:r>
              <a:rPr lang="en-GB" dirty="0" smtClean="0"/>
              <a:t>Titelmasterformat durch Klicken bearbeiten</a:t>
            </a:r>
            <a:endParaRPr lang="en-GB" dirty="0"/>
          </a:p>
        </p:txBody>
      </p:sp>
      <p:sp>
        <p:nvSpPr>
          <p:cNvPr id="3" name="Textplatzhalter 2"/>
          <p:cNvSpPr>
            <a:spLocks noGrp="1"/>
          </p:cNvSpPr>
          <p:nvPr>
            <p:ph type="body" idx="1"/>
          </p:nvPr>
        </p:nvSpPr>
        <p:spPr>
          <a:xfrm>
            <a:off x="533322" y="1624363"/>
            <a:ext cx="9612471" cy="5136804"/>
          </a:xfrm>
          <a:prstGeom prst="rect">
            <a:avLst/>
          </a:prstGeom>
        </p:spPr>
        <p:txBody>
          <a:bodyPr vert="horz" lIns="91411" tIns="45705" rIns="91411" bIns="45705" rtlCol="0">
            <a:normAutofit/>
          </a:bodyPr>
          <a:lstStyle/>
          <a:p>
            <a:pPr lvl="0"/>
            <a:r>
              <a:rPr lang="en-GB" dirty="0" smtClean="0"/>
              <a:t>Textmasterformat bearbeiten</a:t>
            </a:r>
          </a:p>
          <a:p>
            <a:pPr lvl="1"/>
            <a:r>
              <a:rPr lang="en-GB" dirty="0" smtClean="0"/>
              <a:t>Zweite Ebene</a:t>
            </a:r>
          </a:p>
          <a:p>
            <a:pPr lvl="2"/>
            <a:r>
              <a:rPr lang="en-GB" dirty="0" smtClean="0"/>
              <a:t>Dritte Ebene</a:t>
            </a:r>
          </a:p>
          <a:p>
            <a:pPr lvl="3"/>
            <a:r>
              <a:rPr lang="en-GB" dirty="0" smtClean="0"/>
              <a:t>Vierte Ebene</a:t>
            </a:r>
          </a:p>
          <a:p>
            <a:pPr lvl="4"/>
            <a:r>
              <a:rPr lang="en-GB" dirty="0" smtClean="0"/>
              <a:t>Fünfte Ebene</a:t>
            </a:r>
            <a:endParaRPr lang="en-GB" dirty="0"/>
          </a:p>
        </p:txBody>
      </p:sp>
      <p:sp>
        <p:nvSpPr>
          <p:cNvPr id="4" name="Datumsplatzhalter 3"/>
          <p:cNvSpPr>
            <a:spLocks noGrp="1"/>
          </p:cNvSpPr>
          <p:nvPr>
            <p:ph type="dt" sz="half" idx="2"/>
          </p:nvPr>
        </p:nvSpPr>
        <p:spPr>
          <a:xfrm>
            <a:off x="533323" y="7015165"/>
            <a:ext cx="2492004" cy="403226"/>
          </a:xfrm>
          <a:prstGeom prst="rect">
            <a:avLst/>
          </a:prstGeom>
        </p:spPr>
        <p:txBody>
          <a:bodyPr vert="horz" lIns="91411" tIns="45705" rIns="91411" bIns="45705" rtlCol="0" anchor="ctr"/>
          <a:lstStyle>
            <a:lvl1pPr algn="l">
              <a:defRPr sz="1200">
                <a:solidFill>
                  <a:schemeClr val="tx1">
                    <a:tint val="75000"/>
                  </a:schemeClr>
                </a:solidFill>
              </a:defRPr>
            </a:lvl1pPr>
          </a:lstStyle>
          <a:p>
            <a:fld id="{3181BEF0-5587-46B2-A201-AE66ABB9279B}" type="datetimeFigureOut">
              <a:rPr lang="en-GB" smtClean="0"/>
              <a:pPr/>
              <a:t>03/09/2014</a:t>
            </a:fld>
            <a:endParaRPr lang="en-GB"/>
          </a:p>
        </p:txBody>
      </p:sp>
      <p:sp>
        <p:nvSpPr>
          <p:cNvPr id="5" name="Fußzeilenplatzhalter 4"/>
          <p:cNvSpPr>
            <a:spLocks noGrp="1"/>
          </p:cNvSpPr>
          <p:nvPr>
            <p:ph type="ftr" sz="quarter" idx="3"/>
          </p:nvPr>
        </p:nvSpPr>
        <p:spPr>
          <a:xfrm>
            <a:off x="3649122" y="7015165"/>
            <a:ext cx="3380874" cy="403226"/>
          </a:xfrm>
          <a:prstGeom prst="rect">
            <a:avLst/>
          </a:prstGeom>
        </p:spPr>
        <p:txBody>
          <a:bodyPr vert="horz" lIns="91411" tIns="45705" rIns="91411" bIns="45705"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7653791" y="7015165"/>
            <a:ext cx="2492004" cy="403226"/>
          </a:xfrm>
          <a:prstGeom prst="rect">
            <a:avLst/>
          </a:prstGeom>
        </p:spPr>
        <p:txBody>
          <a:bodyPr vert="horz" lIns="91411" tIns="45705" rIns="91411" bIns="45705" rtlCol="0" anchor="ctr"/>
          <a:lstStyle>
            <a:lvl1pPr algn="r">
              <a:defRPr sz="1200">
                <a:solidFill>
                  <a:schemeClr val="tx1">
                    <a:tint val="75000"/>
                  </a:schemeClr>
                </a:solidFill>
              </a:defRPr>
            </a:lvl1pPr>
          </a:lstStyle>
          <a:p>
            <a:fld id="{6EF70C66-DF0F-408C-A41E-239540566B1B}" type="slidenum">
              <a:rPr lang="en-GB" smtClean="0"/>
              <a:pPr/>
              <a:t>‹Nr.›</a:t>
            </a:fld>
            <a:endParaRPr lang="en-GB"/>
          </a:p>
        </p:txBody>
      </p:sp>
    </p:spTree>
    <p:extLst>
      <p:ext uri="{BB962C8B-B14F-4D97-AF65-F5344CB8AC3E}">
        <p14:creationId xmlns:p14="http://schemas.microsoft.com/office/powerpoint/2010/main" val="10002381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transition>
    <p:fade/>
  </p:transition>
  <p:timing>
    <p:tnLst>
      <p:par>
        <p:cTn id="1" dur="indefinite" restart="never" nodeType="tmRoot"/>
      </p:par>
    </p:tnLst>
  </p:timing>
  <p:txStyles>
    <p:title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GB"/>
      </a:defPPr>
      <a:lvl1pPr marL="0" algn="l" defTabSz="914101" rtl="0" eaLnBrk="1" latinLnBrk="0" hangingPunct="1">
        <a:defRPr sz="1700" kern="1200">
          <a:solidFill>
            <a:schemeClr val="tx1"/>
          </a:solidFill>
          <a:latin typeface="+mn-lt"/>
          <a:ea typeface="+mn-ea"/>
          <a:cs typeface="+mn-cs"/>
        </a:defRPr>
      </a:lvl1pPr>
      <a:lvl2pPr marL="457050" algn="l" defTabSz="914101" rtl="0" eaLnBrk="1" latinLnBrk="0" hangingPunct="1">
        <a:defRPr sz="1700" kern="1200">
          <a:solidFill>
            <a:schemeClr val="tx1"/>
          </a:solidFill>
          <a:latin typeface="+mn-lt"/>
          <a:ea typeface="+mn-ea"/>
          <a:cs typeface="+mn-cs"/>
        </a:defRPr>
      </a:lvl2pPr>
      <a:lvl3pPr marL="914101" algn="l" defTabSz="914101" rtl="0" eaLnBrk="1" latinLnBrk="0" hangingPunct="1">
        <a:defRPr sz="1700" kern="1200">
          <a:solidFill>
            <a:schemeClr val="tx1"/>
          </a:solidFill>
          <a:latin typeface="+mn-lt"/>
          <a:ea typeface="+mn-ea"/>
          <a:cs typeface="+mn-cs"/>
        </a:defRPr>
      </a:lvl3pPr>
      <a:lvl4pPr marL="1371152" algn="l" defTabSz="914101" rtl="0" eaLnBrk="1" latinLnBrk="0" hangingPunct="1">
        <a:defRPr sz="1700" kern="1200">
          <a:solidFill>
            <a:schemeClr val="tx1"/>
          </a:solidFill>
          <a:latin typeface="+mn-lt"/>
          <a:ea typeface="+mn-ea"/>
          <a:cs typeface="+mn-cs"/>
        </a:defRPr>
      </a:lvl4pPr>
      <a:lvl5pPr marL="1828204" algn="l" defTabSz="914101" rtl="0" eaLnBrk="1" latinLnBrk="0" hangingPunct="1">
        <a:defRPr sz="1700" kern="1200">
          <a:solidFill>
            <a:schemeClr val="tx1"/>
          </a:solidFill>
          <a:latin typeface="+mn-lt"/>
          <a:ea typeface="+mn-ea"/>
          <a:cs typeface="+mn-cs"/>
        </a:defRPr>
      </a:lvl5pPr>
      <a:lvl6pPr marL="2285255" algn="l" defTabSz="914101" rtl="0" eaLnBrk="1" latinLnBrk="0" hangingPunct="1">
        <a:defRPr sz="1700" kern="1200">
          <a:solidFill>
            <a:schemeClr val="tx1"/>
          </a:solidFill>
          <a:latin typeface="+mn-lt"/>
          <a:ea typeface="+mn-ea"/>
          <a:cs typeface="+mn-cs"/>
        </a:defRPr>
      </a:lvl6pPr>
      <a:lvl7pPr marL="2742305" algn="l" defTabSz="914101" rtl="0" eaLnBrk="1" latinLnBrk="0" hangingPunct="1">
        <a:defRPr sz="1700" kern="1200">
          <a:solidFill>
            <a:schemeClr val="tx1"/>
          </a:solidFill>
          <a:latin typeface="+mn-lt"/>
          <a:ea typeface="+mn-ea"/>
          <a:cs typeface="+mn-cs"/>
        </a:defRPr>
      </a:lvl7pPr>
      <a:lvl8pPr marL="3199355" algn="l" defTabSz="914101" rtl="0" eaLnBrk="1" latinLnBrk="0" hangingPunct="1">
        <a:defRPr sz="1700" kern="1200">
          <a:solidFill>
            <a:schemeClr val="tx1"/>
          </a:solidFill>
          <a:latin typeface="+mn-lt"/>
          <a:ea typeface="+mn-ea"/>
          <a:cs typeface="+mn-cs"/>
        </a:defRPr>
      </a:lvl8pPr>
      <a:lvl9pPr marL="3656406" algn="l" defTabSz="914101"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192.168.0.250/"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94.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9.xml"/><Relationship Id="rId5" Type="http://schemas.openxmlformats.org/officeDocument/2006/relationships/image" Target="../media/image100.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p:cNvSpPr>
            <a:spLocks noGrp="1"/>
          </p:cNvSpPr>
          <p:nvPr>
            <p:ph type="ctrTitle"/>
          </p:nvPr>
        </p:nvSpPr>
        <p:spPr>
          <a:xfrm>
            <a:off x="5123533" y="4613531"/>
            <a:ext cx="3528392" cy="395205"/>
          </a:xfrm>
        </p:spPr>
        <p:txBody>
          <a:bodyPr/>
          <a:lstStyle/>
          <a:p>
            <a:pPr algn="ctr" defTabSz="914400">
              <a:spcBef>
                <a:spcPts val="0"/>
              </a:spcBef>
              <a:buNone/>
            </a:pPr>
            <a:r>
              <a:rPr lang="en-GB" sz="2000" b="1" i="0" dirty="0" err="1" smtClean="0">
                <a:solidFill>
                  <a:srgbClr val="F79646"/>
                </a:solidFill>
                <a:latin typeface="Note this" panose="02000503020000020003" pitchFamily="2" charset="0"/>
              </a:rPr>
              <a:t>Hybird</a:t>
            </a:r>
            <a:r>
              <a:rPr lang="en-GB" sz="2000" b="1" i="0" dirty="0" smtClean="0">
                <a:solidFill>
                  <a:srgbClr val="F79646"/>
                </a:solidFill>
                <a:latin typeface="Note this" panose="02000503020000020003" pitchFamily="2" charset="0"/>
              </a:rPr>
              <a:t> 120 Gigaset Edition</a:t>
            </a:r>
            <a:br>
              <a:rPr lang="en-GB" sz="2000" b="1" i="0" dirty="0" smtClean="0">
                <a:solidFill>
                  <a:srgbClr val="F79646"/>
                </a:solidFill>
                <a:latin typeface="Note this" panose="02000503020000020003" pitchFamily="2" charset="0"/>
              </a:rPr>
            </a:br>
            <a:r>
              <a:rPr lang="en-GB" dirty="0" smtClean="0">
                <a:solidFill>
                  <a:srgbClr val="F79646"/>
                </a:solidFill>
                <a:latin typeface="Note this" panose="02000503020000020003" pitchFamily="2" charset="0"/>
              </a:rPr>
              <a:t>Certification </a:t>
            </a:r>
            <a:r>
              <a:rPr lang="en-GB" dirty="0" smtClean="0">
                <a:solidFill>
                  <a:srgbClr val="F79646"/>
                </a:solidFill>
                <a:latin typeface="Note this" panose="02000503020000020003" pitchFamily="2" charset="0"/>
              </a:rPr>
              <a:t>Training</a:t>
            </a:r>
            <a:endParaRPr lang="en-GB" sz="2000" i="0" dirty="0">
              <a:solidFill>
                <a:srgbClr val="F79646"/>
              </a:solidFill>
              <a:latin typeface="Note this" panose="02000503020000020003" pitchFamily="2" charset="0"/>
            </a:endParaRPr>
          </a:p>
        </p:txBody>
      </p:sp>
    </p:spTree>
    <p:extLst>
      <p:ext uri="{BB962C8B-B14F-4D97-AF65-F5344CB8AC3E}">
        <p14:creationId xmlns:p14="http://schemas.microsoft.com/office/powerpoint/2010/main" val="79771869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opowski_t\Downloads\Hybird_cust_DHCPserve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7" t="7732"/>
          <a:stretch/>
        </p:blipFill>
        <p:spPr bwMode="auto">
          <a:xfrm>
            <a:off x="5915620" y="5086621"/>
            <a:ext cx="4680520" cy="23824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kopowski_t\Downloads\Hybird_DHCP_server_example.png"/>
          <p:cNvPicPr>
            <a:picLocks noChangeAspect="1" noChangeArrowheads="1"/>
          </p:cNvPicPr>
          <p:nvPr/>
        </p:nvPicPr>
        <p:blipFill rotWithShape="1">
          <a:blip r:embed="rId4">
            <a:extLst>
              <a:ext uri="{28A0092B-C50C-407E-A947-70E740481C1C}">
                <a14:useLocalDpi xmlns:a14="http://schemas.microsoft.com/office/drawing/2010/main" val="0"/>
              </a:ext>
            </a:extLst>
          </a:blip>
          <a:srcRect l="1698" t="7744"/>
          <a:stretch/>
        </p:blipFill>
        <p:spPr bwMode="auto">
          <a:xfrm>
            <a:off x="211015" y="1371600"/>
            <a:ext cx="7412582" cy="3851821"/>
          </a:xfrm>
          <a:prstGeom prst="rect">
            <a:avLst/>
          </a:prstGeom>
          <a:noFill/>
          <a:extLst>
            <a:ext uri="{909E8E84-426E-40DD-AFC4-6F175D3DCCD1}">
              <a14:hiddenFill xmlns:a14="http://schemas.microsoft.com/office/drawing/2010/main">
                <a:solidFill>
                  <a:srgbClr val="FFFFFF"/>
                </a:solidFill>
              </a14:hiddenFill>
            </a:ext>
          </a:extLst>
        </p:spPr>
      </p:pic>
      <p:sp>
        <p:nvSpPr>
          <p:cNvPr id="5"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Scenarios</a:t>
            </a:r>
            <a:endParaRPr lang="nl-NL" dirty="0">
              <a:latin typeface="Note this" panose="02000503020000020003" pitchFamily="2" charset="0"/>
            </a:endParaRPr>
          </a:p>
        </p:txBody>
      </p:sp>
      <p:sp>
        <p:nvSpPr>
          <p:cNvPr id="6" name="Textfeld 5"/>
          <p:cNvSpPr txBox="1"/>
          <p:nvPr/>
        </p:nvSpPr>
        <p:spPr>
          <a:xfrm>
            <a:off x="5273544" y="2383492"/>
            <a:ext cx="2955553" cy="353943"/>
          </a:xfrm>
          <a:prstGeom prst="rect">
            <a:avLst/>
          </a:prstGeom>
          <a:noFill/>
        </p:spPr>
        <p:txBody>
          <a:bodyPr wrap="none" rtlCol="0">
            <a:spAutoFit/>
          </a:bodyPr>
          <a:lstStyle/>
          <a:p>
            <a:r>
              <a:rPr lang="de-DE" b="1" dirty="0" smtClean="0">
                <a:latin typeface="Myriad Pro Light" pitchFamily="34" charset="0"/>
              </a:rPr>
              <a:t>1. DHCP </a:t>
            </a:r>
            <a:r>
              <a:rPr lang="de-DE" b="1" dirty="0" err="1" smtClean="0">
                <a:latin typeface="Myriad Pro Light" pitchFamily="34" charset="0"/>
              </a:rPr>
              <a:t>server</a:t>
            </a:r>
            <a:r>
              <a:rPr lang="de-DE" b="1" dirty="0" smtClean="0">
                <a:latin typeface="Myriad Pro Light" pitchFamily="34" charset="0"/>
              </a:rPr>
              <a:t> </a:t>
            </a:r>
            <a:r>
              <a:rPr lang="de-DE" b="1" dirty="0" err="1" smtClean="0">
                <a:latin typeface="Myriad Pro Light" pitchFamily="34" charset="0"/>
              </a:rPr>
              <a:t>Hybird</a:t>
            </a:r>
            <a:r>
              <a:rPr lang="de-DE" b="1" dirty="0" smtClean="0">
                <a:latin typeface="Myriad Pro Light" pitchFamily="34" charset="0"/>
              </a:rPr>
              <a:t> 120 GE</a:t>
            </a:r>
            <a:endParaRPr lang="de-DE" b="1" dirty="0">
              <a:latin typeface="Myriad Pro Light" pitchFamily="34" charset="0"/>
            </a:endParaRPr>
          </a:p>
        </p:txBody>
      </p:sp>
      <p:sp>
        <p:nvSpPr>
          <p:cNvPr id="9" name="Textfeld 8"/>
          <p:cNvSpPr txBox="1"/>
          <p:nvPr/>
        </p:nvSpPr>
        <p:spPr>
          <a:xfrm>
            <a:off x="5021164" y="5800824"/>
            <a:ext cx="2190600" cy="353943"/>
          </a:xfrm>
          <a:prstGeom prst="rect">
            <a:avLst/>
          </a:prstGeom>
          <a:noFill/>
        </p:spPr>
        <p:txBody>
          <a:bodyPr wrap="none" rtlCol="0">
            <a:spAutoFit/>
          </a:bodyPr>
          <a:lstStyle/>
          <a:p>
            <a:r>
              <a:rPr lang="de-DE" dirty="0" smtClean="0">
                <a:latin typeface="Myriad Pro Light" pitchFamily="34" charset="0"/>
              </a:rPr>
              <a:t>2. Custom DHCP </a:t>
            </a:r>
            <a:r>
              <a:rPr lang="de-DE" dirty="0" err="1" smtClean="0">
                <a:latin typeface="Myriad Pro Light" pitchFamily="34" charset="0"/>
              </a:rPr>
              <a:t>server</a:t>
            </a:r>
            <a:endParaRPr lang="de-DE" dirty="0">
              <a:latin typeface="Myriad Pro Light" pitchFamily="34" charset="0"/>
            </a:endParaRPr>
          </a:p>
        </p:txBody>
      </p:sp>
    </p:spTree>
    <p:extLst>
      <p:ext uri="{BB962C8B-B14F-4D97-AF65-F5344CB8AC3E}">
        <p14:creationId xmlns:p14="http://schemas.microsoft.com/office/powerpoint/2010/main" val="390142093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675259" y="1408336"/>
            <a:ext cx="7404441" cy="4893647"/>
          </a:xfrm>
          <a:prstGeom prst="rect">
            <a:avLst/>
          </a:prstGeom>
          <a:noFill/>
        </p:spPr>
        <p:txBody>
          <a:bodyPr wrap="square" rtlCol="0">
            <a:spAutoFit/>
          </a:bodyPr>
          <a:lstStyle/>
          <a:p>
            <a:r>
              <a:rPr lang="de-DE" sz="2400" b="1" dirty="0" smtClean="0">
                <a:latin typeface="Myriad Pro Light" pitchFamily="34" charset="0"/>
              </a:rPr>
              <a:t>Network</a:t>
            </a:r>
          </a:p>
          <a:p>
            <a:pPr marL="342900" indent="-342900">
              <a:buFontTx/>
              <a:buChar char="-"/>
            </a:pPr>
            <a:r>
              <a:rPr lang="de-DE" sz="2000" dirty="0" smtClean="0">
                <a:latin typeface="Myriad Pro Light" pitchFamily="34" charset="0"/>
              </a:rPr>
              <a:t>Switch </a:t>
            </a:r>
            <a:r>
              <a:rPr lang="de-DE" sz="2000" dirty="0" err="1" smtClean="0">
                <a:latin typeface="Myriad Pro Light" pitchFamily="34" charset="0"/>
              </a:rPr>
              <a:t>port</a:t>
            </a:r>
            <a:r>
              <a:rPr lang="de-DE" sz="2000" dirty="0" smtClean="0">
                <a:latin typeface="Myriad Pro Light" pitchFamily="34" charset="0"/>
              </a:rPr>
              <a:t> 4 </a:t>
            </a:r>
            <a:r>
              <a:rPr lang="de-DE" sz="2000" dirty="0" err="1" smtClean="0">
                <a:latin typeface="Myriad Pro Light" pitchFamily="34" charset="0"/>
              </a:rPr>
              <a:t>as</a:t>
            </a:r>
            <a:r>
              <a:rPr lang="de-DE" sz="2000" dirty="0" smtClean="0">
                <a:latin typeface="Myriad Pro Light" pitchFamily="34" charset="0"/>
              </a:rPr>
              <a:t> WAN </a:t>
            </a:r>
            <a:r>
              <a:rPr lang="de-DE" sz="2000" dirty="0" err="1" smtClean="0">
                <a:latin typeface="Myriad Pro Light" pitchFamily="34" charset="0"/>
              </a:rPr>
              <a:t>interface</a:t>
            </a:r>
            <a:r>
              <a:rPr lang="de-DE" sz="2000" dirty="0" smtClean="0">
                <a:latin typeface="Myriad Pro Light" pitchFamily="34" charset="0"/>
              </a:rPr>
              <a:t> </a:t>
            </a:r>
            <a:r>
              <a:rPr lang="de-DE" sz="2000" dirty="0" err="1" smtClean="0">
                <a:latin typeface="Myriad Pro Light" pitchFamily="34" charset="0"/>
              </a:rPr>
              <a:t>to</a:t>
            </a:r>
            <a:r>
              <a:rPr lang="de-DE" sz="2000" dirty="0" smtClean="0">
                <a:latin typeface="Myriad Pro Light" pitchFamily="34" charset="0"/>
              </a:rPr>
              <a:t> </a:t>
            </a:r>
            <a:r>
              <a:rPr lang="de-DE" sz="2000" dirty="0" err="1" smtClean="0">
                <a:latin typeface="Myriad Pro Light" pitchFamily="34" charset="0"/>
              </a:rPr>
              <a:t>default</a:t>
            </a:r>
            <a:r>
              <a:rPr lang="de-DE" sz="2000" dirty="0" smtClean="0">
                <a:latin typeface="Myriad Pro Light" pitchFamily="34" charset="0"/>
              </a:rPr>
              <a:t> </a:t>
            </a:r>
            <a:r>
              <a:rPr lang="de-DE" sz="2000" dirty="0" err="1" smtClean="0">
                <a:latin typeface="Myriad Pro Light" pitchFamily="34" charset="0"/>
              </a:rPr>
              <a:t>network</a:t>
            </a:r>
            <a:endParaRPr lang="de-DE" sz="2000" dirty="0" smtClean="0">
              <a:latin typeface="Myriad Pro Light" pitchFamily="34" charset="0"/>
            </a:endParaRPr>
          </a:p>
          <a:p>
            <a:pPr marL="342900" indent="-342900">
              <a:buFontTx/>
              <a:buChar char="-"/>
            </a:pPr>
            <a:r>
              <a:rPr lang="de-DE" sz="2000" dirty="0" smtClean="0">
                <a:latin typeface="Myriad Pro Light" pitchFamily="34" charset="0"/>
              </a:rPr>
              <a:t>DHCP </a:t>
            </a:r>
            <a:r>
              <a:rPr lang="de-DE" sz="2000" dirty="0" err="1" smtClean="0">
                <a:latin typeface="Myriad Pro Light" pitchFamily="34" charset="0"/>
              </a:rPr>
              <a:t>server</a:t>
            </a:r>
            <a:r>
              <a:rPr lang="de-DE" sz="2000" dirty="0" smtClean="0">
                <a:latin typeface="Myriad Pro Light" pitchFamily="34" charset="0"/>
              </a:rPr>
              <a:t> </a:t>
            </a:r>
            <a:r>
              <a:rPr lang="de-DE" sz="2000" dirty="0" err="1" smtClean="0">
                <a:latin typeface="Myriad Pro Light" pitchFamily="34" charset="0"/>
              </a:rPr>
              <a:t>activated</a:t>
            </a:r>
            <a:r>
              <a:rPr lang="de-DE" sz="2000" dirty="0">
                <a:latin typeface="Myriad Pro Light" pitchFamily="34" charset="0"/>
              </a:rPr>
              <a:t> </a:t>
            </a:r>
            <a:r>
              <a:rPr lang="de-DE" sz="2000" dirty="0" smtClean="0">
                <a:latin typeface="Myriad Pro Light" pitchFamily="34" charset="0"/>
              </a:rPr>
              <a:t>(</a:t>
            </a:r>
            <a:r>
              <a:rPr lang="de-DE" sz="2000" dirty="0" err="1" smtClean="0">
                <a:latin typeface="Myriad Pro Light" pitchFamily="34" charset="0"/>
              </a:rPr>
              <a:t>default</a:t>
            </a:r>
            <a:r>
              <a:rPr lang="de-DE" sz="2000" dirty="0" smtClean="0">
                <a:latin typeface="Myriad Pro Light" pitchFamily="34" charset="0"/>
              </a:rPr>
              <a:t>: 192.168.0.0/24)</a:t>
            </a:r>
          </a:p>
          <a:p>
            <a:pPr marL="342900" indent="-342900">
              <a:buFontTx/>
              <a:buChar char="-"/>
            </a:pPr>
            <a:r>
              <a:rPr lang="de-DE" sz="2000" dirty="0" smtClean="0">
                <a:latin typeface="Myriad Pro Light" pitchFamily="34" charset="0"/>
              </a:rPr>
              <a:t>Routing </a:t>
            </a:r>
            <a:r>
              <a:rPr lang="de-DE" sz="2000" dirty="0" err="1" smtClean="0">
                <a:latin typeface="Myriad Pro Light" pitchFamily="34" charset="0"/>
              </a:rPr>
              <a:t>between</a:t>
            </a:r>
            <a:r>
              <a:rPr lang="de-DE" sz="2000" dirty="0" smtClean="0">
                <a:latin typeface="Myriad Pro Light" pitchFamily="34" charset="0"/>
              </a:rPr>
              <a:t> </a:t>
            </a:r>
            <a:r>
              <a:rPr lang="de-DE" sz="2000" dirty="0" err="1" smtClean="0">
                <a:latin typeface="Myriad Pro Light" pitchFamily="34" charset="0"/>
              </a:rPr>
              <a:t>internal</a:t>
            </a:r>
            <a:r>
              <a:rPr lang="de-DE" sz="2000" dirty="0" smtClean="0">
                <a:latin typeface="Myriad Pro Light" pitchFamily="34" charset="0"/>
              </a:rPr>
              <a:t> </a:t>
            </a:r>
            <a:r>
              <a:rPr lang="de-DE" sz="2000" dirty="0" err="1" smtClean="0">
                <a:latin typeface="Myriad Pro Light" pitchFamily="34" charset="0"/>
              </a:rPr>
              <a:t>and</a:t>
            </a:r>
            <a:r>
              <a:rPr lang="de-DE" sz="2000" dirty="0" smtClean="0">
                <a:latin typeface="Myriad Pro Light" pitchFamily="34" charset="0"/>
              </a:rPr>
              <a:t> </a:t>
            </a:r>
            <a:r>
              <a:rPr lang="de-DE" sz="2000" dirty="0" err="1" smtClean="0">
                <a:latin typeface="Myriad Pro Light" pitchFamily="34" charset="0"/>
              </a:rPr>
              <a:t>default</a:t>
            </a:r>
            <a:r>
              <a:rPr lang="de-DE" sz="2000" dirty="0" smtClean="0">
                <a:latin typeface="Myriad Pro Light" pitchFamily="34" charset="0"/>
              </a:rPr>
              <a:t> </a:t>
            </a:r>
            <a:r>
              <a:rPr lang="de-DE" sz="2000" dirty="0" err="1" smtClean="0">
                <a:latin typeface="Myriad Pro Light" pitchFamily="34" charset="0"/>
              </a:rPr>
              <a:t>network</a:t>
            </a:r>
            <a:endParaRPr lang="de-DE" sz="2000" dirty="0">
              <a:latin typeface="Myriad Pro Light" pitchFamily="34" charset="0"/>
            </a:endParaRPr>
          </a:p>
          <a:p>
            <a:pPr marL="342900" indent="-342900">
              <a:buFontTx/>
              <a:buChar char="-"/>
            </a:pPr>
            <a:r>
              <a:rPr lang="de-DE" sz="2000" dirty="0" smtClean="0">
                <a:latin typeface="Myriad Pro Light" pitchFamily="34" charset="0"/>
              </a:rPr>
              <a:t>Devices </a:t>
            </a:r>
            <a:r>
              <a:rPr lang="de-DE" sz="2000" dirty="0" err="1" smtClean="0">
                <a:latin typeface="Myriad Pro Light" pitchFamily="34" charset="0"/>
              </a:rPr>
              <a:t>behind</a:t>
            </a:r>
            <a:r>
              <a:rPr lang="de-DE" sz="2000" dirty="0" smtClean="0">
                <a:latin typeface="Myriad Pro Light" pitchFamily="34" charset="0"/>
              </a:rPr>
              <a:t> </a:t>
            </a:r>
            <a:r>
              <a:rPr lang="de-DE" sz="2000" dirty="0" err="1" smtClean="0">
                <a:latin typeface="Myriad Pro Light" pitchFamily="34" charset="0"/>
              </a:rPr>
              <a:t>internal</a:t>
            </a:r>
            <a:r>
              <a:rPr lang="de-DE" sz="2000" dirty="0" smtClean="0">
                <a:latin typeface="Myriad Pro Light" pitchFamily="34" charset="0"/>
              </a:rPr>
              <a:t> DHCP </a:t>
            </a:r>
            <a:r>
              <a:rPr lang="de-DE" sz="2000" dirty="0" err="1" smtClean="0">
                <a:latin typeface="Myriad Pro Light" pitchFamily="34" charset="0"/>
              </a:rPr>
              <a:t>server</a:t>
            </a:r>
            <a:r>
              <a:rPr lang="de-DE" sz="2000" dirty="0" smtClean="0">
                <a:latin typeface="Myriad Pro Light" pitchFamily="34" charset="0"/>
              </a:rPr>
              <a:t> (!)</a:t>
            </a:r>
          </a:p>
          <a:p>
            <a:pPr marL="342900" indent="-342900">
              <a:buFontTx/>
              <a:buChar char="-"/>
            </a:pPr>
            <a:endParaRPr lang="de-DE" sz="2000" dirty="0">
              <a:latin typeface="Myriad Pro Light" pitchFamily="34" charset="0"/>
            </a:endParaRPr>
          </a:p>
          <a:p>
            <a:r>
              <a:rPr lang="de-DE" sz="2400" b="1" dirty="0" smtClean="0">
                <a:latin typeface="Myriad Pro Light" pitchFamily="34" charset="0"/>
              </a:rPr>
              <a:t>Updates</a:t>
            </a:r>
          </a:p>
          <a:p>
            <a:pPr marL="342900" indent="-342900">
              <a:buFontTx/>
              <a:buChar char="-"/>
            </a:pPr>
            <a:r>
              <a:rPr lang="de-DE" sz="2000" dirty="0" smtClean="0">
                <a:latin typeface="Myriad Pro Light" pitchFamily="34" charset="0"/>
              </a:rPr>
              <a:t>Keep </a:t>
            </a:r>
            <a:r>
              <a:rPr lang="de-DE" sz="2000" dirty="0" err="1" smtClean="0">
                <a:latin typeface="Myriad Pro Light" pitchFamily="34" charset="0"/>
              </a:rPr>
              <a:t>the</a:t>
            </a:r>
            <a:r>
              <a:rPr lang="de-DE" sz="2000" dirty="0" smtClean="0">
                <a:latin typeface="Myriad Pro Light" pitchFamily="34" charset="0"/>
              </a:rPr>
              <a:t> PBX </a:t>
            </a:r>
            <a:r>
              <a:rPr lang="de-DE" sz="2000" dirty="0" err="1" smtClean="0">
                <a:latin typeface="Myriad Pro Light" pitchFamily="34" charset="0"/>
              </a:rPr>
              <a:t>system</a:t>
            </a:r>
            <a:r>
              <a:rPr lang="de-DE" sz="2000" dirty="0" smtClean="0">
                <a:latin typeface="Myriad Pro Light" pitchFamily="34" charset="0"/>
              </a:rPr>
              <a:t> </a:t>
            </a:r>
            <a:r>
              <a:rPr lang="de-DE" sz="2000" dirty="0" err="1" smtClean="0">
                <a:latin typeface="Myriad Pro Light" pitchFamily="34" charset="0"/>
              </a:rPr>
              <a:t>and</a:t>
            </a:r>
            <a:r>
              <a:rPr lang="de-DE" sz="2000" dirty="0" smtClean="0">
                <a:latin typeface="Myriad Pro Light" pitchFamily="34" charset="0"/>
              </a:rPr>
              <a:t> </a:t>
            </a:r>
            <a:r>
              <a:rPr lang="de-DE" sz="2000" dirty="0" err="1" smtClean="0">
                <a:latin typeface="Myriad Pro Light" pitchFamily="34" charset="0"/>
              </a:rPr>
              <a:t>phones</a:t>
            </a:r>
            <a:r>
              <a:rPr lang="de-DE" sz="2000" dirty="0" smtClean="0">
                <a:latin typeface="Myriad Pro Light" pitchFamily="34" charset="0"/>
              </a:rPr>
              <a:t> on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latest</a:t>
            </a:r>
            <a:r>
              <a:rPr lang="de-DE" sz="2000" dirty="0" smtClean="0">
                <a:latin typeface="Myriad Pro Light" pitchFamily="34" charset="0"/>
              </a:rPr>
              <a:t> </a:t>
            </a:r>
            <a:r>
              <a:rPr lang="de-DE" sz="2000" dirty="0" err="1" smtClean="0">
                <a:latin typeface="Myriad Pro Light" pitchFamily="34" charset="0"/>
              </a:rPr>
              <a:t>software</a:t>
            </a:r>
            <a:endParaRPr lang="de-DE" sz="2000" dirty="0">
              <a:latin typeface="Myriad Pro Light" pitchFamily="34" charset="0"/>
            </a:endParaRPr>
          </a:p>
          <a:p>
            <a:pPr marL="342900" indent="-342900">
              <a:buFontTx/>
              <a:buChar char="-"/>
            </a:pPr>
            <a:r>
              <a:rPr lang="de-DE" sz="2000" dirty="0" smtClean="0">
                <a:latin typeface="Myriad Pro Light" pitchFamily="34" charset="0"/>
              </a:rPr>
              <a:t>Download </a:t>
            </a:r>
            <a:r>
              <a:rPr lang="de-DE" sz="2000" dirty="0" err="1" smtClean="0">
                <a:latin typeface="Myriad Pro Light" pitchFamily="34" charset="0"/>
              </a:rPr>
              <a:t>latest</a:t>
            </a:r>
            <a:r>
              <a:rPr lang="de-DE" sz="2000" dirty="0" smtClean="0">
                <a:latin typeface="Myriad Pro Light" pitchFamily="34" charset="0"/>
              </a:rPr>
              <a:t> </a:t>
            </a:r>
            <a:r>
              <a:rPr lang="de-DE" sz="2000" dirty="0" err="1" smtClean="0">
                <a:latin typeface="Myriad Pro Light" pitchFamily="34" charset="0"/>
              </a:rPr>
              <a:t>software</a:t>
            </a:r>
            <a:r>
              <a:rPr lang="de-DE" sz="2000" dirty="0" smtClean="0">
                <a:latin typeface="Myriad Pro Light" pitchFamily="34" charset="0"/>
              </a:rPr>
              <a:t> </a:t>
            </a:r>
            <a:r>
              <a:rPr lang="de-DE" sz="2000" dirty="0" err="1" smtClean="0">
                <a:latin typeface="Myriad Pro Light" pitchFamily="34" charset="0"/>
              </a:rPr>
              <a:t>from</a:t>
            </a:r>
            <a:r>
              <a:rPr lang="de-DE" sz="2000" dirty="0" smtClean="0">
                <a:latin typeface="Myriad Pro Light" pitchFamily="34" charset="0"/>
              </a:rPr>
              <a:t> </a:t>
            </a:r>
            <a:r>
              <a:rPr lang="de-DE" sz="2000" dirty="0" smtClean="0">
                <a:latin typeface="Myriad Pro Light" pitchFamily="34" charset="0"/>
                <a:hlinkClick r:id="rId3"/>
              </a:rPr>
              <a:t>http://wiki.gigasetpro.com</a:t>
            </a:r>
            <a:r>
              <a:rPr lang="de-DE" sz="2000" dirty="0" smtClean="0">
                <a:latin typeface="Myriad Pro Light" pitchFamily="34" charset="0"/>
              </a:rPr>
              <a:t> </a:t>
            </a:r>
          </a:p>
          <a:p>
            <a:pPr marL="342900" indent="-342900">
              <a:buFontTx/>
              <a:buChar char="-"/>
            </a:pPr>
            <a:endParaRPr lang="de-DE" sz="2000" dirty="0" smtClean="0">
              <a:latin typeface="Myriad Pro Light" pitchFamily="34" charset="0"/>
            </a:endParaRPr>
          </a:p>
          <a:p>
            <a:r>
              <a:rPr lang="de-DE" sz="2400" b="1" dirty="0" smtClean="0">
                <a:latin typeface="Myriad Pro Light" pitchFamily="34" charset="0"/>
              </a:rPr>
              <a:t>Information</a:t>
            </a:r>
          </a:p>
          <a:p>
            <a:r>
              <a:rPr lang="de-DE" sz="2000" dirty="0" err="1" smtClean="0">
                <a:latin typeface="Myriad Pro Light" pitchFamily="34" charset="0"/>
              </a:rPr>
              <a:t>For</a:t>
            </a:r>
            <a:r>
              <a:rPr lang="de-DE" sz="2000" dirty="0" smtClean="0">
                <a:latin typeface="Myriad Pro Light" pitchFamily="34" charset="0"/>
              </a:rPr>
              <a:t> </a:t>
            </a:r>
            <a:r>
              <a:rPr lang="de-DE" sz="2000" dirty="0" err="1" smtClean="0">
                <a:latin typeface="Myriad Pro Light" pitchFamily="34" charset="0"/>
              </a:rPr>
              <a:t>scenarios</a:t>
            </a:r>
            <a:r>
              <a:rPr lang="de-DE" sz="2000" dirty="0" smtClean="0">
                <a:latin typeface="Myriad Pro Light" pitchFamily="34" charset="0"/>
              </a:rPr>
              <a:t>  </a:t>
            </a:r>
            <a:r>
              <a:rPr lang="de-DE" sz="2000" dirty="0" err="1" smtClean="0">
                <a:latin typeface="Myriad Pro Light" pitchFamily="34" charset="0"/>
              </a:rPr>
              <a:t>or</a:t>
            </a:r>
            <a:r>
              <a:rPr lang="de-DE" sz="2000" dirty="0" smtClean="0">
                <a:latin typeface="Myriad Pro Light" pitchFamily="34" charset="0"/>
              </a:rPr>
              <a:t>  </a:t>
            </a:r>
            <a:r>
              <a:rPr lang="de-DE" sz="2000" dirty="0" err="1" smtClean="0">
                <a:latin typeface="Myriad Pro Light" pitchFamily="34" charset="0"/>
              </a:rPr>
              <a:t>hints</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a:t>
            </a:r>
            <a:r>
              <a:rPr lang="de-DE" sz="2000" dirty="0" err="1" smtClean="0">
                <a:latin typeface="Myriad Pro Light" pitchFamily="34" charset="0"/>
              </a:rPr>
              <a:t>your</a:t>
            </a:r>
            <a:r>
              <a:rPr lang="de-DE" sz="2000" dirty="0" smtClean="0">
                <a:latin typeface="Myriad Pro Light" pitchFamily="34" charset="0"/>
              </a:rPr>
              <a:t> </a:t>
            </a:r>
            <a:r>
              <a:rPr lang="de-DE" sz="2000" dirty="0" err="1" smtClean="0">
                <a:latin typeface="Myriad Pro Light" pitchFamily="34" charset="0"/>
              </a:rPr>
              <a:t>setup</a:t>
            </a:r>
            <a:r>
              <a:rPr lang="de-DE" sz="2000" dirty="0">
                <a:latin typeface="Myriad Pro Light" pitchFamily="34" charset="0"/>
              </a:rPr>
              <a:t>, </a:t>
            </a:r>
            <a:r>
              <a:rPr lang="de-DE" sz="2000" dirty="0" err="1">
                <a:latin typeface="Myriad Pro Light" pitchFamily="34" charset="0"/>
              </a:rPr>
              <a:t>look</a:t>
            </a:r>
            <a:r>
              <a:rPr lang="de-DE" sz="2000" dirty="0">
                <a:latin typeface="Myriad Pro Light" pitchFamily="34" charset="0"/>
              </a:rPr>
              <a:t> </a:t>
            </a:r>
            <a:r>
              <a:rPr lang="de-DE" sz="2000" dirty="0" err="1">
                <a:latin typeface="Myriad Pro Light" pitchFamily="34" charset="0"/>
              </a:rPr>
              <a:t>always</a:t>
            </a:r>
            <a:r>
              <a:rPr lang="de-DE" sz="2000" dirty="0">
                <a:latin typeface="Myriad Pro Light" pitchFamily="34" charset="0"/>
              </a:rPr>
              <a:t> in </a:t>
            </a:r>
            <a:r>
              <a:rPr lang="de-DE" sz="2000" dirty="0" err="1" smtClean="0">
                <a:latin typeface="Myriad Pro Light" pitchFamily="34" charset="0"/>
              </a:rPr>
              <a:t>the</a:t>
            </a:r>
            <a:r>
              <a:rPr lang="de-DE" sz="2000" dirty="0" smtClean="0">
                <a:latin typeface="Myriad Pro Light" pitchFamily="34" charset="0"/>
              </a:rPr>
              <a:t> Hybrid 120 Gigaset Edition </a:t>
            </a:r>
            <a:r>
              <a:rPr lang="de-DE" sz="2000" dirty="0" err="1" smtClean="0">
                <a:latin typeface="Myriad Pro Light" pitchFamily="34" charset="0"/>
              </a:rPr>
              <a:t>section</a:t>
            </a:r>
            <a:r>
              <a:rPr lang="de-DE" sz="2000" dirty="0" smtClean="0">
                <a:latin typeface="Myriad Pro Light" pitchFamily="34" charset="0"/>
              </a:rPr>
              <a:t> on </a:t>
            </a:r>
            <a:r>
              <a:rPr lang="de-DE" sz="2000" dirty="0" err="1" smtClean="0">
                <a:latin typeface="Myriad Pro Light" pitchFamily="34" charset="0"/>
              </a:rPr>
              <a:t>our</a:t>
            </a:r>
            <a:r>
              <a:rPr lang="de-DE" sz="2000" dirty="0" smtClean="0">
                <a:latin typeface="Myriad Pro Light" pitchFamily="34" charset="0"/>
              </a:rPr>
              <a:t> </a:t>
            </a:r>
            <a:r>
              <a:rPr lang="de-DE" sz="2000" dirty="0">
                <a:latin typeface="Myriad Pro Light" pitchFamily="34" charset="0"/>
                <a:hlinkClick r:id="rId3"/>
              </a:rPr>
              <a:t>http://wiki.gigasetpro.com</a:t>
            </a:r>
            <a:r>
              <a:rPr lang="de-DE" sz="2000" dirty="0">
                <a:latin typeface="Myriad Pro Light" pitchFamily="34" charset="0"/>
              </a:rPr>
              <a:t> </a:t>
            </a:r>
            <a:r>
              <a:rPr lang="de-DE" sz="2000" dirty="0" smtClean="0">
                <a:latin typeface="Myriad Pro Light" pitchFamily="34" charset="0"/>
              </a:rPr>
              <a:t> </a:t>
            </a:r>
            <a:r>
              <a:rPr lang="de-DE" sz="2000" dirty="0" err="1" smtClean="0">
                <a:latin typeface="Myriad Pro Light" pitchFamily="34" charset="0"/>
              </a:rPr>
              <a:t>website</a:t>
            </a:r>
            <a:r>
              <a:rPr lang="de-DE" sz="2000" dirty="0" smtClean="0">
                <a:latin typeface="Myriad Pro Light" pitchFamily="34" charset="0"/>
              </a:rPr>
              <a:t>.</a:t>
            </a:r>
          </a:p>
          <a:p>
            <a:r>
              <a:rPr lang="de-DE" sz="2000" dirty="0" smtClean="0">
                <a:latin typeface="Myriad Pro Light" pitchFamily="34" charset="0"/>
              </a:rPr>
              <a:t>The </a:t>
            </a:r>
            <a:r>
              <a:rPr lang="de-DE" sz="2000" dirty="0" err="1" smtClean="0">
                <a:latin typeface="Myriad Pro Light" pitchFamily="34" charset="0"/>
              </a:rPr>
              <a:t>pages</a:t>
            </a:r>
            <a:r>
              <a:rPr lang="de-DE" sz="2000" dirty="0" smtClean="0">
                <a:latin typeface="Myriad Pro Light" pitchFamily="34" charset="0"/>
              </a:rPr>
              <a:t> </a:t>
            </a:r>
            <a:r>
              <a:rPr lang="de-DE" sz="2000" dirty="0" err="1" smtClean="0">
                <a:latin typeface="Myriad Pro Light" pitchFamily="34" charset="0"/>
              </a:rPr>
              <a:t>are</a:t>
            </a:r>
            <a:r>
              <a:rPr lang="de-DE" sz="2000" dirty="0" smtClean="0">
                <a:latin typeface="Myriad Pro Light" pitchFamily="34" charset="0"/>
              </a:rPr>
              <a:t> </a:t>
            </a:r>
            <a:r>
              <a:rPr lang="de-DE" sz="2000" dirty="0" err="1" smtClean="0">
                <a:latin typeface="Myriad Pro Light" pitchFamily="34" charset="0"/>
              </a:rPr>
              <a:t>continously</a:t>
            </a:r>
            <a:r>
              <a:rPr lang="de-DE" sz="2000" dirty="0" smtClean="0">
                <a:latin typeface="Myriad Pro Light" pitchFamily="34" charset="0"/>
              </a:rPr>
              <a:t> </a:t>
            </a:r>
            <a:r>
              <a:rPr lang="de-DE" sz="2000" dirty="0" err="1" smtClean="0">
                <a:latin typeface="Myriad Pro Light" pitchFamily="34" charset="0"/>
              </a:rPr>
              <a:t>updated</a:t>
            </a:r>
            <a:r>
              <a:rPr lang="de-DE" sz="2000" dirty="0" smtClean="0">
                <a:latin typeface="Myriad Pro Light" pitchFamily="34" charset="0"/>
              </a:rPr>
              <a:t> </a:t>
            </a:r>
            <a:r>
              <a:rPr lang="de-DE" sz="2000" dirty="0" err="1" smtClean="0">
                <a:latin typeface="Myriad Pro Light" pitchFamily="34" charset="0"/>
              </a:rPr>
              <a:t>with</a:t>
            </a:r>
            <a:r>
              <a:rPr lang="de-DE" sz="2000" dirty="0" smtClean="0">
                <a:latin typeface="Myriad Pro Light" pitchFamily="34" charset="0"/>
              </a:rPr>
              <a:t> </a:t>
            </a:r>
            <a:r>
              <a:rPr lang="de-DE" sz="2000" dirty="0" err="1" smtClean="0">
                <a:latin typeface="Myriad Pro Light" pitchFamily="34" charset="0"/>
              </a:rPr>
              <a:t>new</a:t>
            </a:r>
            <a:r>
              <a:rPr lang="de-DE" sz="2000" dirty="0" smtClean="0">
                <a:latin typeface="Myriad Pro Light" pitchFamily="34" charset="0"/>
              </a:rPr>
              <a:t> </a:t>
            </a:r>
            <a:r>
              <a:rPr lang="de-DE" sz="2000" dirty="0" err="1" smtClean="0">
                <a:latin typeface="Myriad Pro Light" pitchFamily="34" charset="0"/>
              </a:rPr>
              <a:t>hints</a:t>
            </a:r>
            <a:r>
              <a:rPr lang="de-DE" sz="2000" dirty="0" smtClean="0">
                <a:latin typeface="Myriad Pro Light" pitchFamily="34" charset="0"/>
              </a:rPr>
              <a:t>, </a:t>
            </a:r>
            <a:r>
              <a:rPr lang="de-DE" sz="2000" dirty="0" err="1" smtClean="0">
                <a:latin typeface="Myriad Pro Light" pitchFamily="34" charset="0"/>
              </a:rPr>
              <a:t>scenarios</a:t>
            </a:r>
            <a:r>
              <a:rPr lang="de-DE" sz="2000" dirty="0" smtClean="0">
                <a:latin typeface="Myriad Pro Light" pitchFamily="34" charset="0"/>
              </a:rPr>
              <a:t>, </a:t>
            </a:r>
            <a:r>
              <a:rPr lang="de-DE" sz="2000" dirty="0" err="1" smtClean="0">
                <a:latin typeface="Myriad Pro Light" pitchFamily="34" charset="0"/>
              </a:rPr>
              <a:t>updates</a:t>
            </a:r>
            <a:r>
              <a:rPr lang="de-DE" sz="2000" dirty="0" smtClean="0">
                <a:latin typeface="Myriad Pro Light" pitchFamily="34" charset="0"/>
              </a:rPr>
              <a:t> </a:t>
            </a:r>
            <a:r>
              <a:rPr lang="de-DE" sz="2000" dirty="0" err="1" smtClean="0">
                <a:latin typeface="Myriad Pro Light" pitchFamily="34" charset="0"/>
              </a:rPr>
              <a:t>and</a:t>
            </a:r>
            <a:r>
              <a:rPr lang="de-DE" sz="2000" dirty="0" smtClean="0">
                <a:latin typeface="Myriad Pro Light" pitchFamily="34" charset="0"/>
              </a:rPr>
              <a:t> </a:t>
            </a:r>
            <a:r>
              <a:rPr lang="de-DE" sz="2000" dirty="0" err="1" smtClean="0">
                <a:latin typeface="Myriad Pro Light" pitchFamily="34" charset="0"/>
              </a:rPr>
              <a:t>useful</a:t>
            </a:r>
            <a:r>
              <a:rPr lang="de-DE" sz="2000" dirty="0" smtClean="0">
                <a:latin typeface="Myriad Pro Light" pitchFamily="34" charset="0"/>
              </a:rPr>
              <a:t> </a:t>
            </a:r>
            <a:r>
              <a:rPr lang="de-DE" sz="2000" dirty="0" err="1" smtClean="0">
                <a:latin typeface="Myriad Pro Light" pitchFamily="34" charset="0"/>
              </a:rPr>
              <a:t>information</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all Gigaset pro </a:t>
            </a:r>
            <a:r>
              <a:rPr lang="de-DE" sz="2000" dirty="0" err="1" smtClean="0">
                <a:latin typeface="Myriad Pro Light" pitchFamily="34" charset="0"/>
              </a:rPr>
              <a:t>devices</a:t>
            </a:r>
            <a:r>
              <a:rPr lang="de-DE" sz="2000" dirty="0" smtClean="0">
                <a:latin typeface="Myriad Pro Light" pitchFamily="34" charset="0"/>
              </a:rPr>
              <a:t> </a:t>
            </a:r>
            <a:r>
              <a:rPr lang="de-DE" sz="2000" dirty="0" err="1" smtClean="0">
                <a:latin typeface="Myriad Pro Light" pitchFamily="34" charset="0"/>
              </a:rPr>
              <a:t>and</a:t>
            </a:r>
            <a:r>
              <a:rPr lang="de-DE" sz="2000" dirty="0" smtClean="0">
                <a:latin typeface="Myriad Pro Light" pitchFamily="34" charset="0"/>
              </a:rPr>
              <a:t> </a:t>
            </a:r>
            <a:r>
              <a:rPr lang="de-DE" sz="2000" dirty="0" err="1" smtClean="0">
                <a:latin typeface="Myriad Pro Light" pitchFamily="34" charset="0"/>
              </a:rPr>
              <a:t>systems</a:t>
            </a:r>
            <a:r>
              <a:rPr lang="de-DE" sz="2000" dirty="0" smtClean="0">
                <a:latin typeface="Myriad Pro Light" pitchFamily="34" charset="0"/>
              </a:rPr>
              <a:t>.</a:t>
            </a:r>
            <a:endParaRPr lang="de-DE" sz="2000" dirty="0">
              <a:latin typeface="Myriad Pro Light" pitchFamily="34" charset="0"/>
            </a:endParaRPr>
          </a:p>
        </p:txBody>
      </p:sp>
      <p:sp>
        <p:nvSpPr>
          <p:cNvPr id="4"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Recommendations</a:t>
            </a:r>
            <a:endParaRPr lang="nl-NL" dirty="0">
              <a:latin typeface="Note this" panose="02000503020000020003" pitchFamily="2" charset="0"/>
            </a:endParaRPr>
          </a:p>
        </p:txBody>
      </p:sp>
    </p:spTree>
    <p:extLst>
      <p:ext uri="{BB962C8B-B14F-4D97-AF65-F5344CB8AC3E}">
        <p14:creationId xmlns:p14="http://schemas.microsoft.com/office/powerpoint/2010/main" val="406635941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883172" y="1264320"/>
            <a:ext cx="7848872" cy="5632311"/>
          </a:xfrm>
          <a:prstGeom prst="rect">
            <a:avLst/>
          </a:prstGeom>
          <a:noFill/>
        </p:spPr>
        <p:txBody>
          <a:bodyPr wrap="square" rtlCol="0">
            <a:spAutoFit/>
          </a:bodyPr>
          <a:lstStyle/>
          <a:p>
            <a:pPr marL="342900" indent="-342900">
              <a:lnSpc>
                <a:spcPct val="300000"/>
              </a:lnSpc>
              <a:buAutoNum type="arabicPeriod"/>
            </a:pPr>
            <a:r>
              <a:rPr lang="de-DE" sz="3600" b="1" dirty="0" smtClean="0">
                <a:latin typeface="Note this" panose="02000503020000020003" pitchFamily="2" charset="0"/>
              </a:rPr>
              <a:t>Basic SIP </a:t>
            </a:r>
            <a:r>
              <a:rPr lang="de-DE" sz="3600" b="1" dirty="0" err="1" smtClean="0">
                <a:latin typeface="Note this" panose="02000503020000020003" pitchFamily="2" charset="0"/>
              </a:rPr>
              <a:t>setup</a:t>
            </a:r>
            <a:endParaRPr lang="de-DE" sz="3600" b="1" dirty="0" smtClean="0">
              <a:latin typeface="Note this" panose="02000503020000020003" pitchFamily="2" charset="0"/>
            </a:endParaRPr>
          </a:p>
          <a:p>
            <a:pPr lvl="1"/>
            <a:r>
              <a:rPr lang="de-DE" sz="1800" b="1" dirty="0" smtClean="0">
                <a:latin typeface="Note this" panose="02000503020000020003" pitchFamily="2" charset="0"/>
              </a:rPr>
              <a:t>1.1 System </a:t>
            </a:r>
            <a:r>
              <a:rPr lang="de-DE" sz="1800" b="1" dirty="0" err="1" smtClean="0">
                <a:latin typeface="Note this" panose="02000503020000020003" pitchFamily="2" charset="0"/>
              </a:rPr>
              <a:t>and</a:t>
            </a:r>
            <a:r>
              <a:rPr lang="de-DE" sz="1800" b="1" dirty="0" smtClean="0">
                <a:latin typeface="Note this" panose="02000503020000020003" pitchFamily="2" charset="0"/>
              </a:rPr>
              <a:t> Network</a:t>
            </a:r>
          </a:p>
          <a:p>
            <a:pPr lvl="1"/>
            <a:r>
              <a:rPr lang="de-DE" sz="1800" b="1" dirty="0" smtClean="0">
                <a:latin typeface="Note this" panose="02000503020000020003" pitchFamily="2" charset="0"/>
              </a:rPr>
              <a:t>1.2 Lines</a:t>
            </a:r>
          </a:p>
          <a:p>
            <a:pPr lvl="1"/>
            <a:r>
              <a:rPr lang="de-DE" sz="1800" b="1" dirty="0" smtClean="0">
                <a:latin typeface="Note this" panose="02000503020000020003" pitchFamily="2" charset="0"/>
              </a:rPr>
              <a:t>1.3 Users</a:t>
            </a:r>
          </a:p>
          <a:p>
            <a:pPr lvl="1"/>
            <a:r>
              <a:rPr lang="de-DE" sz="1800" b="1" dirty="0" smtClean="0">
                <a:latin typeface="Note this" panose="02000503020000020003" pitchFamily="2" charset="0"/>
              </a:rPr>
              <a:t>1.4 Devices</a:t>
            </a:r>
          </a:p>
          <a:p>
            <a:pPr marL="342900" indent="-342900">
              <a:lnSpc>
                <a:spcPct val="200000"/>
              </a:lnSpc>
              <a:buAutoNum type="arabicPeriod"/>
            </a:pPr>
            <a:r>
              <a:rPr lang="de-DE" sz="3600" dirty="0" err="1" smtClean="0">
                <a:latin typeface="Note this" panose="02000503020000020003" pitchFamily="2" charset="0"/>
              </a:rPr>
              <a:t>Advanced</a:t>
            </a:r>
            <a:r>
              <a:rPr lang="de-DE" sz="3600" dirty="0" smtClean="0">
                <a:latin typeface="Note this" panose="02000503020000020003" pitchFamily="2" charset="0"/>
              </a:rPr>
              <a:t> </a:t>
            </a:r>
            <a:r>
              <a:rPr lang="de-DE" sz="3600" dirty="0" err="1" smtClean="0">
                <a:latin typeface="Note this" panose="02000503020000020003" pitchFamily="2" charset="0"/>
              </a:rPr>
              <a:t>telephony</a:t>
            </a:r>
            <a:r>
              <a:rPr lang="de-DE" sz="3600" dirty="0" smtClean="0">
                <a:latin typeface="Note this" panose="02000503020000020003" pitchFamily="2" charset="0"/>
              </a:rPr>
              <a:t> </a:t>
            </a:r>
            <a:r>
              <a:rPr lang="de-DE" sz="3600" dirty="0" err="1" smtClean="0">
                <a:latin typeface="Note this" panose="02000503020000020003" pitchFamily="2" charset="0"/>
              </a:rPr>
              <a:t>settings</a:t>
            </a:r>
            <a:endParaRPr lang="de-DE" sz="3600" dirty="0" smtClean="0">
              <a:latin typeface="Note this" panose="02000503020000020003" pitchFamily="2" charset="0"/>
            </a:endParaRPr>
          </a:p>
          <a:p>
            <a:pPr marL="342900" indent="-342900">
              <a:lnSpc>
                <a:spcPct val="300000"/>
              </a:lnSpc>
              <a:buAutoNum type="arabicPeriod"/>
            </a:pPr>
            <a:r>
              <a:rPr lang="de-DE" sz="3600" dirty="0" smtClean="0">
                <a:latin typeface="Note this" panose="02000503020000020003" pitchFamily="2" charset="0"/>
              </a:rPr>
              <a:t>Other </a:t>
            </a:r>
            <a:r>
              <a:rPr lang="de-DE" sz="3600" dirty="0" err="1" smtClean="0">
                <a:latin typeface="Note this" panose="02000503020000020003" pitchFamily="2" charset="0"/>
              </a:rPr>
              <a:t>device</a:t>
            </a:r>
            <a:r>
              <a:rPr lang="de-DE" sz="3600" dirty="0" smtClean="0">
                <a:latin typeface="Note this" panose="02000503020000020003" pitchFamily="2" charset="0"/>
              </a:rPr>
              <a:t> </a:t>
            </a:r>
            <a:r>
              <a:rPr lang="de-DE" sz="3600" dirty="0" err="1" smtClean="0">
                <a:latin typeface="Note this" panose="02000503020000020003" pitchFamily="2" charset="0"/>
              </a:rPr>
              <a:t>settings</a:t>
            </a:r>
            <a:endParaRPr lang="de-DE" sz="1600" dirty="0">
              <a:latin typeface="Note this" panose="02000503020000020003" pitchFamily="2" charset="0"/>
            </a:endParaRPr>
          </a:p>
        </p:txBody>
      </p:sp>
      <p:sp>
        <p:nvSpPr>
          <p:cNvPr id="5"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a:t>
            </a:r>
            <a:endParaRPr lang="nl-NL" dirty="0">
              <a:latin typeface="Note this" panose="02000503020000020003" pitchFamily="2" charset="0"/>
            </a:endParaRPr>
          </a:p>
        </p:txBody>
      </p:sp>
    </p:spTree>
    <p:extLst>
      <p:ext uri="{BB962C8B-B14F-4D97-AF65-F5344CB8AC3E}">
        <p14:creationId xmlns:p14="http://schemas.microsoft.com/office/powerpoint/2010/main" val="345455447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Screenshots\Hybird120_ISD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125" y="2585393"/>
            <a:ext cx="2974975" cy="191928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603252" y="1408336"/>
            <a:ext cx="6840760" cy="3600986"/>
          </a:xfrm>
          <a:prstGeom prst="rect">
            <a:avLst/>
          </a:prstGeom>
          <a:noFill/>
        </p:spPr>
        <p:txBody>
          <a:bodyPr wrap="square" rtlCol="0">
            <a:spAutoFit/>
          </a:bodyPr>
          <a:lstStyle/>
          <a:p>
            <a:r>
              <a:rPr lang="de-DE" sz="2400" b="1" dirty="0" smtClean="0">
                <a:latin typeface="Myriad Pro Light" pitchFamily="34" charset="0"/>
              </a:rPr>
              <a:t>Setup </a:t>
            </a:r>
            <a:r>
              <a:rPr lang="de-DE" sz="2400" b="1" dirty="0" err="1" smtClean="0">
                <a:latin typeface="Myriad Pro Light" pitchFamily="34" charset="0"/>
              </a:rPr>
              <a:t>preparation</a:t>
            </a:r>
            <a:endParaRPr lang="de-DE" sz="2400" b="1" dirty="0" smtClean="0">
              <a:latin typeface="Myriad Pro Light" pitchFamily="34" charset="0"/>
            </a:endParaRPr>
          </a:p>
          <a:p>
            <a:endParaRPr lang="de-DE" sz="2400" b="1" dirty="0" smtClean="0">
              <a:latin typeface="Myriad Pro Light" pitchFamily="34" charset="0"/>
            </a:endParaRPr>
          </a:p>
          <a:p>
            <a:pPr marL="457200" indent="-457200">
              <a:buFont typeface="+mj-lt"/>
              <a:buAutoNum type="arabicPeriod"/>
            </a:pPr>
            <a:r>
              <a:rPr lang="de-DE" sz="2000" dirty="0" err="1" smtClean="0">
                <a:latin typeface="Myriad Pro Light" pitchFamily="34" charset="0"/>
              </a:rPr>
              <a:t>No</a:t>
            </a:r>
            <a:r>
              <a:rPr lang="de-DE" sz="2000" dirty="0" smtClean="0">
                <a:latin typeface="Myriad Pro Light" pitchFamily="34" charset="0"/>
              </a:rPr>
              <a:t> </a:t>
            </a:r>
            <a:r>
              <a:rPr lang="de-DE" sz="2000" dirty="0" err="1" smtClean="0">
                <a:latin typeface="Myriad Pro Light" pitchFamily="34" charset="0"/>
              </a:rPr>
              <a:t>network</a:t>
            </a:r>
            <a:r>
              <a:rPr lang="de-DE" sz="2000" dirty="0" smtClean="0">
                <a:latin typeface="Myriad Pro Light" pitchFamily="34" charset="0"/>
              </a:rPr>
              <a:t> </a:t>
            </a:r>
            <a:r>
              <a:rPr lang="de-DE" sz="2000" dirty="0" err="1" smtClean="0">
                <a:latin typeface="Myriad Pro Light" pitchFamily="34" charset="0"/>
              </a:rPr>
              <a:t>connected</a:t>
            </a:r>
            <a:r>
              <a:rPr lang="de-DE" sz="2000" dirty="0" smtClean="0">
                <a:latin typeface="Myriad Pro Light" pitchFamily="34" charset="0"/>
              </a:rPr>
              <a:t> </a:t>
            </a:r>
            <a:r>
              <a:rPr lang="de-DE" sz="2000" dirty="0" err="1" smtClean="0">
                <a:latin typeface="Myriad Pro Light" pitchFamily="34" charset="0"/>
              </a:rPr>
              <a:t>to</a:t>
            </a:r>
            <a:r>
              <a:rPr lang="de-DE" sz="2000" dirty="0" smtClean="0">
                <a:latin typeface="Myriad Pro Light" pitchFamily="34" charset="0"/>
              </a:rPr>
              <a:t>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Hybird</a:t>
            </a:r>
            <a:r>
              <a:rPr lang="de-DE" sz="2000" dirty="0" smtClean="0">
                <a:latin typeface="Myriad Pro Light" pitchFamily="34" charset="0"/>
              </a:rPr>
              <a:t> 120 Gigaset </a:t>
            </a:r>
            <a:r>
              <a:rPr lang="de-DE" sz="2000" dirty="0" err="1" smtClean="0">
                <a:latin typeface="Myriad Pro Light" pitchFamily="34" charset="0"/>
              </a:rPr>
              <a:t>edition</a:t>
            </a:r>
            <a:endParaRPr lang="de-DE" sz="2000" dirty="0" smtClean="0">
              <a:latin typeface="Myriad Pro Light" pitchFamily="34" charset="0"/>
            </a:endParaRPr>
          </a:p>
          <a:p>
            <a:pPr marL="457200" indent="-457200">
              <a:buFont typeface="+mj-lt"/>
              <a:buAutoNum type="arabicPeriod"/>
            </a:pPr>
            <a:endParaRPr lang="de-DE" sz="2000" dirty="0">
              <a:latin typeface="Myriad Pro Light" pitchFamily="34" charset="0"/>
            </a:endParaRPr>
          </a:p>
          <a:p>
            <a:pPr marL="457200" indent="-457200">
              <a:buFont typeface="+mj-lt"/>
              <a:buAutoNum type="arabicPeriod"/>
            </a:pPr>
            <a:r>
              <a:rPr lang="de-DE" sz="2000" dirty="0" smtClean="0">
                <a:latin typeface="Myriad Pro Light" pitchFamily="34" charset="0"/>
              </a:rPr>
              <a:t>ISDN PCBs </a:t>
            </a:r>
            <a:r>
              <a:rPr lang="de-DE" sz="2000" dirty="0" err="1" smtClean="0">
                <a:latin typeface="Myriad Pro Light" pitchFamily="34" charset="0"/>
              </a:rPr>
              <a:t>inserted</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S0-TE (ISDN BRI)</a:t>
            </a:r>
          </a:p>
          <a:p>
            <a:pPr marL="457200" indent="-457200">
              <a:buFont typeface="+mj-lt"/>
              <a:buAutoNum type="arabicPeriod"/>
            </a:pPr>
            <a:endParaRPr lang="de-DE" sz="2000" dirty="0" smtClean="0">
              <a:latin typeface="Myriad Pro Light" pitchFamily="34" charset="0"/>
            </a:endParaRPr>
          </a:p>
          <a:p>
            <a:pPr marL="457200" indent="-457200">
              <a:buFont typeface="+mj-lt"/>
              <a:buAutoNum type="arabicPeriod"/>
            </a:pPr>
            <a:r>
              <a:rPr lang="de-DE" sz="2000" dirty="0" smtClean="0">
                <a:latin typeface="Myriad Pro Light" pitchFamily="34" charset="0"/>
              </a:rPr>
              <a:t>PC </a:t>
            </a:r>
            <a:r>
              <a:rPr lang="de-DE" sz="2000" dirty="0" err="1" smtClean="0">
                <a:latin typeface="Myriad Pro Light" pitchFamily="34" charset="0"/>
              </a:rPr>
              <a:t>connected</a:t>
            </a:r>
            <a:r>
              <a:rPr lang="de-DE" sz="2000" dirty="0" smtClean="0">
                <a:latin typeface="Myriad Pro Light" pitchFamily="34" charset="0"/>
              </a:rPr>
              <a:t> </a:t>
            </a:r>
            <a:r>
              <a:rPr lang="de-DE" sz="2000" dirty="0" err="1" smtClean="0">
                <a:latin typeface="Myriad Pro Light" pitchFamily="34" charset="0"/>
              </a:rPr>
              <a:t>to</a:t>
            </a:r>
            <a:r>
              <a:rPr lang="de-DE" sz="2000" dirty="0" smtClean="0">
                <a:latin typeface="Myriad Pro Light" pitchFamily="34" charset="0"/>
              </a:rPr>
              <a:t> </a:t>
            </a:r>
            <a:r>
              <a:rPr lang="de-DE" sz="2000" dirty="0" err="1" smtClean="0">
                <a:latin typeface="Myriad Pro Light" pitchFamily="34" charset="0"/>
              </a:rPr>
              <a:t>switch</a:t>
            </a:r>
            <a:r>
              <a:rPr lang="de-DE" sz="2000" dirty="0">
                <a:latin typeface="Myriad Pro Light" pitchFamily="34" charset="0"/>
              </a:rPr>
              <a:t>-</a:t>
            </a:r>
            <a:r>
              <a:rPr lang="de-DE" sz="2000" dirty="0" smtClean="0">
                <a:latin typeface="Myriad Pro Light" pitchFamily="34" charset="0"/>
              </a:rPr>
              <a:t>Port 1,2, </a:t>
            </a:r>
            <a:r>
              <a:rPr lang="de-DE" sz="2000" dirty="0" err="1" smtClean="0">
                <a:latin typeface="Myriad Pro Light" pitchFamily="34" charset="0"/>
              </a:rPr>
              <a:t>or</a:t>
            </a:r>
            <a:r>
              <a:rPr lang="de-DE" sz="2000" dirty="0" smtClean="0">
                <a:latin typeface="Myriad Pro Light" pitchFamily="34" charset="0"/>
              </a:rPr>
              <a:t> 3</a:t>
            </a:r>
          </a:p>
          <a:p>
            <a:pPr marL="457200" indent="-457200">
              <a:buFont typeface="+mj-lt"/>
              <a:buAutoNum type="arabicPeriod"/>
            </a:pPr>
            <a:endParaRPr lang="de-DE" sz="2000" dirty="0">
              <a:latin typeface="Myriad Pro Light" pitchFamily="34" charset="0"/>
            </a:endParaRPr>
          </a:p>
          <a:p>
            <a:pPr marL="457200" indent="-457200">
              <a:buFont typeface="+mj-lt"/>
              <a:buAutoNum type="arabicPeriod"/>
            </a:pPr>
            <a:r>
              <a:rPr lang="de-DE" sz="2000" dirty="0" smtClean="0">
                <a:latin typeface="Myriad Pro Light" pitchFamily="34" charset="0"/>
              </a:rPr>
              <a:t>DHCP </a:t>
            </a:r>
            <a:r>
              <a:rPr lang="de-DE" sz="2000" dirty="0" err="1" smtClean="0">
                <a:latin typeface="Myriad Pro Light" pitchFamily="34" charset="0"/>
              </a:rPr>
              <a:t>activated</a:t>
            </a:r>
            <a:r>
              <a:rPr lang="de-DE" sz="2000" dirty="0" smtClean="0">
                <a:latin typeface="Myriad Pro Light" pitchFamily="34" charset="0"/>
              </a:rPr>
              <a:t> in </a:t>
            </a:r>
            <a:r>
              <a:rPr lang="de-DE" sz="2000" dirty="0" err="1" smtClean="0">
                <a:latin typeface="Myriad Pro Light" pitchFamily="34" charset="0"/>
              </a:rPr>
              <a:t>the</a:t>
            </a:r>
            <a:r>
              <a:rPr lang="de-DE" sz="2000" dirty="0" smtClean="0">
                <a:latin typeface="Myriad Pro Light" pitchFamily="34" charset="0"/>
              </a:rPr>
              <a:t> PC LAN-</a:t>
            </a:r>
            <a:r>
              <a:rPr lang="de-DE" sz="2000" dirty="0" err="1" smtClean="0">
                <a:latin typeface="Myriad Pro Light" pitchFamily="34" charset="0"/>
              </a:rPr>
              <a:t>configuration</a:t>
            </a:r>
            <a:endParaRPr lang="de-DE" sz="2000" dirty="0" smtClean="0">
              <a:latin typeface="Myriad Pro Light" pitchFamily="34" charset="0"/>
            </a:endParaRPr>
          </a:p>
          <a:p>
            <a:pPr marL="457200" indent="-457200">
              <a:buFont typeface="+mj-lt"/>
              <a:buAutoNum type="arabicPeriod"/>
            </a:pPr>
            <a:endParaRPr lang="de-DE" sz="2000" dirty="0" smtClean="0">
              <a:latin typeface="Myriad Pro Light" pitchFamily="34" charset="0"/>
            </a:endParaRPr>
          </a:p>
          <a:p>
            <a:pPr marL="457200" indent="-457200">
              <a:buFont typeface="+mj-lt"/>
              <a:buAutoNum type="arabicPeriod"/>
            </a:pPr>
            <a:r>
              <a:rPr lang="de-DE" sz="2000" dirty="0" smtClean="0">
                <a:latin typeface="Myriad Pro Light" pitchFamily="34" charset="0"/>
              </a:rPr>
              <a:t>Access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Hybird</a:t>
            </a:r>
            <a:r>
              <a:rPr lang="de-DE" sz="2000" dirty="0" smtClean="0">
                <a:latin typeface="Myriad Pro Light" pitchFamily="34" charset="0"/>
              </a:rPr>
              <a:t> 120 web-interface at 192.168.0.250</a:t>
            </a:r>
          </a:p>
        </p:txBody>
      </p:sp>
      <p:sp>
        <p:nvSpPr>
          <p:cNvPr id="4"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Preparations</a:t>
            </a:r>
            <a:endParaRPr lang="nl-NL" dirty="0">
              <a:latin typeface="Note this" panose="02000503020000020003" pitchFamily="2" charset="0"/>
            </a:endParaRPr>
          </a:p>
        </p:txBody>
      </p:sp>
    </p:spTree>
    <p:extLst>
      <p:ext uri="{BB962C8B-B14F-4D97-AF65-F5344CB8AC3E}">
        <p14:creationId xmlns:p14="http://schemas.microsoft.com/office/powerpoint/2010/main" val="353523481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963292" y="1408336"/>
            <a:ext cx="6840760" cy="4616648"/>
          </a:xfrm>
          <a:prstGeom prst="rect">
            <a:avLst/>
          </a:prstGeom>
          <a:noFill/>
        </p:spPr>
        <p:txBody>
          <a:bodyPr wrap="square" rtlCol="0">
            <a:spAutoFit/>
          </a:bodyPr>
          <a:lstStyle/>
          <a:p>
            <a:r>
              <a:rPr lang="de-DE" sz="2400" b="1" dirty="0" smtClean="0">
                <a:latin typeface="Myriad Pro Light" pitchFamily="34" charset="0"/>
              </a:rPr>
              <a:t>Details</a:t>
            </a:r>
          </a:p>
          <a:p>
            <a:pPr marL="342900" indent="-342900">
              <a:lnSpc>
                <a:spcPct val="150000"/>
              </a:lnSpc>
              <a:buFont typeface="Symbol" panose="05050102010706020507" pitchFamily="18" charset="2"/>
              <a:buChar char="-"/>
            </a:pPr>
            <a:r>
              <a:rPr lang="de-DE" sz="2000" dirty="0" err="1" smtClean="0">
                <a:latin typeface="Myriad Pro Light" pitchFamily="34" charset="0"/>
              </a:rPr>
              <a:t>Hybird</a:t>
            </a:r>
            <a:r>
              <a:rPr lang="de-DE" sz="2000" dirty="0" smtClean="0">
                <a:latin typeface="Myriad Pro Light" pitchFamily="34" charset="0"/>
              </a:rPr>
              <a:t> 120 Gigaset </a:t>
            </a:r>
            <a:r>
              <a:rPr lang="de-DE" sz="2000" dirty="0">
                <a:latin typeface="Myriad Pro Light" pitchFamily="34" charset="0"/>
              </a:rPr>
              <a:t>E</a:t>
            </a:r>
            <a:r>
              <a:rPr lang="de-DE" sz="2000" dirty="0" smtClean="0">
                <a:latin typeface="Myriad Pro Light" pitchFamily="34" charset="0"/>
              </a:rPr>
              <a:t>dition </a:t>
            </a:r>
            <a:r>
              <a:rPr lang="de-DE" sz="2000" dirty="0" err="1" smtClean="0">
                <a:latin typeface="Myriad Pro Light" pitchFamily="34" charset="0"/>
              </a:rPr>
              <a:t>with</a:t>
            </a:r>
            <a:r>
              <a:rPr lang="de-DE" sz="2000" dirty="0" smtClean="0">
                <a:latin typeface="Myriad Pro Light" pitchFamily="34" charset="0"/>
              </a:rPr>
              <a:t> </a:t>
            </a:r>
            <a:r>
              <a:rPr lang="de-DE" sz="2000" dirty="0">
                <a:latin typeface="Myriad Pro Light" pitchFamily="34" charset="0"/>
              </a:rPr>
              <a:t>7</a:t>
            </a:r>
            <a:r>
              <a:rPr lang="de-DE" sz="2000" dirty="0" smtClean="0">
                <a:latin typeface="Myriad Pro Light" pitchFamily="34" charset="0"/>
              </a:rPr>
              <a:t> Users</a:t>
            </a:r>
          </a:p>
          <a:p>
            <a:pPr marL="342900" indent="-342900">
              <a:lnSpc>
                <a:spcPct val="150000"/>
              </a:lnSpc>
              <a:buFont typeface="Symbol" panose="05050102010706020507" pitchFamily="18" charset="2"/>
              <a:buChar char="-"/>
            </a:pPr>
            <a:r>
              <a:rPr lang="de-DE" sz="2000" dirty="0" smtClean="0">
                <a:latin typeface="Myriad Pro Light" pitchFamily="34" charset="0"/>
              </a:rPr>
              <a:t>1x DE700 IP PRO</a:t>
            </a:r>
          </a:p>
          <a:p>
            <a:pPr marL="342900" indent="-342900">
              <a:lnSpc>
                <a:spcPct val="150000"/>
              </a:lnSpc>
              <a:buFont typeface="Symbol" panose="05050102010706020507" pitchFamily="18" charset="2"/>
              <a:buChar char="-"/>
            </a:pPr>
            <a:r>
              <a:rPr lang="de-DE" sz="2000" dirty="0" smtClean="0">
                <a:latin typeface="Myriad Pro Light" pitchFamily="34" charset="0"/>
              </a:rPr>
              <a:t>4x DE410 IP PRO</a:t>
            </a:r>
          </a:p>
          <a:p>
            <a:pPr marL="342900" indent="-342900">
              <a:lnSpc>
                <a:spcPct val="150000"/>
              </a:lnSpc>
              <a:buFont typeface="Symbol" panose="05050102010706020507" pitchFamily="18" charset="2"/>
              <a:buChar char="-"/>
            </a:pPr>
            <a:r>
              <a:rPr lang="de-DE" sz="2000" dirty="0" smtClean="0">
                <a:latin typeface="Myriad Pro Light" pitchFamily="34" charset="0"/>
              </a:rPr>
              <a:t>1x N510 </a:t>
            </a:r>
            <a:r>
              <a:rPr lang="de-DE" sz="2000" dirty="0" err="1" smtClean="0">
                <a:latin typeface="Myriad Pro Light" pitchFamily="34" charset="0"/>
              </a:rPr>
              <a:t>with</a:t>
            </a:r>
            <a:r>
              <a:rPr lang="de-DE" sz="2000" dirty="0" smtClean="0">
                <a:latin typeface="Myriad Pro Light" pitchFamily="34" charset="0"/>
              </a:rPr>
              <a:t> 2 </a:t>
            </a:r>
            <a:r>
              <a:rPr lang="de-DE" sz="2000" dirty="0" err="1" smtClean="0">
                <a:latin typeface="Myriad Pro Light" pitchFamily="34" charset="0"/>
              </a:rPr>
              <a:t>handsets</a:t>
            </a:r>
            <a:r>
              <a:rPr lang="de-DE" sz="2000" dirty="0" smtClean="0">
                <a:latin typeface="Myriad Pro Light" pitchFamily="34" charset="0"/>
              </a:rPr>
              <a:t> (not in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basic</a:t>
            </a:r>
            <a:r>
              <a:rPr lang="de-DE" sz="2000" dirty="0" smtClean="0">
                <a:latin typeface="Myriad Pro Light" pitchFamily="34" charset="0"/>
              </a:rPr>
              <a:t> </a:t>
            </a:r>
            <a:r>
              <a:rPr lang="de-DE" sz="2000" dirty="0" err="1" smtClean="0">
                <a:latin typeface="Myriad Pro Light" pitchFamily="34" charset="0"/>
              </a:rPr>
              <a:t>bundle</a:t>
            </a:r>
            <a:r>
              <a:rPr lang="de-DE" sz="2000" dirty="0" smtClean="0">
                <a:latin typeface="Myriad Pro Light" pitchFamily="34" charset="0"/>
              </a:rPr>
              <a:t>!)</a:t>
            </a:r>
          </a:p>
          <a:p>
            <a:pPr marL="342900" indent="-342900">
              <a:lnSpc>
                <a:spcPct val="150000"/>
              </a:lnSpc>
              <a:buFont typeface="Symbol" panose="05050102010706020507" pitchFamily="18" charset="2"/>
              <a:buChar char="-"/>
            </a:pPr>
            <a:r>
              <a:rPr lang="de-DE" sz="2000" dirty="0" smtClean="0">
                <a:latin typeface="Myriad Pro Light" pitchFamily="34" charset="0"/>
              </a:rPr>
              <a:t>1x SIP </a:t>
            </a:r>
            <a:r>
              <a:rPr lang="de-DE" sz="2000" dirty="0" err="1" smtClean="0">
                <a:latin typeface="Myriad Pro Light" pitchFamily="34" charset="0"/>
              </a:rPr>
              <a:t>trunk</a:t>
            </a:r>
            <a:r>
              <a:rPr lang="de-DE" sz="2000" dirty="0" smtClean="0">
                <a:latin typeface="Myriad Pro Light" pitchFamily="34" charset="0"/>
              </a:rPr>
              <a:t> (e.g. </a:t>
            </a:r>
            <a:r>
              <a:rPr lang="de-DE" sz="2000" dirty="0" err="1" smtClean="0">
                <a:latin typeface="Myriad Pro Light" pitchFamily="34" charset="0"/>
              </a:rPr>
              <a:t>Sipgate</a:t>
            </a:r>
            <a:r>
              <a:rPr lang="de-DE" sz="2000" dirty="0" smtClean="0">
                <a:latin typeface="Myriad Pro Light" pitchFamily="34" charset="0"/>
              </a:rPr>
              <a:t>(de)) </a:t>
            </a:r>
            <a:r>
              <a:rPr lang="de-DE" sz="2000" dirty="0" err="1" smtClean="0">
                <a:latin typeface="Myriad Pro Light" pitchFamily="34" charset="0"/>
              </a:rPr>
              <a:t>with</a:t>
            </a:r>
            <a:r>
              <a:rPr lang="de-DE" sz="2000" dirty="0" smtClean="0">
                <a:latin typeface="Myriad Pro Light" pitchFamily="34" charset="0"/>
              </a:rPr>
              <a:t> 1 </a:t>
            </a:r>
            <a:r>
              <a:rPr lang="de-DE" sz="2000" dirty="0" err="1" smtClean="0">
                <a:latin typeface="Myriad Pro Light" pitchFamily="34" charset="0"/>
              </a:rPr>
              <a:t>phone-number</a:t>
            </a:r>
            <a:endParaRPr lang="de-DE" sz="2000" dirty="0" smtClean="0">
              <a:latin typeface="Myriad Pro Light" pitchFamily="34" charset="0"/>
            </a:endParaRPr>
          </a:p>
          <a:p>
            <a:pPr marL="342900" indent="-342900">
              <a:lnSpc>
                <a:spcPct val="150000"/>
              </a:lnSpc>
              <a:buFont typeface="Symbol" panose="05050102010706020507" pitchFamily="18" charset="2"/>
              <a:buChar char="-"/>
            </a:pPr>
            <a:r>
              <a:rPr lang="de-DE" sz="2000" dirty="0" smtClean="0">
                <a:latin typeface="Myriad Pro Light" pitchFamily="34" charset="0"/>
              </a:rPr>
              <a:t>1x ISDN P-MP </a:t>
            </a:r>
            <a:r>
              <a:rPr lang="de-DE" sz="2000" dirty="0" err="1" smtClean="0">
                <a:latin typeface="Myriad Pro Light" pitchFamily="34" charset="0"/>
              </a:rPr>
              <a:t>with</a:t>
            </a:r>
            <a:r>
              <a:rPr lang="de-DE" sz="2000" dirty="0" smtClean="0">
                <a:latin typeface="Myriad Pro Light" pitchFamily="34" charset="0"/>
              </a:rPr>
              <a:t> 7 MSNs</a:t>
            </a:r>
          </a:p>
          <a:p>
            <a:pPr marL="342900" indent="-342900">
              <a:lnSpc>
                <a:spcPct val="150000"/>
              </a:lnSpc>
              <a:buFont typeface="Symbol" panose="05050102010706020507" pitchFamily="18" charset="2"/>
              <a:buChar char="-"/>
            </a:pPr>
            <a:endParaRPr lang="de-DE" sz="2000" dirty="0">
              <a:latin typeface="Myriad Pro Light" pitchFamily="34" charset="0"/>
            </a:endParaRPr>
          </a:p>
          <a:p>
            <a:pPr>
              <a:lnSpc>
                <a:spcPct val="150000"/>
              </a:lnSpc>
            </a:pPr>
            <a:r>
              <a:rPr lang="de-DE" sz="2000" dirty="0" smtClean="0">
                <a:latin typeface="Myriad Pro Light" pitchFamily="34" charset="0"/>
              </a:rPr>
              <a:t>ISDN </a:t>
            </a:r>
            <a:r>
              <a:rPr lang="de-DE" sz="2000" dirty="0" err="1" smtClean="0">
                <a:latin typeface="Myriad Pro Light" pitchFamily="34" charset="0"/>
              </a:rPr>
              <a:t>lines</a:t>
            </a:r>
            <a:r>
              <a:rPr lang="de-DE" sz="2000" dirty="0" smtClean="0">
                <a:latin typeface="Myriad Pro Light" pitchFamily="34" charset="0"/>
              </a:rPr>
              <a:t> </a:t>
            </a:r>
            <a:r>
              <a:rPr lang="de-DE" sz="2000" dirty="0" err="1" smtClean="0">
                <a:latin typeface="Myriad Pro Light" pitchFamily="34" charset="0"/>
              </a:rPr>
              <a:t>as</a:t>
            </a:r>
            <a:r>
              <a:rPr lang="de-DE" sz="2000" dirty="0" smtClean="0">
                <a:latin typeface="Myriad Pro Light" pitchFamily="34" charset="0"/>
              </a:rPr>
              <a:t> </a:t>
            </a:r>
            <a:r>
              <a:rPr lang="de-DE" sz="2000" dirty="0" err="1" smtClean="0">
                <a:latin typeface="Myriad Pro Light" pitchFamily="34" charset="0"/>
              </a:rPr>
              <a:t>user</a:t>
            </a:r>
            <a:r>
              <a:rPr lang="de-DE" sz="2000" dirty="0" smtClean="0">
                <a:latin typeface="Myriad Pro Light" pitchFamily="34" charset="0"/>
              </a:rPr>
              <a:t> </a:t>
            </a:r>
            <a:r>
              <a:rPr lang="de-DE" sz="2000" dirty="0" err="1" smtClean="0">
                <a:latin typeface="Myriad Pro Light" pitchFamily="34" charset="0"/>
              </a:rPr>
              <a:t>specific</a:t>
            </a:r>
            <a:r>
              <a:rPr lang="de-DE" sz="2000" dirty="0" smtClean="0">
                <a:latin typeface="Myriad Pro Light" pitchFamily="34" charset="0"/>
              </a:rPr>
              <a:t> </a:t>
            </a:r>
            <a:r>
              <a:rPr lang="de-DE" sz="2000" dirty="0" err="1" smtClean="0">
                <a:latin typeface="Myriad Pro Light" pitchFamily="34" charset="0"/>
              </a:rPr>
              <a:t>lines</a:t>
            </a:r>
            <a:endParaRPr lang="de-DE" sz="2000" dirty="0" smtClean="0">
              <a:latin typeface="Myriad Pro Light" pitchFamily="34" charset="0"/>
            </a:endParaRPr>
          </a:p>
          <a:p>
            <a:pPr>
              <a:lnSpc>
                <a:spcPct val="150000"/>
              </a:lnSpc>
            </a:pPr>
            <a:r>
              <a:rPr lang="de-DE" sz="2000" dirty="0" smtClean="0">
                <a:latin typeface="Myriad Pro Light" pitchFamily="34" charset="0"/>
              </a:rPr>
              <a:t>VOIP </a:t>
            </a:r>
            <a:r>
              <a:rPr lang="de-DE" sz="2000" dirty="0" err="1" smtClean="0">
                <a:latin typeface="Myriad Pro Light" pitchFamily="34" charset="0"/>
              </a:rPr>
              <a:t>line</a:t>
            </a:r>
            <a:r>
              <a:rPr lang="de-DE" sz="2000" dirty="0" smtClean="0">
                <a:latin typeface="Myriad Pro Light" pitchFamily="34" charset="0"/>
              </a:rPr>
              <a:t> </a:t>
            </a:r>
            <a:r>
              <a:rPr lang="de-DE" sz="2000" dirty="0" err="1" smtClean="0">
                <a:latin typeface="Myriad Pro Light" pitchFamily="34" charset="0"/>
              </a:rPr>
              <a:t>as</a:t>
            </a:r>
            <a:r>
              <a:rPr lang="de-DE" sz="2000" dirty="0" smtClean="0">
                <a:latin typeface="Myriad Pro Light" pitchFamily="34" charset="0"/>
              </a:rPr>
              <a:t> </a:t>
            </a:r>
            <a:r>
              <a:rPr lang="de-DE" sz="2000" dirty="0" err="1" smtClean="0">
                <a:latin typeface="Myriad Pro Light" pitchFamily="34" charset="0"/>
              </a:rPr>
              <a:t>central</a:t>
            </a:r>
            <a:r>
              <a:rPr lang="de-DE" sz="2000" dirty="0" smtClean="0">
                <a:latin typeface="Myriad Pro Light" pitchFamily="34" charset="0"/>
              </a:rPr>
              <a:t> PBX </a:t>
            </a:r>
            <a:r>
              <a:rPr lang="de-DE" sz="2000" dirty="0" err="1" smtClean="0">
                <a:latin typeface="Myriad Pro Light" pitchFamily="34" charset="0"/>
              </a:rPr>
              <a:t>group</a:t>
            </a:r>
            <a:endParaRPr lang="de-DE" sz="2000" dirty="0" smtClean="0">
              <a:latin typeface="Myriad Pro Light" pitchFamily="34" charset="0"/>
            </a:endParaRPr>
          </a:p>
        </p:txBody>
      </p:sp>
      <p:sp>
        <p:nvSpPr>
          <p:cNvPr id="4"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Scenario</a:t>
            </a:r>
            <a:endParaRPr lang="nl-NL" dirty="0">
              <a:latin typeface="Note this" panose="02000503020000020003" pitchFamily="2" charset="0"/>
            </a:endParaRPr>
          </a:p>
        </p:txBody>
      </p:sp>
    </p:spTree>
    <p:extLst>
      <p:ext uri="{BB962C8B-B14F-4D97-AF65-F5344CB8AC3E}">
        <p14:creationId xmlns:p14="http://schemas.microsoft.com/office/powerpoint/2010/main" val="95895958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Screenshots\LOGIN - Mozilla Firefox_044.png"/>
          <p:cNvPicPr>
            <a:picLocks noChangeAspect="1" noChangeArrowheads="1"/>
          </p:cNvPicPr>
          <p:nvPr/>
        </p:nvPicPr>
        <p:blipFill rotWithShape="1">
          <a:blip r:embed="rId3">
            <a:extLst>
              <a:ext uri="{28A0092B-C50C-407E-A947-70E740481C1C}">
                <a14:useLocalDpi xmlns:a14="http://schemas.microsoft.com/office/drawing/2010/main" val="0"/>
              </a:ext>
            </a:extLst>
          </a:blip>
          <a:srcRect l="30396" t="35514" r="31472" b="24862"/>
          <a:stretch/>
        </p:blipFill>
        <p:spPr bwMode="auto">
          <a:xfrm>
            <a:off x="1595140" y="1192632"/>
            <a:ext cx="3781795"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F:\Screenshots\hybird 120 Gigaset System Management - Status - Mozilla Firefox_039.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68" r="34543" b="40931"/>
          <a:stretch/>
        </p:blipFill>
        <p:spPr bwMode="auto">
          <a:xfrm>
            <a:off x="3096185" y="3280944"/>
            <a:ext cx="6712717"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Network access</a:t>
            </a:r>
            <a:endParaRPr lang="nl-NL" dirty="0">
              <a:latin typeface="Note this" panose="02000503020000020003" pitchFamily="2" charset="0"/>
            </a:endParaRPr>
          </a:p>
        </p:txBody>
      </p:sp>
    </p:spTree>
    <p:extLst>
      <p:ext uri="{BB962C8B-B14F-4D97-AF65-F5344CB8AC3E}">
        <p14:creationId xmlns:p14="http://schemas.microsoft.com/office/powerpoint/2010/main" val="5589421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opowski_t\Desktop\UK training\Teldat Hybird 120 Gigaset edition\Screenshots\hybird 120 Gigaset First steps - Basic Setup - Mozilla Firefox_04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791" r="47591" b="78087"/>
          <a:stretch/>
        </p:blipFill>
        <p:spPr bwMode="auto">
          <a:xfrm>
            <a:off x="753398" y="1336328"/>
            <a:ext cx="6988808" cy="9891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flipV="1">
            <a:off x="4403453" y="1588356"/>
            <a:ext cx="666072" cy="4680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Language </a:t>
            </a:r>
            <a:r>
              <a:rPr lang="nl-NL" dirty="0" err="1" smtClean="0">
                <a:latin typeface="Note this" panose="02000503020000020003" pitchFamily="2" charset="0"/>
              </a:rPr>
              <a:t>Settings</a:t>
            </a:r>
            <a:endParaRPr lang="nl-NL" dirty="0">
              <a:latin typeface="Note this" panose="02000503020000020003" pitchFamily="2" charset="0"/>
            </a:endParaRPr>
          </a:p>
        </p:txBody>
      </p:sp>
      <p:sp>
        <p:nvSpPr>
          <p:cNvPr id="11" name="Textfeld 10"/>
          <p:cNvSpPr txBox="1"/>
          <p:nvPr/>
        </p:nvSpPr>
        <p:spPr>
          <a:xfrm>
            <a:off x="2963292" y="2681828"/>
            <a:ext cx="6840760" cy="3046988"/>
          </a:xfrm>
          <a:prstGeom prst="rect">
            <a:avLst/>
          </a:prstGeom>
          <a:noFill/>
        </p:spPr>
        <p:txBody>
          <a:bodyPr wrap="square" rtlCol="0">
            <a:spAutoFit/>
          </a:bodyPr>
          <a:lstStyle/>
          <a:p>
            <a:r>
              <a:rPr lang="de-DE" sz="2400" b="1" dirty="0" err="1" smtClean="0">
                <a:latin typeface="Myriad Pro Light" pitchFamily="34" charset="0"/>
              </a:rPr>
              <a:t>WebUI-Languages</a:t>
            </a:r>
            <a:endParaRPr lang="de-DE" sz="2400" b="1" dirty="0" smtClean="0">
              <a:latin typeface="Myriad Pro Light" pitchFamily="34" charset="0"/>
            </a:endParaRPr>
          </a:p>
          <a:p>
            <a:r>
              <a:rPr lang="de-DE" sz="2000" dirty="0" smtClean="0">
                <a:latin typeface="Myriad Pro Light" pitchFamily="34" charset="0"/>
              </a:rPr>
              <a:t>Default:		</a:t>
            </a:r>
            <a:r>
              <a:rPr lang="de-DE" sz="2000" b="1" dirty="0" smtClean="0">
                <a:latin typeface="Myriad Pro Light" pitchFamily="34" charset="0"/>
              </a:rPr>
              <a:t>English</a:t>
            </a:r>
            <a:r>
              <a:rPr lang="de-DE" sz="2000" dirty="0" smtClean="0">
                <a:latin typeface="Myriad Pro Light" pitchFamily="34" charset="0"/>
              </a:rPr>
              <a:t>, French, German, </a:t>
            </a:r>
            <a:r>
              <a:rPr lang="de-DE" sz="2000" dirty="0" err="1" smtClean="0">
                <a:latin typeface="Myriad Pro Light" pitchFamily="34" charset="0"/>
              </a:rPr>
              <a:t>Dutch</a:t>
            </a:r>
            <a:r>
              <a:rPr lang="de-DE" sz="2000" dirty="0" smtClean="0">
                <a:latin typeface="Myriad Pro Light" pitchFamily="34" charset="0"/>
              </a:rPr>
              <a:t>, </a:t>
            </a:r>
            <a:r>
              <a:rPr lang="de-DE" sz="2000" dirty="0" err="1" smtClean="0">
                <a:latin typeface="Myriad Pro Light" pitchFamily="34" charset="0"/>
              </a:rPr>
              <a:t>Italian</a:t>
            </a:r>
            <a:r>
              <a:rPr lang="de-DE" sz="2000" dirty="0" smtClean="0">
                <a:latin typeface="Myriad Pro Light" pitchFamily="34" charset="0"/>
              </a:rPr>
              <a:t>, </a:t>
            </a:r>
            <a:r>
              <a:rPr lang="de-DE" sz="2000" dirty="0" err="1" smtClean="0">
                <a:latin typeface="Myriad Pro Light" pitchFamily="34" charset="0"/>
              </a:rPr>
              <a:t>Spanish</a:t>
            </a:r>
            <a:endParaRPr lang="de-DE" sz="2000" dirty="0" smtClean="0">
              <a:latin typeface="Myriad Pro Light" pitchFamily="34" charset="0"/>
            </a:endParaRPr>
          </a:p>
          <a:p>
            <a:endParaRPr lang="de-DE" sz="2000" dirty="0" smtClean="0">
              <a:latin typeface="Myriad Pro Light" pitchFamily="34" charset="0"/>
            </a:endParaRPr>
          </a:p>
          <a:p>
            <a:r>
              <a:rPr lang="de-DE" sz="2400" b="1" dirty="0">
                <a:latin typeface="Myriad Pro Light" pitchFamily="34" charset="0"/>
              </a:rPr>
              <a:t>Online </a:t>
            </a:r>
            <a:r>
              <a:rPr lang="de-DE" sz="2400" b="1" dirty="0" err="1">
                <a:latin typeface="Myriad Pro Light" pitchFamily="34" charset="0"/>
              </a:rPr>
              <a:t>help-Languages</a:t>
            </a:r>
            <a:endParaRPr lang="de-DE" sz="2400" b="1" dirty="0">
              <a:latin typeface="Myriad Pro Light" pitchFamily="34" charset="0"/>
            </a:endParaRPr>
          </a:p>
          <a:p>
            <a:r>
              <a:rPr lang="de-DE" sz="2000" dirty="0">
                <a:latin typeface="Myriad Pro Light" pitchFamily="34" charset="0"/>
              </a:rPr>
              <a:t>Default:		 </a:t>
            </a:r>
            <a:r>
              <a:rPr lang="de-DE" sz="2000" b="1" dirty="0">
                <a:latin typeface="Myriad Pro Light" pitchFamily="34" charset="0"/>
              </a:rPr>
              <a:t>English</a:t>
            </a:r>
            <a:r>
              <a:rPr lang="de-DE" sz="2000" dirty="0">
                <a:latin typeface="Myriad Pro Light" pitchFamily="34" charset="0"/>
              </a:rPr>
              <a:t>, French</a:t>
            </a:r>
          </a:p>
          <a:p>
            <a:r>
              <a:rPr lang="de-DE" sz="2000" dirty="0" err="1">
                <a:latin typeface="Myriad Pro Light" pitchFamily="34" charset="0"/>
              </a:rPr>
              <a:t>Available</a:t>
            </a:r>
            <a:r>
              <a:rPr lang="de-DE" sz="2000" dirty="0">
                <a:latin typeface="Myriad Pro Light" pitchFamily="34" charset="0"/>
              </a:rPr>
              <a:t>:	 German, </a:t>
            </a:r>
            <a:r>
              <a:rPr lang="de-DE" sz="2000" dirty="0" err="1">
                <a:latin typeface="Myriad Pro Light" pitchFamily="34" charset="0"/>
              </a:rPr>
              <a:t>Dutch</a:t>
            </a:r>
            <a:r>
              <a:rPr lang="de-DE" sz="2000" dirty="0">
                <a:latin typeface="Myriad Pro Light" pitchFamily="34" charset="0"/>
              </a:rPr>
              <a:t>, </a:t>
            </a:r>
            <a:r>
              <a:rPr lang="de-DE" sz="2000" dirty="0" err="1">
                <a:latin typeface="Myriad Pro Light" pitchFamily="34" charset="0"/>
              </a:rPr>
              <a:t>Italian</a:t>
            </a:r>
            <a:r>
              <a:rPr lang="de-DE" sz="2000" dirty="0">
                <a:latin typeface="Myriad Pro Light" pitchFamily="34" charset="0"/>
              </a:rPr>
              <a:t>, </a:t>
            </a:r>
            <a:r>
              <a:rPr lang="de-DE" sz="2000" dirty="0" err="1">
                <a:latin typeface="Myriad Pro Light" pitchFamily="34" charset="0"/>
              </a:rPr>
              <a:t>Spanish</a:t>
            </a:r>
            <a:endParaRPr lang="de-DE" sz="2000" dirty="0">
              <a:latin typeface="Myriad Pro Light" pitchFamily="34" charset="0"/>
            </a:endParaRPr>
          </a:p>
          <a:p>
            <a:endParaRPr lang="de-DE" sz="2000" dirty="0" smtClean="0">
              <a:latin typeface="Myriad Pro Light" pitchFamily="34" charset="0"/>
            </a:endParaRPr>
          </a:p>
          <a:p>
            <a:r>
              <a:rPr lang="de-DE" sz="2400" b="1" dirty="0" smtClean="0">
                <a:latin typeface="Myriad Pro Light" pitchFamily="34" charset="0"/>
              </a:rPr>
              <a:t>Voicemail-</a:t>
            </a:r>
            <a:r>
              <a:rPr lang="de-DE" sz="2400" b="1" dirty="0" err="1" smtClean="0">
                <a:latin typeface="Myriad Pro Light" pitchFamily="34" charset="0"/>
              </a:rPr>
              <a:t>Languages</a:t>
            </a:r>
            <a:endParaRPr lang="de-DE" sz="2400" b="1" dirty="0" smtClean="0">
              <a:latin typeface="Myriad Pro Light" pitchFamily="34" charset="0"/>
            </a:endParaRPr>
          </a:p>
          <a:p>
            <a:r>
              <a:rPr lang="de-DE" sz="2000" dirty="0" smtClean="0">
                <a:latin typeface="Myriad Pro Light" pitchFamily="34" charset="0"/>
              </a:rPr>
              <a:t>Default:		</a:t>
            </a:r>
            <a:r>
              <a:rPr lang="de-DE" sz="2000" b="1" dirty="0" smtClean="0">
                <a:latin typeface="Myriad Pro Light" pitchFamily="34" charset="0"/>
              </a:rPr>
              <a:t>English</a:t>
            </a:r>
            <a:r>
              <a:rPr lang="de-DE" sz="2000" dirty="0" smtClean="0">
                <a:latin typeface="Myriad Pro Light" pitchFamily="34" charset="0"/>
              </a:rPr>
              <a:t>, French, German, </a:t>
            </a:r>
            <a:r>
              <a:rPr lang="de-DE" sz="2000" dirty="0" err="1" smtClean="0">
                <a:latin typeface="Myriad Pro Light" pitchFamily="34" charset="0"/>
              </a:rPr>
              <a:t>Dutch</a:t>
            </a:r>
            <a:r>
              <a:rPr lang="de-DE" sz="2000" dirty="0">
                <a:latin typeface="Myriad Pro Light" pitchFamily="34" charset="0"/>
              </a:rPr>
              <a:t>, </a:t>
            </a:r>
            <a:r>
              <a:rPr lang="de-DE" sz="2000" dirty="0" err="1" smtClean="0">
                <a:latin typeface="Myriad Pro Light" pitchFamily="34" charset="0"/>
              </a:rPr>
              <a:t>Italian</a:t>
            </a:r>
            <a:r>
              <a:rPr lang="de-DE" sz="2000" dirty="0" smtClean="0">
                <a:latin typeface="Myriad Pro Light" pitchFamily="34" charset="0"/>
              </a:rPr>
              <a:t>, </a:t>
            </a:r>
            <a:r>
              <a:rPr lang="de-DE" sz="2000" dirty="0" err="1" smtClean="0">
                <a:latin typeface="Myriad Pro Light" pitchFamily="34" charset="0"/>
              </a:rPr>
              <a:t>Spanish</a:t>
            </a:r>
            <a:endParaRPr lang="de-DE" sz="2000" dirty="0">
              <a:latin typeface="Myriad Pro Light" pitchFamily="34" charset="0"/>
            </a:endParaRPr>
          </a:p>
        </p:txBody>
      </p:sp>
    </p:spTree>
    <p:extLst>
      <p:ext uri="{BB962C8B-B14F-4D97-AF65-F5344CB8AC3E}">
        <p14:creationId xmlns:p14="http://schemas.microsoft.com/office/powerpoint/2010/main" val="56781009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creenshots\hybird 120 Gigaset Save configuration - Mozilla Firefox_05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17" r="28503" b="34917"/>
          <a:stretch/>
        </p:blipFill>
        <p:spPr bwMode="auto">
          <a:xfrm>
            <a:off x="695040" y="1552352"/>
            <a:ext cx="9534123" cy="52543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Gerade Verbindung mit Pfeil 4"/>
          <p:cNvCxnSpPr/>
          <p:nvPr/>
        </p:nvCxnSpPr>
        <p:spPr>
          <a:xfrm>
            <a:off x="154980" y="2200424"/>
            <a:ext cx="648072" cy="1081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4259436" y="3208536"/>
            <a:ext cx="792088" cy="44894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5051524" y="4072632"/>
            <a:ext cx="792088" cy="44894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Saving</a:t>
            </a:r>
            <a:r>
              <a:rPr lang="nl-NL" dirty="0" smtClean="0">
                <a:latin typeface="Note this" panose="02000503020000020003" pitchFamily="2" charset="0"/>
              </a:rPr>
              <a:t> </a:t>
            </a:r>
            <a:r>
              <a:rPr lang="nl-NL" dirty="0" err="1" smtClean="0">
                <a:latin typeface="Note this" panose="02000503020000020003" pitchFamily="2" charset="0"/>
              </a:rPr>
              <a:t>Settings</a:t>
            </a:r>
            <a:endParaRPr lang="nl-NL" dirty="0">
              <a:latin typeface="Note this" panose="02000503020000020003" pitchFamily="2" charset="0"/>
            </a:endParaRPr>
          </a:p>
        </p:txBody>
      </p:sp>
      <p:sp>
        <p:nvSpPr>
          <p:cNvPr id="8" name="Textfeld 7"/>
          <p:cNvSpPr txBox="1"/>
          <p:nvPr/>
        </p:nvSpPr>
        <p:spPr>
          <a:xfrm>
            <a:off x="10964" y="1912392"/>
            <a:ext cx="360040" cy="353943"/>
          </a:xfrm>
          <a:prstGeom prst="rect">
            <a:avLst/>
          </a:prstGeom>
          <a:noFill/>
        </p:spPr>
        <p:txBody>
          <a:bodyPr wrap="square" rtlCol="0">
            <a:spAutoFit/>
          </a:bodyPr>
          <a:lstStyle/>
          <a:p>
            <a:r>
              <a:rPr lang="de-DE" dirty="0" smtClean="0">
                <a:latin typeface="Myriad Pro Light" pitchFamily="34" charset="0"/>
              </a:rPr>
              <a:t>1.</a:t>
            </a:r>
            <a:endParaRPr lang="de-DE" dirty="0">
              <a:latin typeface="Myriad Pro Light" pitchFamily="34" charset="0"/>
            </a:endParaRPr>
          </a:p>
        </p:txBody>
      </p:sp>
      <p:sp>
        <p:nvSpPr>
          <p:cNvPr id="9" name="Textfeld 8"/>
          <p:cNvSpPr txBox="1"/>
          <p:nvPr/>
        </p:nvSpPr>
        <p:spPr>
          <a:xfrm>
            <a:off x="4043412" y="3352552"/>
            <a:ext cx="360040" cy="353943"/>
          </a:xfrm>
          <a:prstGeom prst="rect">
            <a:avLst/>
          </a:prstGeom>
          <a:noFill/>
        </p:spPr>
        <p:txBody>
          <a:bodyPr wrap="square" rtlCol="0">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0" name="Textfeld 9"/>
          <p:cNvSpPr txBox="1"/>
          <p:nvPr/>
        </p:nvSpPr>
        <p:spPr>
          <a:xfrm>
            <a:off x="4835500" y="4216648"/>
            <a:ext cx="360040" cy="353943"/>
          </a:xfrm>
          <a:prstGeom prst="rect">
            <a:avLst/>
          </a:prstGeom>
          <a:noFill/>
        </p:spPr>
        <p:txBody>
          <a:bodyPr wrap="square" rtlCol="0">
            <a:spAutoFit/>
          </a:bodyPr>
          <a:lstStyle/>
          <a:p>
            <a:r>
              <a:rPr lang="de-DE" dirty="0" smtClean="0">
                <a:latin typeface="Myriad Pro Light" pitchFamily="34" charset="0"/>
              </a:rPr>
              <a:t>3.</a:t>
            </a:r>
            <a:endParaRPr lang="de-DE" dirty="0">
              <a:latin typeface="Myriad Pro Light" pitchFamily="34" charset="0"/>
            </a:endParaRPr>
          </a:p>
        </p:txBody>
      </p:sp>
    </p:spTree>
    <p:extLst>
      <p:ext uri="{BB962C8B-B14F-4D97-AF65-F5344CB8AC3E}">
        <p14:creationId xmlns:p14="http://schemas.microsoft.com/office/powerpoint/2010/main" val="216552087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Screenshots\System - Maintenance - Mozilla Firefox_201.png"/>
          <p:cNvPicPr>
            <a:picLocks noChangeAspect="1" noChangeArrowheads="1"/>
          </p:cNvPicPr>
          <p:nvPr/>
        </p:nvPicPr>
        <p:blipFill rotWithShape="1">
          <a:blip r:embed="rId3">
            <a:extLst>
              <a:ext uri="{28A0092B-C50C-407E-A947-70E740481C1C}">
                <a14:useLocalDpi xmlns:a14="http://schemas.microsoft.com/office/drawing/2010/main" val="0"/>
              </a:ext>
            </a:extLst>
          </a:blip>
          <a:srcRect l="35097" t="18317" r="34914" b="61890"/>
          <a:stretch/>
        </p:blipFill>
        <p:spPr bwMode="auto">
          <a:xfrm>
            <a:off x="298996" y="5482186"/>
            <a:ext cx="3999105" cy="19343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L:\Screenshots\hybird 120 Gigaset Software &amp; Configuration - Options - Mozilla Firefox_199.png"/>
          <p:cNvPicPr>
            <a:picLocks noChangeAspect="1" noChangeArrowheads="1"/>
          </p:cNvPicPr>
          <p:nvPr/>
        </p:nvPicPr>
        <p:blipFill rotWithShape="1">
          <a:blip r:embed="rId4">
            <a:extLst>
              <a:ext uri="{28A0092B-C50C-407E-A947-70E740481C1C}">
                <a14:useLocalDpi xmlns:a14="http://schemas.microsoft.com/office/drawing/2010/main" val="0"/>
              </a:ext>
            </a:extLst>
          </a:blip>
          <a:srcRect l="14250" t="15375" r="28546" b="54636"/>
          <a:stretch/>
        </p:blipFill>
        <p:spPr bwMode="auto">
          <a:xfrm>
            <a:off x="2819276" y="3259230"/>
            <a:ext cx="7596000" cy="29184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Gerade Verbindung mit Pfeil 18"/>
          <p:cNvCxnSpPr/>
          <p:nvPr/>
        </p:nvCxnSpPr>
        <p:spPr>
          <a:xfrm flipH="1">
            <a:off x="7211764" y="5601694"/>
            <a:ext cx="1872208" cy="49017"/>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1163093" y="6664920"/>
            <a:ext cx="1584175" cy="15246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Updating PBX</a:t>
            </a:r>
            <a:endParaRPr lang="nl-NL" dirty="0">
              <a:latin typeface="Note this" panose="02000503020000020003" pitchFamily="2" charset="0"/>
            </a:endParaRPr>
          </a:p>
        </p:txBody>
      </p:sp>
      <p:sp>
        <p:nvSpPr>
          <p:cNvPr id="9" name="Textfeld 8"/>
          <p:cNvSpPr txBox="1"/>
          <p:nvPr/>
        </p:nvSpPr>
        <p:spPr>
          <a:xfrm>
            <a:off x="9004672" y="5305215"/>
            <a:ext cx="360040" cy="353943"/>
          </a:xfrm>
          <a:prstGeom prst="rect">
            <a:avLst/>
          </a:prstGeom>
          <a:noFill/>
        </p:spPr>
        <p:txBody>
          <a:bodyPr wrap="square" rtlCol="0">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0" name="Textfeld 9"/>
          <p:cNvSpPr txBox="1"/>
          <p:nvPr/>
        </p:nvSpPr>
        <p:spPr>
          <a:xfrm>
            <a:off x="2736617" y="6387209"/>
            <a:ext cx="360040" cy="353943"/>
          </a:xfrm>
          <a:prstGeom prst="rect">
            <a:avLst/>
          </a:prstGeom>
          <a:noFill/>
        </p:spPr>
        <p:txBody>
          <a:bodyPr wrap="square" rtlCol="0">
            <a:spAutoFit/>
          </a:bodyPr>
          <a:lstStyle/>
          <a:p>
            <a:r>
              <a:rPr lang="de-DE" dirty="0" smtClean="0">
                <a:latin typeface="Myriad Pro Light" pitchFamily="34" charset="0"/>
              </a:rPr>
              <a:t>3.</a:t>
            </a:r>
            <a:endParaRPr lang="de-DE" dirty="0">
              <a:latin typeface="Myriad Pro Light" pitchFamily="34" charset="0"/>
            </a:endParaRPr>
          </a:p>
        </p:txBody>
      </p:sp>
      <p:pic>
        <p:nvPicPr>
          <p:cNvPr id="2050" name="Picture 2" descr="L:\Screenshots\hybird 120 Gigaset System Management - Status - Mozilla Firefox_196.png"/>
          <p:cNvPicPr>
            <a:picLocks noChangeAspect="1" noChangeArrowheads="1"/>
          </p:cNvPicPr>
          <p:nvPr/>
        </p:nvPicPr>
        <p:blipFill rotWithShape="1">
          <a:blip r:embed="rId5">
            <a:extLst>
              <a:ext uri="{28A0092B-C50C-407E-A947-70E740481C1C}">
                <a14:useLocalDpi xmlns:a14="http://schemas.microsoft.com/office/drawing/2010/main" val="0"/>
              </a:ext>
            </a:extLst>
          </a:blip>
          <a:srcRect t="9698" r="44422" b="60151"/>
          <a:stretch/>
        </p:blipFill>
        <p:spPr bwMode="auto">
          <a:xfrm>
            <a:off x="515020" y="1422088"/>
            <a:ext cx="5580000" cy="22184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5771604" y="2544218"/>
            <a:ext cx="360040" cy="353943"/>
          </a:xfrm>
          <a:prstGeom prst="rect">
            <a:avLst/>
          </a:prstGeom>
          <a:noFill/>
        </p:spPr>
        <p:txBody>
          <a:bodyPr wrap="square" rtlCol="0">
            <a:spAutoFit/>
          </a:bodyPr>
          <a:lstStyle/>
          <a:p>
            <a:r>
              <a:rPr lang="de-DE" dirty="0" smtClean="0">
                <a:latin typeface="Myriad Pro Light" pitchFamily="34" charset="0"/>
              </a:rPr>
              <a:t>1.</a:t>
            </a:r>
            <a:endParaRPr lang="de-DE" dirty="0">
              <a:latin typeface="Myriad Pro Light" pitchFamily="34" charset="0"/>
            </a:endParaRPr>
          </a:p>
        </p:txBody>
      </p:sp>
      <p:cxnSp>
        <p:nvCxnSpPr>
          <p:cNvPr id="5" name="Gerade Verbindung mit Pfeil 4"/>
          <p:cNvCxnSpPr/>
          <p:nvPr/>
        </p:nvCxnSpPr>
        <p:spPr>
          <a:xfrm flipH="1">
            <a:off x="4619476" y="2832250"/>
            <a:ext cx="1296144" cy="28498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flipV="1">
            <a:off x="7787828" y="5008736"/>
            <a:ext cx="1296144" cy="592959"/>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23315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creenshots\hybird 120 Gigaset Internet Access - Internet Connections - Mozilla Firefox_047.png"/>
          <p:cNvPicPr>
            <a:picLocks noChangeAspect="1" noChangeArrowheads="1"/>
          </p:cNvPicPr>
          <p:nvPr/>
        </p:nvPicPr>
        <p:blipFill rotWithShape="1">
          <a:blip r:embed="rId3">
            <a:extLst>
              <a:ext uri="{28A0092B-C50C-407E-A947-70E740481C1C}">
                <a14:useLocalDpi xmlns:a14="http://schemas.microsoft.com/office/drawing/2010/main" val="0"/>
              </a:ext>
            </a:extLst>
          </a:blip>
          <a:srcRect t="11039" r="28614" b="24162"/>
          <a:stretch/>
        </p:blipFill>
        <p:spPr bwMode="auto">
          <a:xfrm>
            <a:off x="1019076" y="1264320"/>
            <a:ext cx="5411625"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F:\Screenshots\hybird 120 Gigaset Internet Access - Internet Connections - Mozilla Firefox_048.png"/>
          <p:cNvPicPr>
            <a:picLocks noChangeAspect="1" noChangeArrowheads="1"/>
          </p:cNvPicPr>
          <p:nvPr/>
        </p:nvPicPr>
        <p:blipFill rotWithShape="1">
          <a:blip r:embed="rId4">
            <a:extLst>
              <a:ext uri="{28A0092B-C50C-407E-A947-70E740481C1C}">
                <a14:useLocalDpi xmlns:a14="http://schemas.microsoft.com/office/drawing/2010/main" val="0"/>
              </a:ext>
            </a:extLst>
          </a:blip>
          <a:srcRect l="13450" t="11033" r="51474" b="66842"/>
          <a:stretch/>
        </p:blipFill>
        <p:spPr bwMode="auto">
          <a:xfrm>
            <a:off x="6635700" y="1264320"/>
            <a:ext cx="3582722" cy="16561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F:\Screenshots\hybird 120 Gigaset Internet Access - Internet Connections - Mozilla Firefox_049.png"/>
          <p:cNvPicPr>
            <a:picLocks noChangeAspect="1" noChangeArrowheads="1"/>
          </p:cNvPicPr>
          <p:nvPr/>
        </p:nvPicPr>
        <p:blipFill rotWithShape="1">
          <a:blip r:embed="rId5">
            <a:extLst>
              <a:ext uri="{28A0092B-C50C-407E-A947-70E740481C1C}">
                <a14:useLocalDpi xmlns:a14="http://schemas.microsoft.com/office/drawing/2010/main" val="0"/>
              </a:ext>
            </a:extLst>
          </a:blip>
          <a:srcRect l="13807" t="11036" r="51011" b="51790"/>
          <a:stretch/>
        </p:blipFill>
        <p:spPr bwMode="auto">
          <a:xfrm>
            <a:off x="6635699" y="3280544"/>
            <a:ext cx="3619497" cy="28027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7" name="Picture 5" descr="F:\Screenshots\hybird 120 Gigaset Internet Access - Internet Connections - Mozilla Firefox_050.png"/>
          <p:cNvPicPr>
            <a:picLocks noChangeAspect="1" noChangeArrowheads="1"/>
          </p:cNvPicPr>
          <p:nvPr/>
        </p:nvPicPr>
        <p:blipFill rotWithShape="1">
          <a:blip r:embed="rId6">
            <a:extLst>
              <a:ext uri="{28A0092B-C50C-407E-A947-70E740481C1C}">
                <a14:useLocalDpi xmlns:a14="http://schemas.microsoft.com/office/drawing/2010/main" val="0"/>
              </a:ext>
            </a:extLst>
          </a:blip>
          <a:srcRect l="13765" t="22350" r="50721" b="66617"/>
          <a:stretch/>
        </p:blipFill>
        <p:spPr bwMode="auto">
          <a:xfrm>
            <a:off x="1770993" y="5315940"/>
            <a:ext cx="4735773" cy="10781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F:\Screenshots\hybird 120 Gigaset Internet Access - Internet Connections - Mozilla Firefox_052.png"/>
          <p:cNvPicPr>
            <a:picLocks noChangeAspect="1" noChangeArrowheads="1"/>
          </p:cNvPicPr>
          <p:nvPr/>
        </p:nvPicPr>
        <p:blipFill rotWithShape="1">
          <a:blip r:embed="rId7">
            <a:extLst>
              <a:ext uri="{28A0092B-C50C-407E-A947-70E740481C1C}">
                <a14:useLocalDpi xmlns:a14="http://schemas.microsoft.com/office/drawing/2010/main" val="0"/>
              </a:ext>
            </a:extLst>
          </a:blip>
          <a:srcRect l="13764" t="22074" r="51029" b="67173"/>
          <a:stretch/>
        </p:blipFill>
        <p:spPr bwMode="auto">
          <a:xfrm>
            <a:off x="2516934" y="6253668"/>
            <a:ext cx="4694830" cy="10508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Gerade Verbindung mit Pfeil 4" title="1."/>
          <p:cNvCxnSpPr/>
          <p:nvPr/>
        </p:nvCxnSpPr>
        <p:spPr>
          <a:xfrm>
            <a:off x="371004" y="1912392"/>
            <a:ext cx="648072" cy="1081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2891284" y="4828816"/>
            <a:ext cx="504056" cy="4679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flipV="1">
            <a:off x="9444012" y="2615579"/>
            <a:ext cx="720080" cy="30492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flipV="1">
            <a:off x="8867948" y="4670073"/>
            <a:ext cx="720080" cy="30492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5587019" y="6201100"/>
            <a:ext cx="720080" cy="30492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flipV="1">
            <a:off x="6333233" y="7152083"/>
            <a:ext cx="720080" cy="30492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Network </a:t>
            </a:r>
            <a:r>
              <a:rPr lang="nl-NL" dirty="0" err="1" smtClean="0">
                <a:latin typeface="Note this" panose="02000503020000020003" pitchFamily="2" charset="0"/>
              </a:rPr>
              <a:t>Settings</a:t>
            </a:r>
            <a:endParaRPr lang="nl-NL" dirty="0">
              <a:latin typeface="Note this" panose="02000503020000020003" pitchFamily="2" charset="0"/>
            </a:endParaRPr>
          </a:p>
        </p:txBody>
      </p:sp>
      <p:sp>
        <p:nvSpPr>
          <p:cNvPr id="3" name="Textfeld 2"/>
          <p:cNvSpPr txBox="1"/>
          <p:nvPr/>
        </p:nvSpPr>
        <p:spPr>
          <a:xfrm>
            <a:off x="226988" y="1912392"/>
            <a:ext cx="360040" cy="353943"/>
          </a:xfrm>
          <a:prstGeom prst="rect">
            <a:avLst/>
          </a:prstGeom>
          <a:noFill/>
        </p:spPr>
        <p:txBody>
          <a:bodyPr wrap="square" rtlCol="0">
            <a:spAutoFit/>
          </a:bodyPr>
          <a:lstStyle/>
          <a:p>
            <a:r>
              <a:rPr lang="de-DE" dirty="0" smtClean="0">
                <a:latin typeface="Myriad Pro Light" pitchFamily="34" charset="0"/>
              </a:rPr>
              <a:t>1.</a:t>
            </a:r>
            <a:endParaRPr lang="de-DE" dirty="0">
              <a:latin typeface="Myriad Pro Light" pitchFamily="34" charset="0"/>
            </a:endParaRPr>
          </a:p>
        </p:txBody>
      </p:sp>
      <p:sp>
        <p:nvSpPr>
          <p:cNvPr id="16" name="Textfeld 15"/>
          <p:cNvSpPr txBox="1"/>
          <p:nvPr/>
        </p:nvSpPr>
        <p:spPr>
          <a:xfrm>
            <a:off x="9516020" y="4798809"/>
            <a:ext cx="360040" cy="353943"/>
          </a:xfrm>
          <a:prstGeom prst="rect">
            <a:avLst/>
          </a:prstGeom>
          <a:noFill/>
        </p:spPr>
        <p:txBody>
          <a:bodyPr wrap="square" rtlCol="0">
            <a:spAutoFit/>
          </a:bodyPr>
          <a:lstStyle/>
          <a:p>
            <a:r>
              <a:rPr lang="de-DE" dirty="0" smtClean="0">
                <a:latin typeface="Myriad Pro Light" pitchFamily="34" charset="0"/>
              </a:rPr>
              <a:t>4.</a:t>
            </a:r>
            <a:endParaRPr lang="de-DE" dirty="0">
              <a:latin typeface="Myriad Pro Light" pitchFamily="34" charset="0"/>
            </a:endParaRPr>
          </a:p>
        </p:txBody>
      </p:sp>
      <p:sp>
        <p:nvSpPr>
          <p:cNvPr id="20" name="Textfeld 19"/>
          <p:cNvSpPr txBox="1"/>
          <p:nvPr/>
        </p:nvSpPr>
        <p:spPr>
          <a:xfrm>
            <a:off x="10164092" y="2782585"/>
            <a:ext cx="360040" cy="353943"/>
          </a:xfrm>
          <a:prstGeom prst="rect">
            <a:avLst/>
          </a:prstGeom>
          <a:noFill/>
        </p:spPr>
        <p:txBody>
          <a:bodyPr wrap="square" rtlCol="0">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
        <p:nvSpPr>
          <p:cNvPr id="21" name="Textfeld 20"/>
          <p:cNvSpPr txBox="1"/>
          <p:nvPr/>
        </p:nvSpPr>
        <p:spPr>
          <a:xfrm>
            <a:off x="2603252" y="5086841"/>
            <a:ext cx="360040" cy="353943"/>
          </a:xfrm>
          <a:prstGeom prst="rect">
            <a:avLst/>
          </a:prstGeom>
          <a:noFill/>
        </p:spPr>
        <p:txBody>
          <a:bodyPr wrap="square" rtlCol="0">
            <a:spAutoFit/>
          </a:bodyPr>
          <a:lstStyle/>
          <a:p>
            <a:r>
              <a:rPr lang="de-DE" dirty="0" smtClean="0">
                <a:latin typeface="Myriad Pro Light" pitchFamily="34" charset="0"/>
              </a:rPr>
              <a:t>2.</a:t>
            </a:r>
            <a:endParaRPr lang="de-DE" dirty="0">
              <a:latin typeface="Myriad Pro Light" pitchFamily="34" charset="0"/>
            </a:endParaRPr>
          </a:p>
        </p:txBody>
      </p:sp>
      <p:sp>
        <p:nvSpPr>
          <p:cNvPr id="22" name="Textfeld 21"/>
          <p:cNvSpPr txBox="1"/>
          <p:nvPr/>
        </p:nvSpPr>
        <p:spPr>
          <a:xfrm>
            <a:off x="6203652" y="6232872"/>
            <a:ext cx="360040" cy="353943"/>
          </a:xfrm>
          <a:prstGeom prst="rect">
            <a:avLst/>
          </a:prstGeom>
          <a:noFill/>
        </p:spPr>
        <p:txBody>
          <a:bodyPr wrap="square" rtlCol="0">
            <a:spAutoFit/>
          </a:bodyPr>
          <a:lstStyle/>
          <a:p>
            <a:r>
              <a:rPr lang="de-DE" dirty="0">
                <a:latin typeface="Myriad Pro Light" pitchFamily="34" charset="0"/>
              </a:rPr>
              <a:t>5</a:t>
            </a:r>
            <a:r>
              <a:rPr lang="de-DE" dirty="0" smtClean="0">
                <a:latin typeface="Myriad Pro Light" pitchFamily="34" charset="0"/>
              </a:rPr>
              <a:t>.</a:t>
            </a:r>
            <a:endParaRPr lang="de-DE" dirty="0">
              <a:latin typeface="Myriad Pro Light" pitchFamily="34" charset="0"/>
            </a:endParaRPr>
          </a:p>
        </p:txBody>
      </p:sp>
      <p:sp>
        <p:nvSpPr>
          <p:cNvPr id="23" name="Textfeld 22"/>
          <p:cNvSpPr txBox="1"/>
          <p:nvPr/>
        </p:nvSpPr>
        <p:spPr>
          <a:xfrm>
            <a:off x="6995740" y="7247081"/>
            <a:ext cx="360040" cy="353943"/>
          </a:xfrm>
          <a:prstGeom prst="rect">
            <a:avLst/>
          </a:prstGeom>
          <a:noFill/>
        </p:spPr>
        <p:txBody>
          <a:bodyPr wrap="square" rtlCol="0">
            <a:spAutoFit/>
          </a:bodyPr>
          <a:lstStyle/>
          <a:p>
            <a:r>
              <a:rPr lang="de-DE" dirty="0">
                <a:latin typeface="Myriad Pro Light" pitchFamily="34" charset="0"/>
              </a:rPr>
              <a:t>6</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400264974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51124" y="1336328"/>
            <a:ext cx="7918824" cy="320908"/>
          </a:xfrm>
        </p:spPr>
        <p:txBody>
          <a:bodyPr/>
          <a:lstStyle/>
          <a:p>
            <a:pPr algn="ctr" defTabSz="914400">
              <a:spcBef>
                <a:spcPts val="0"/>
              </a:spcBef>
              <a:buNone/>
            </a:pPr>
            <a:r>
              <a:rPr lang="en-GB" sz="3200" b="1" i="0" dirty="0" err="1" smtClean="0">
                <a:latin typeface="Note this" panose="02000503020000020003" pitchFamily="2" charset="0"/>
              </a:rPr>
              <a:t>Hybird</a:t>
            </a:r>
            <a:r>
              <a:rPr lang="en-GB" sz="3200" b="1" i="0" dirty="0" smtClean="0">
                <a:latin typeface="Note this" panose="02000503020000020003" pitchFamily="2" charset="0"/>
              </a:rPr>
              <a:t> 120 Gigaset Edition</a:t>
            </a:r>
            <a:br>
              <a:rPr lang="en-GB" sz="3200" b="1" i="0" dirty="0" smtClean="0">
                <a:latin typeface="Note this" panose="02000503020000020003" pitchFamily="2" charset="0"/>
              </a:rPr>
            </a:br>
            <a:r>
              <a:rPr lang="en-GB" sz="3200" i="0" dirty="0" smtClean="0">
                <a:latin typeface="Note this" panose="02000503020000020003" pitchFamily="2" charset="0"/>
              </a:rPr>
              <a:t>Certification </a:t>
            </a:r>
            <a:r>
              <a:rPr lang="en-GB" dirty="0" smtClean="0">
                <a:latin typeface="Note this" panose="02000503020000020003" pitchFamily="2" charset="0"/>
              </a:rPr>
              <a:t>Training</a:t>
            </a:r>
            <a:endParaRPr lang="en-GB" sz="3200" i="0" dirty="0">
              <a:latin typeface="Note this" panose="02000503020000020003" pitchFamily="2" charset="0"/>
            </a:endParaRPr>
          </a:p>
        </p:txBody>
      </p:sp>
    </p:spTree>
    <p:extLst>
      <p:ext uri="{BB962C8B-B14F-4D97-AF65-F5344CB8AC3E}">
        <p14:creationId xmlns:p14="http://schemas.microsoft.com/office/powerpoint/2010/main" val="287670982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kopowski_t\Desktop\UK training\Teldat Hybird 120 Gigaset edition\Screenshots\hybird 120 Gigaset Global Settings - System - Mozilla Firefox_06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404" r="39857" b="19395"/>
          <a:stretch/>
        </p:blipFill>
        <p:spPr bwMode="auto">
          <a:xfrm>
            <a:off x="1811164" y="1336928"/>
            <a:ext cx="6403943" cy="54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flipV="1">
            <a:off x="7076131" y="2901005"/>
            <a:ext cx="1332147" cy="4680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flipV="1">
            <a:off x="7076132" y="5278745"/>
            <a:ext cx="1332147" cy="4680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flipV="1">
            <a:off x="7076133" y="5512771"/>
            <a:ext cx="1332147" cy="4680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flipV="1">
            <a:off x="7076133" y="5978030"/>
            <a:ext cx="1332147" cy="4680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7076133" y="5727319"/>
            <a:ext cx="1332147" cy="4680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H="1" flipV="1">
            <a:off x="7076133" y="4683203"/>
            <a:ext cx="1332147" cy="46805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Global </a:t>
            </a:r>
            <a:r>
              <a:rPr lang="nl-NL" dirty="0" err="1" smtClean="0">
                <a:latin typeface="Note this" panose="02000503020000020003" pitchFamily="2" charset="0"/>
              </a:rPr>
              <a:t>Settings</a:t>
            </a:r>
            <a:endParaRPr lang="nl-NL" dirty="0">
              <a:latin typeface="Note this" panose="02000503020000020003" pitchFamily="2" charset="0"/>
            </a:endParaRPr>
          </a:p>
        </p:txBody>
      </p:sp>
      <p:sp>
        <p:nvSpPr>
          <p:cNvPr id="3" name="Rechteck 2"/>
          <p:cNvSpPr/>
          <p:nvPr/>
        </p:nvSpPr>
        <p:spPr>
          <a:xfrm>
            <a:off x="8394996" y="3192085"/>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13" name="Rechteck 12"/>
          <p:cNvSpPr/>
          <p:nvPr/>
        </p:nvSpPr>
        <p:spPr>
          <a:xfrm>
            <a:off x="8394996" y="4974283"/>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4" name="Rechteck 13"/>
          <p:cNvSpPr/>
          <p:nvPr/>
        </p:nvSpPr>
        <p:spPr>
          <a:xfrm>
            <a:off x="8394996" y="5569825"/>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
        <p:nvSpPr>
          <p:cNvPr id="22" name="Rechteck 21"/>
          <p:cNvSpPr/>
          <p:nvPr/>
        </p:nvSpPr>
        <p:spPr>
          <a:xfrm>
            <a:off x="8394996" y="5801058"/>
            <a:ext cx="328936" cy="353943"/>
          </a:xfrm>
          <a:prstGeom prst="rect">
            <a:avLst/>
          </a:prstGeom>
        </p:spPr>
        <p:txBody>
          <a:bodyPr wrap="none">
            <a:spAutoFit/>
          </a:bodyPr>
          <a:lstStyle/>
          <a:p>
            <a:r>
              <a:rPr lang="de-DE" dirty="0" smtClean="0">
                <a:latin typeface="Myriad Pro Light" pitchFamily="34" charset="0"/>
              </a:rPr>
              <a:t>4.</a:t>
            </a:r>
            <a:endParaRPr lang="de-DE" dirty="0">
              <a:latin typeface="Myriad Pro Light" pitchFamily="34" charset="0"/>
            </a:endParaRPr>
          </a:p>
        </p:txBody>
      </p:sp>
      <p:sp>
        <p:nvSpPr>
          <p:cNvPr id="23" name="Rechteck 22"/>
          <p:cNvSpPr/>
          <p:nvPr/>
        </p:nvSpPr>
        <p:spPr>
          <a:xfrm>
            <a:off x="8394996" y="6016848"/>
            <a:ext cx="328936" cy="353943"/>
          </a:xfrm>
          <a:prstGeom prst="rect">
            <a:avLst/>
          </a:prstGeom>
        </p:spPr>
        <p:txBody>
          <a:bodyPr wrap="none">
            <a:spAutoFit/>
          </a:bodyPr>
          <a:lstStyle/>
          <a:p>
            <a:r>
              <a:rPr lang="de-DE" dirty="0" smtClean="0">
                <a:latin typeface="Myriad Pro Light" pitchFamily="34" charset="0"/>
              </a:rPr>
              <a:t>5.</a:t>
            </a:r>
            <a:endParaRPr lang="de-DE" dirty="0">
              <a:latin typeface="Myriad Pro Light" pitchFamily="34" charset="0"/>
            </a:endParaRPr>
          </a:p>
        </p:txBody>
      </p:sp>
      <p:sp>
        <p:nvSpPr>
          <p:cNvPr id="24" name="Rechteck 23"/>
          <p:cNvSpPr/>
          <p:nvPr/>
        </p:nvSpPr>
        <p:spPr>
          <a:xfrm>
            <a:off x="8394996" y="6304880"/>
            <a:ext cx="328936" cy="353943"/>
          </a:xfrm>
          <a:prstGeom prst="rect">
            <a:avLst/>
          </a:prstGeom>
        </p:spPr>
        <p:txBody>
          <a:bodyPr wrap="none">
            <a:spAutoFit/>
          </a:bodyPr>
          <a:lstStyle/>
          <a:p>
            <a:r>
              <a:rPr lang="de-DE" dirty="0" smtClean="0">
                <a:latin typeface="Myriad Pro Light" pitchFamily="34" charset="0"/>
              </a:rPr>
              <a:t>6.</a:t>
            </a:r>
            <a:endParaRPr lang="de-DE" dirty="0">
              <a:latin typeface="Myriad Pro Light" pitchFamily="34" charset="0"/>
            </a:endParaRPr>
          </a:p>
        </p:txBody>
      </p:sp>
    </p:spTree>
    <p:extLst>
      <p:ext uri="{BB962C8B-B14F-4D97-AF65-F5344CB8AC3E}">
        <p14:creationId xmlns:p14="http://schemas.microsoft.com/office/powerpoint/2010/main" val="92380583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219075"/>
            <a:ext cx="9612313" cy="685800"/>
          </a:xfrm>
          <a:prstGeom prst="rect">
            <a:avLst/>
          </a:prstGeom>
        </p:spPr>
        <p:txBody>
          <a:bodyPr vert="horz" lIns="91411" tIns="45705" rIns="91411" bIns="45705" rtlCol="0" anchor="ctr">
            <a:noAutofit/>
          </a:bodyPr>
          <a:lstStyle>
            <a:lvl1pPr algn="ctr" defTabSz="914400">
              <a:spcBef>
                <a:spcPts val="0"/>
              </a:spcBef>
              <a:buNone/>
              <a:defRPr sz="3200">
                <a:solidFill>
                  <a:schemeClr val="tx1">
                    <a:lumMod val="50000"/>
                    <a:lumOff val="50000"/>
                  </a:schemeClr>
                </a:solidFill>
                <a:latin typeface="Note this" panose="02000503020000020003" pitchFamily="2" charset="0"/>
                <a:ea typeface="+mj-ea"/>
                <a:cs typeface="+mj-cs"/>
              </a:defRPr>
            </a:lvl1pPr>
          </a:lstStyle>
          <a:p>
            <a:r>
              <a:rPr lang="en-GB" dirty="0"/>
              <a:t>Exercise 1 — </a:t>
            </a:r>
            <a:r>
              <a:rPr lang="en-GB" dirty="0" smtClean="0"/>
              <a:t>System and Network</a:t>
            </a:r>
            <a:endParaRPr lang="en-GB" dirty="0"/>
          </a:p>
        </p:txBody>
      </p:sp>
      <p:sp>
        <p:nvSpPr>
          <p:cNvPr id="3" name="Textfeld 2"/>
          <p:cNvSpPr txBox="1"/>
          <p:nvPr/>
        </p:nvSpPr>
        <p:spPr>
          <a:xfrm>
            <a:off x="1235101" y="2068597"/>
            <a:ext cx="8568952" cy="2308324"/>
          </a:xfrm>
          <a:prstGeom prst="rect">
            <a:avLst/>
          </a:prstGeom>
          <a:noFill/>
        </p:spPr>
        <p:txBody>
          <a:bodyPr wrap="square" rtlCol="0">
            <a:spAutoFit/>
          </a:bodyPr>
          <a:lstStyle/>
          <a:p>
            <a:pPr algn="l" defTabSz="457200"/>
            <a:r>
              <a:rPr lang="de-DE" sz="2400" b="1" i="0" dirty="0" smtClean="0">
                <a:latin typeface="Myriad Pro Light" pitchFamily="34" charset="0"/>
              </a:rPr>
              <a:t>First </a:t>
            </a:r>
            <a:r>
              <a:rPr lang="de-DE" sz="2400" b="1" i="0" dirty="0" err="1" smtClean="0">
                <a:latin typeface="Myriad Pro Light" pitchFamily="34" charset="0"/>
              </a:rPr>
              <a:t>setup</a:t>
            </a:r>
            <a:endParaRPr lang="de-DE" sz="2400" b="1" i="0" dirty="0" smtClean="0">
              <a:latin typeface="Myriad Pro Light" pitchFamily="34" charset="0"/>
            </a:endParaRPr>
          </a:p>
          <a:p>
            <a:pPr marL="283464" indent="-283464" algn="l" defTabSz="457200">
              <a:buFont typeface="Arial"/>
              <a:buChar char="•"/>
            </a:pPr>
            <a:r>
              <a:rPr lang="de-DE" sz="2400" b="0" i="0" dirty="0" smtClean="0">
                <a:latin typeface="Myriad Pro Light" pitchFamily="34" charset="0"/>
              </a:rPr>
              <a:t>Connect PC </a:t>
            </a:r>
            <a:r>
              <a:rPr lang="de-DE" sz="2400" b="0" i="0" dirty="0" err="1" smtClean="0">
                <a:latin typeface="Myriad Pro Light" pitchFamily="34" charset="0"/>
              </a:rPr>
              <a:t>to</a:t>
            </a:r>
            <a:r>
              <a:rPr lang="de-DE" sz="2400" b="0" i="0" dirty="0" smtClean="0">
                <a:latin typeface="Myriad Pro Light" pitchFamily="34" charset="0"/>
              </a:rPr>
              <a:t> </a:t>
            </a:r>
            <a:r>
              <a:rPr lang="de-DE" sz="2400" b="0" i="0" dirty="0" err="1" smtClean="0">
                <a:latin typeface="Myriad Pro Light" pitchFamily="34" charset="0"/>
              </a:rPr>
              <a:t>your</a:t>
            </a:r>
            <a:r>
              <a:rPr lang="de-DE" sz="2400" b="0" i="0" dirty="0" smtClean="0">
                <a:latin typeface="Myriad Pro Light" pitchFamily="34" charset="0"/>
              </a:rPr>
              <a:t> </a:t>
            </a:r>
            <a:r>
              <a:rPr lang="de-DE" sz="2400" b="0" i="0" dirty="0" err="1" smtClean="0">
                <a:latin typeface="Myriad Pro Light" pitchFamily="34" charset="0"/>
              </a:rPr>
              <a:t>Hybird</a:t>
            </a:r>
            <a:r>
              <a:rPr lang="de-DE" sz="2400" b="0" i="0" dirty="0" smtClean="0">
                <a:latin typeface="Myriad Pro Light" pitchFamily="34" charset="0"/>
              </a:rPr>
              <a:t> 120 Gigaset Edition</a:t>
            </a:r>
          </a:p>
          <a:p>
            <a:pPr marL="283464" indent="-283464" algn="l" defTabSz="457200">
              <a:buFont typeface="Arial"/>
              <a:buChar char="•"/>
            </a:pPr>
            <a:r>
              <a:rPr lang="de-DE" sz="2400" dirty="0" smtClean="0">
                <a:latin typeface="Myriad Pro Light" pitchFamily="34" charset="0"/>
              </a:rPr>
              <a:t>Check </a:t>
            </a:r>
            <a:r>
              <a:rPr lang="de-DE" sz="2400" dirty="0" err="1" smtClean="0">
                <a:latin typeface="Myriad Pro Light" pitchFamily="34" charset="0"/>
              </a:rPr>
              <a:t>system</a:t>
            </a:r>
            <a:r>
              <a:rPr lang="de-DE" sz="2400" dirty="0" smtClean="0">
                <a:latin typeface="Myriad Pro Light" pitchFamily="34" charset="0"/>
              </a:rPr>
              <a:t> </a:t>
            </a:r>
            <a:r>
              <a:rPr lang="de-DE" sz="2400" dirty="0" err="1" smtClean="0">
                <a:latin typeface="Myriad Pro Light" pitchFamily="34" charset="0"/>
              </a:rPr>
              <a:t>language</a:t>
            </a:r>
            <a:r>
              <a:rPr lang="de-DE" sz="2400" dirty="0" smtClean="0">
                <a:latin typeface="Myriad Pro Light" pitchFamily="34" charset="0"/>
              </a:rPr>
              <a:t> </a:t>
            </a:r>
            <a:r>
              <a:rPr lang="de-DE" sz="2400" dirty="0" err="1" smtClean="0">
                <a:latin typeface="Myriad Pro Light" pitchFamily="34" charset="0"/>
              </a:rPr>
              <a:t>and</a:t>
            </a:r>
            <a:r>
              <a:rPr lang="de-DE" sz="2400" dirty="0" smtClean="0">
                <a:latin typeface="Myriad Pro Light" pitchFamily="34" charset="0"/>
              </a:rPr>
              <a:t> </a:t>
            </a:r>
            <a:r>
              <a:rPr lang="de-DE" sz="2400" dirty="0" err="1" smtClean="0">
                <a:latin typeface="Myriad Pro Light" pitchFamily="34" charset="0"/>
              </a:rPr>
              <a:t>software</a:t>
            </a:r>
            <a:endParaRPr lang="de-DE" sz="2400" dirty="0" smtClean="0">
              <a:latin typeface="Myriad Pro Light" pitchFamily="34" charset="0"/>
            </a:endParaRPr>
          </a:p>
          <a:p>
            <a:pPr marL="283464" indent="-283464" algn="l" defTabSz="457200">
              <a:buFont typeface="Arial"/>
              <a:buChar char="•"/>
            </a:pPr>
            <a:r>
              <a:rPr lang="de-DE" sz="2400" dirty="0" smtClean="0">
                <a:latin typeface="Myriad Pro Light" pitchFamily="34" charset="0"/>
              </a:rPr>
              <a:t>Save </a:t>
            </a:r>
            <a:r>
              <a:rPr lang="de-DE" sz="2400" dirty="0" err="1" smtClean="0">
                <a:latin typeface="Myriad Pro Light" pitchFamily="34" charset="0"/>
              </a:rPr>
              <a:t>changes</a:t>
            </a:r>
            <a:endParaRPr lang="de-DE" sz="2400" dirty="0" smtClean="0">
              <a:latin typeface="Myriad Pro Light" pitchFamily="34" charset="0"/>
            </a:endParaRPr>
          </a:p>
          <a:p>
            <a:pPr marL="283464" indent="-283464" algn="l" defTabSz="457200">
              <a:buFont typeface="Arial"/>
              <a:buChar char="•"/>
            </a:pPr>
            <a:r>
              <a:rPr lang="de-DE" sz="2400" b="0" i="0" dirty="0" smtClean="0">
                <a:latin typeface="Myriad Pro Light" pitchFamily="34" charset="0"/>
              </a:rPr>
              <a:t>Update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system</a:t>
            </a:r>
            <a:endParaRPr lang="de-DE" sz="2400" b="0" i="0" dirty="0" smtClean="0">
              <a:latin typeface="Myriad Pro Light" pitchFamily="34" charset="0"/>
            </a:endParaRPr>
          </a:p>
          <a:p>
            <a:pPr marL="283464" indent="-283464" algn="l" defTabSz="457200">
              <a:buFont typeface="Arial"/>
              <a:buChar char="•"/>
            </a:pPr>
            <a:r>
              <a:rPr lang="de-DE" sz="2400" dirty="0" smtClean="0">
                <a:latin typeface="Myriad Pro Light" pitchFamily="34" charset="0"/>
              </a:rPr>
              <a:t>Change global </a:t>
            </a:r>
            <a:r>
              <a:rPr lang="de-DE" sz="2400" dirty="0" err="1" smtClean="0">
                <a:latin typeface="Myriad Pro Light" pitchFamily="34" charset="0"/>
              </a:rPr>
              <a:t>settings</a:t>
            </a:r>
            <a:endParaRPr lang="de-DE" sz="2400" b="0" i="0" dirty="0" smtClean="0">
              <a:latin typeface="Myriad Pro Light" pitchFamily="34" charset="0"/>
            </a:endParaRPr>
          </a:p>
        </p:txBody>
      </p:sp>
      <p:pic>
        <p:nvPicPr>
          <p:cNvPr id="6" name="Picture 2" descr="C:\Users\AWATZA~1.OAS\AppData\Local\Temp\SNAGHTML197c7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229" y="901973"/>
            <a:ext cx="199072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26411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opowski_t\Desktop\UK training\Teldat Hybird 120 Gigaset edition\Screenshots\hybird 120 Gigaset PBX - Trunks - Mozilla Firefox_054.png"/>
          <p:cNvPicPr>
            <a:picLocks noChangeAspect="1" noChangeArrowheads="1"/>
          </p:cNvPicPr>
          <p:nvPr/>
        </p:nvPicPr>
        <p:blipFill rotWithShape="1">
          <a:blip r:embed="rId3">
            <a:extLst>
              <a:ext uri="{28A0092B-C50C-407E-A947-70E740481C1C}">
                <a14:useLocalDpi xmlns:a14="http://schemas.microsoft.com/office/drawing/2010/main" val="0"/>
              </a:ext>
            </a:extLst>
          </a:blip>
          <a:srcRect t="11869" r="50730" b="63365"/>
          <a:stretch/>
        </p:blipFill>
        <p:spPr bwMode="auto">
          <a:xfrm>
            <a:off x="1809733" y="1336328"/>
            <a:ext cx="6840795"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kopowski_t\Desktop\UK training\Teldat Hybird 120 Gigaset edition\Screenshots\hybird 120 Gigaset PBX - Trunks - Mozilla Firefox_056.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13" r="50994" b="66850"/>
          <a:stretch/>
        </p:blipFill>
        <p:spPr bwMode="auto">
          <a:xfrm>
            <a:off x="2457804" y="3662682"/>
            <a:ext cx="655416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Gerade Verbindung mit Pfeil 20"/>
          <p:cNvCxnSpPr/>
          <p:nvPr/>
        </p:nvCxnSpPr>
        <p:spPr>
          <a:xfrm flipH="1" flipV="1">
            <a:off x="8003852" y="3385507"/>
            <a:ext cx="864096" cy="183069"/>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flipV="1">
            <a:off x="7066317" y="5368776"/>
            <a:ext cx="720080" cy="18002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Line </a:t>
            </a:r>
            <a:r>
              <a:rPr lang="nl-NL" dirty="0" err="1" smtClean="0">
                <a:latin typeface="Note this" panose="02000503020000020003" pitchFamily="2" charset="0"/>
              </a:rPr>
              <a:t>Settings</a:t>
            </a:r>
            <a:r>
              <a:rPr lang="nl-NL" dirty="0" smtClean="0">
                <a:latin typeface="Note this" panose="02000503020000020003" pitchFamily="2" charset="0"/>
              </a:rPr>
              <a:t> - SIP</a:t>
            </a:r>
            <a:endParaRPr lang="nl-NL" dirty="0">
              <a:latin typeface="Note this" panose="02000503020000020003" pitchFamily="2" charset="0"/>
            </a:endParaRPr>
          </a:p>
        </p:txBody>
      </p:sp>
      <p:sp>
        <p:nvSpPr>
          <p:cNvPr id="9" name="Rechteck 8"/>
          <p:cNvSpPr/>
          <p:nvPr/>
        </p:nvSpPr>
        <p:spPr>
          <a:xfrm>
            <a:off x="8723932" y="3280544"/>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10" name="Rechteck 9"/>
          <p:cNvSpPr/>
          <p:nvPr/>
        </p:nvSpPr>
        <p:spPr>
          <a:xfrm>
            <a:off x="7643812" y="5224760"/>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144706155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kopowski_t\Desktop\UK training\Teldat Hybird 120 Gigaset edition\Screenshots\hybird 120 Gigaset PBX - Trunks - Mozilla Firefox_057.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82" r="50705" b="23766"/>
          <a:stretch/>
        </p:blipFill>
        <p:spPr bwMode="auto">
          <a:xfrm>
            <a:off x="1827004" y="1336928"/>
            <a:ext cx="5600784" cy="54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Gerade Verbindung mit Pfeil 20"/>
          <p:cNvCxnSpPr/>
          <p:nvPr/>
        </p:nvCxnSpPr>
        <p:spPr>
          <a:xfrm flipH="1" flipV="1">
            <a:off x="6707708" y="2715151"/>
            <a:ext cx="1224134" cy="36004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flipV="1">
            <a:off x="6609343" y="4576688"/>
            <a:ext cx="1106477" cy="39604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Line </a:t>
            </a:r>
            <a:r>
              <a:rPr lang="nl-NL" dirty="0" err="1" smtClean="0">
                <a:latin typeface="Note this" panose="02000503020000020003" pitchFamily="2" charset="0"/>
              </a:rPr>
              <a:t>Settings</a:t>
            </a:r>
            <a:r>
              <a:rPr lang="nl-NL" dirty="0" smtClean="0">
                <a:latin typeface="Note this" panose="02000503020000020003" pitchFamily="2" charset="0"/>
              </a:rPr>
              <a:t> - SIP</a:t>
            </a:r>
            <a:endParaRPr lang="nl-NL" dirty="0">
              <a:latin typeface="Note this" panose="02000503020000020003" pitchFamily="2" charset="0"/>
            </a:endParaRPr>
          </a:p>
        </p:txBody>
      </p:sp>
      <p:cxnSp>
        <p:nvCxnSpPr>
          <p:cNvPr id="7" name="Gerade Verbindung mit Pfeil 6"/>
          <p:cNvCxnSpPr/>
          <p:nvPr/>
        </p:nvCxnSpPr>
        <p:spPr>
          <a:xfrm flipH="1">
            <a:off x="6851724" y="3075191"/>
            <a:ext cx="1080118" cy="15988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6851724" y="3075191"/>
            <a:ext cx="1080118" cy="601697"/>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6851724" y="3075191"/>
            <a:ext cx="1080118" cy="35972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6847292" y="3075191"/>
            <a:ext cx="1084550" cy="85342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flipV="1">
            <a:off x="5529223" y="4648696"/>
            <a:ext cx="2160240" cy="32403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flipV="1">
            <a:off x="5843612" y="5569356"/>
            <a:ext cx="1845851" cy="18002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7859836" y="2848496"/>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27" name="Rechteck 26"/>
          <p:cNvSpPr/>
          <p:nvPr/>
        </p:nvSpPr>
        <p:spPr>
          <a:xfrm>
            <a:off x="7674916" y="4798809"/>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28" name="Rechteck 27"/>
          <p:cNvSpPr/>
          <p:nvPr/>
        </p:nvSpPr>
        <p:spPr>
          <a:xfrm>
            <a:off x="7674916" y="5569356"/>
            <a:ext cx="328936" cy="353943"/>
          </a:xfrm>
          <a:prstGeom prst="rect">
            <a:avLst/>
          </a:prstGeom>
        </p:spPr>
        <p:txBody>
          <a:bodyPr wrap="none">
            <a:spAutoFit/>
          </a:bodyPr>
          <a:lstStyle/>
          <a:p>
            <a:r>
              <a:rPr lang="de-DE" dirty="0" smtClean="0">
                <a:latin typeface="Myriad Pro Light" pitchFamily="34" charset="0"/>
              </a:rPr>
              <a:t>3.</a:t>
            </a:r>
            <a:endParaRPr lang="de-DE" dirty="0">
              <a:latin typeface="Myriad Pro Light" pitchFamily="34" charset="0"/>
            </a:endParaRPr>
          </a:p>
        </p:txBody>
      </p:sp>
    </p:spTree>
    <p:extLst>
      <p:ext uri="{BB962C8B-B14F-4D97-AF65-F5344CB8AC3E}">
        <p14:creationId xmlns:p14="http://schemas.microsoft.com/office/powerpoint/2010/main" val="314702965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kopowski_t\Desktop\UK training\Teldat Hybird 120 Gigaset edition\Screenshots\hybird 120 Gigaset PBX - Trunks - Mozilla Firefox_059.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58" r="28600" b="63701"/>
          <a:stretch/>
        </p:blipFill>
        <p:spPr bwMode="auto">
          <a:xfrm>
            <a:off x="794998" y="4000623"/>
            <a:ext cx="8370588"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C:\Users\kopowski_t\Desktop\UK training\Teldat Hybird 120 Gigaset edition\Screenshots\hybird 120 Gigaset PBX - Trunks - Mozilla Firefox_058.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18" r="28605" b="63877"/>
          <a:stretch/>
        </p:blipFill>
        <p:spPr bwMode="auto">
          <a:xfrm>
            <a:off x="659036" y="1662672"/>
            <a:ext cx="841543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Gerade Verbindung mit Pfeil 18"/>
          <p:cNvCxnSpPr/>
          <p:nvPr/>
        </p:nvCxnSpPr>
        <p:spPr>
          <a:xfrm flipH="1" flipV="1">
            <a:off x="5623440" y="5728816"/>
            <a:ext cx="508204" cy="57606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flipV="1">
            <a:off x="5551432" y="3352552"/>
            <a:ext cx="508204" cy="57606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Line </a:t>
            </a:r>
            <a:r>
              <a:rPr lang="nl-NL" dirty="0" err="1" smtClean="0">
                <a:latin typeface="Note this" panose="02000503020000020003" pitchFamily="2" charset="0"/>
              </a:rPr>
              <a:t>Settings</a:t>
            </a:r>
            <a:r>
              <a:rPr lang="nl-NL" dirty="0" smtClean="0">
                <a:latin typeface="Note this" panose="02000503020000020003" pitchFamily="2" charset="0"/>
              </a:rPr>
              <a:t> - SIP</a:t>
            </a:r>
            <a:endParaRPr lang="nl-NL" dirty="0">
              <a:latin typeface="Note this" panose="02000503020000020003" pitchFamily="2" charset="0"/>
            </a:endParaRPr>
          </a:p>
        </p:txBody>
      </p:sp>
      <p:sp>
        <p:nvSpPr>
          <p:cNvPr id="8" name="Rechteck 7"/>
          <p:cNvSpPr/>
          <p:nvPr/>
        </p:nvSpPr>
        <p:spPr>
          <a:xfrm>
            <a:off x="7859836" y="2848496"/>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10" name="Rechteck 9"/>
          <p:cNvSpPr/>
          <p:nvPr/>
        </p:nvSpPr>
        <p:spPr>
          <a:xfrm>
            <a:off x="8012236" y="3000896"/>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Tree>
    <p:extLst>
      <p:ext uri="{BB962C8B-B14F-4D97-AF65-F5344CB8AC3E}">
        <p14:creationId xmlns:p14="http://schemas.microsoft.com/office/powerpoint/2010/main" val="202388829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opowski_t\Desktop\UK training\Teldat Hybird 120 Gigaset edition\Screenshots\hybird 120 Gigaset PBX - Trunks - Mozilla Firefox_110.png"/>
          <p:cNvPicPr>
            <a:picLocks noChangeAspect="1" noChangeArrowheads="1"/>
          </p:cNvPicPr>
          <p:nvPr/>
        </p:nvPicPr>
        <p:blipFill rotWithShape="1">
          <a:blip r:embed="rId3">
            <a:extLst>
              <a:ext uri="{28A0092B-C50C-407E-A947-70E740481C1C}">
                <a14:useLocalDpi xmlns:a14="http://schemas.microsoft.com/office/drawing/2010/main" val="0"/>
              </a:ext>
            </a:extLst>
          </a:blip>
          <a:srcRect t="11234" r="28713" b="16707"/>
          <a:stretch/>
        </p:blipFill>
        <p:spPr bwMode="auto">
          <a:xfrm>
            <a:off x="2514556" y="1985000"/>
            <a:ext cx="7289496" cy="54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kopowski_t\Desktop\UK training\Teldat Hybird 120 Gigaset edition\Screenshots\hybird 120 Gigaset PBX - Trunks - Mozilla Firefox_062.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10" r="50981" b="67260"/>
          <a:stretch/>
        </p:blipFill>
        <p:spPr bwMode="auto">
          <a:xfrm>
            <a:off x="659036" y="1264520"/>
            <a:ext cx="5566256"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Gerade Verbindung mit Pfeil 18"/>
          <p:cNvCxnSpPr/>
          <p:nvPr/>
        </p:nvCxnSpPr>
        <p:spPr>
          <a:xfrm flipH="1" flipV="1">
            <a:off x="5771604" y="3856608"/>
            <a:ext cx="115212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flipV="1">
            <a:off x="4574763" y="2726649"/>
            <a:ext cx="1048677"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Line </a:t>
            </a:r>
            <a:r>
              <a:rPr lang="nl-NL" dirty="0" err="1">
                <a:latin typeface="Note this" panose="02000503020000020003" pitchFamily="2" charset="0"/>
              </a:rPr>
              <a:t>S</a:t>
            </a:r>
            <a:r>
              <a:rPr lang="nl-NL" dirty="0" err="1" smtClean="0">
                <a:latin typeface="Note this" panose="02000503020000020003" pitchFamily="2" charset="0"/>
              </a:rPr>
              <a:t>ettings</a:t>
            </a:r>
            <a:r>
              <a:rPr lang="nl-NL" dirty="0" smtClean="0">
                <a:latin typeface="Note this" panose="02000503020000020003" pitchFamily="2" charset="0"/>
              </a:rPr>
              <a:t> - ISDN</a:t>
            </a:r>
            <a:endParaRPr lang="nl-NL" dirty="0">
              <a:latin typeface="Note this" panose="02000503020000020003" pitchFamily="2" charset="0"/>
            </a:endParaRPr>
          </a:p>
        </p:txBody>
      </p:sp>
      <p:cxnSp>
        <p:nvCxnSpPr>
          <p:cNvPr id="14" name="Gerade Verbindung mit Pfeil 13"/>
          <p:cNvCxnSpPr/>
          <p:nvPr/>
        </p:nvCxnSpPr>
        <p:spPr>
          <a:xfrm flipH="1" flipV="1">
            <a:off x="5915620" y="6736928"/>
            <a:ext cx="115212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5514676" y="2710577"/>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16" name="Rechteck 15"/>
          <p:cNvSpPr/>
          <p:nvPr/>
        </p:nvSpPr>
        <p:spPr>
          <a:xfrm>
            <a:off x="6779716" y="3784600"/>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7" name="Rechteck 16"/>
          <p:cNvSpPr/>
          <p:nvPr/>
        </p:nvSpPr>
        <p:spPr>
          <a:xfrm>
            <a:off x="6954836" y="6671017"/>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cxnSp>
        <p:nvCxnSpPr>
          <p:cNvPr id="18" name="Gerade Verbindung mit Pfeil 17"/>
          <p:cNvCxnSpPr/>
          <p:nvPr/>
        </p:nvCxnSpPr>
        <p:spPr>
          <a:xfrm flipH="1" flipV="1">
            <a:off x="5623440" y="3496568"/>
            <a:ext cx="1207832" cy="57606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39698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Trunk</a:t>
            </a:r>
            <a:r>
              <a:rPr lang="nl-NL" dirty="0" smtClean="0">
                <a:latin typeface="Note this" panose="02000503020000020003" pitchFamily="2" charset="0"/>
              </a:rPr>
              <a:t> </a:t>
            </a:r>
            <a:r>
              <a:rPr lang="nl-NL" dirty="0" err="1" smtClean="0">
                <a:latin typeface="Note this" panose="02000503020000020003" pitchFamily="2" charset="0"/>
              </a:rPr>
              <a:t>Groups</a:t>
            </a:r>
            <a:endParaRPr lang="nl-NL" dirty="0">
              <a:latin typeface="Note this" panose="02000503020000020003" pitchFamily="2" charset="0"/>
            </a:endParaRPr>
          </a:p>
        </p:txBody>
      </p:sp>
      <p:sp>
        <p:nvSpPr>
          <p:cNvPr id="15" name="Rechteck 14"/>
          <p:cNvSpPr/>
          <p:nvPr/>
        </p:nvSpPr>
        <p:spPr>
          <a:xfrm>
            <a:off x="3115415" y="3526083"/>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7170" name="Picture 2" descr="K:\Screenshots\hybird 120 Gigaset Trunk Settings - Trunk Groups - Mozilla Firefox_187.png"/>
          <p:cNvPicPr>
            <a:picLocks noChangeAspect="1" noChangeArrowheads="1"/>
          </p:cNvPicPr>
          <p:nvPr/>
        </p:nvPicPr>
        <p:blipFill rotWithShape="1">
          <a:blip r:embed="rId3">
            <a:extLst>
              <a:ext uri="{28A0092B-C50C-407E-A947-70E740481C1C}">
                <a14:useLocalDpi xmlns:a14="http://schemas.microsoft.com/office/drawing/2010/main" val="0"/>
              </a:ext>
            </a:extLst>
          </a:blip>
          <a:srcRect t="10991" r="28449" b="60453"/>
          <a:stretch/>
        </p:blipFill>
        <p:spPr bwMode="auto">
          <a:xfrm>
            <a:off x="340511" y="1320332"/>
            <a:ext cx="7200000" cy="21058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1" name="Picture 3" descr="K:\Screenshots\hybird 120 Gigaset Trunk Settings - Trunk Groups - Mozilla Firefox_188.png"/>
          <p:cNvPicPr>
            <a:picLocks noChangeAspect="1" noChangeArrowheads="1"/>
          </p:cNvPicPr>
          <p:nvPr/>
        </p:nvPicPr>
        <p:blipFill rotWithShape="1">
          <a:blip r:embed="rId4">
            <a:extLst>
              <a:ext uri="{28A0092B-C50C-407E-A947-70E740481C1C}">
                <a14:useLocalDpi xmlns:a14="http://schemas.microsoft.com/office/drawing/2010/main" val="0"/>
              </a:ext>
            </a:extLst>
          </a:blip>
          <a:srcRect l="14288" t="17276" r="28540" b="57263"/>
          <a:stretch/>
        </p:blipFill>
        <p:spPr bwMode="auto">
          <a:xfrm>
            <a:off x="5123532" y="3167454"/>
            <a:ext cx="5400000" cy="1762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descr="K:\Screenshots\hybird 120 Gigaset Trunk Settings - Trunk Groups - Mozilla Firefox_190.png"/>
          <p:cNvPicPr>
            <a:picLocks noChangeAspect="1" noChangeArrowheads="1"/>
          </p:cNvPicPr>
          <p:nvPr/>
        </p:nvPicPr>
        <p:blipFill rotWithShape="1">
          <a:blip r:embed="rId5">
            <a:extLst>
              <a:ext uri="{28A0092B-C50C-407E-A947-70E740481C1C}">
                <a14:useLocalDpi xmlns:a14="http://schemas.microsoft.com/office/drawing/2010/main" val="0"/>
              </a:ext>
            </a:extLst>
          </a:blip>
          <a:srcRect l="14295" t="17068" r="28533" b="57126"/>
          <a:stretch/>
        </p:blipFill>
        <p:spPr bwMode="auto">
          <a:xfrm>
            <a:off x="875060" y="4792712"/>
            <a:ext cx="5400000" cy="17861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2" name="Gerade Verbindung mit Pfeil 21"/>
          <p:cNvCxnSpPr>
            <a:stCxn id="15" idx="2"/>
          </p:cNvCxnSpPr>
          <p:nvPr/>
        </p:nvCxnSpPr>
        <p:spPr>
          <a:xfrm flipV="1">
            <a:off x="3279883" y="3344426"/>
            <a:ext cx="979553" cy="5356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flipV="1">
            <a:off x="8219876" y="3940623"/>
            <a:ext cx="115212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9299996" y="3919699"/>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20" name="Gerade Verbindung mit Pfeil 19"/>
          <p:cNvCxnSpPr/>
          <p:nvPr/>
        </p:nvCxnSpPr>
        <p:spPr>
          <a:xfrm flipH="1" flipV="1">
            <a:off x="5987628" y="5872832"/>
            <a:ext cx="115212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7028603" y="5803872"/>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cxnSp>
        <p:nvCxnSpPr>
          <p:cNvPr id="23" name="Gerade Verbindung mit Pfeil 22"/>
          <p:cNvCxnSpPr/>
          <p:nvPr/>
        </p:nvCxnSpPr>
        <p:spPr>
          <a:xfrm flipH="1">
            <a:off x="8003852" y="4156647"/>
            <a:ext cx="1368152" cy="1524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08866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Screenshots\hybird 120 Gigaset User Settings - Class of Services - Mozilla Firefox_193.png"/>
          <p:cNvPicPr>
            <a:picLocks noChangeAspect="1" noChangeArrowheads="1"/>
          </p:cNvPicPr>
          <p:nvPr/>
        </p:nvPicPr>
        <p:blipFill rotWithShape="1">
          <a:blip r:embed="rId3">
            <a:extLst>
              <a:ext uri="{28A0092B-C50C-407E-A947-70E740481C1C}">
                <a14:useLocalDpi xmlns:a14="http://schemas.microsoft.com/office/drawing/2010/main" val="0"/>
              </a:ext>
            </a:extLst>
          </a:blip>
          <a:srcRect l="14270" t="17070" r="28454" b="16339"/>
          <a:stretch/>
        </p:blipFill>
        <p:spPr bwMode="auto">
          <a:xfrm>
            <a:off x="3239701" y="1532691"/>
            <a:ext cx="6840000" cy="58278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Gerade Verbindung mit Pfeil 18"/>
          <p:cNvCxnSpPr/>
          <p:nvPr/>
        </p:nvCxnSpPr>
        <p:spPr>
          <a:xfrm flipH="1" flipV="1">
            <a:off x="7036644" y="2992512"/>
            <a:ext cx="115212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Class of Service</a:t>
            </a:r>
            <a:endParaRPr lang="nl-NL" dirty="0">
              <a:latin typeface="Note this" panose="02000503020000020003" pitchFamily="2" charset="0"/>
            </a:endParaRPr>
          </a:p>
        </p:txBody>
      </p:sp>
      <p:pic>
        <p:nvPicPr>
          <p:cNvPr id="2050" name="Picture 2" descr="C:\Users\kopowski_t\Desktop\UK training\Teldat Hybird 120 Gigaset edition\Screenshots\hybird 120 Gigaset User Settings - Class of Services - Mozilla Firefox_066.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90" t="17135" r="28473" b="61715"/>
          <a:stretch/>
        </p:blipFill>
        <p:spPr bwMode="auto">
          <a:xfrm>
            <a:off x="189313" y="1312487"/>
            <a:ext cx="5386719" cy="14561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4" name="Gerade Verbindung mit Pfeil 13"/>
          <p:cNvCxnSpPr/>
          <p:nvPr/>
        </p:nvCxnSpPr>
        <p:spPr>
          <a:xfrm flipH="1" flipV="1">
            <a:off x="7036644" y="4152044"/>
            <a:ext cx="115212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4058804" y="2480608"/>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16" name="Rechteck 15"/>
          <p:cNvSpPr/>
          <p:nvPr/>
        </p:nvSpPr>
        <p:spPr>
          <a:xfrm>
            <a:off x="8044756" y="2920504"/>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7" name="Rechteck 16"/>
          <p:cNvSpPr/>
          <p:nvPr/>
        </p:nvSpPr>
        <p:spPr>
          <a:xfrm>
            <a:off x="8077619" y="4083084"/>
            <a:ext cx="328936" cy="353943"/>
          </a:xfrm>
          <a:prstGeom prst="rect">
            <a:avLst/>
          </a:prstGeom>
        </p:spPr>
        <p:txBody>
          <a:bodyPr wrap="none">
            <a:spAutoFit/>
          </a:bodyPr>
          <a:lstStyle/>
          <a:p>
            <a:r>
              <a:rPr lang="de-DE" dirty="0" smtClean="0">
                <a:latin typeface="Myriad Pro Light" pitchFamily="34" charset="0"/>
              </a:rPr>
              <a:t>4.</a:t>
            </a:r>
            <a:endParaRPr lang="de-DE" dirty="0">
              <a:latin typeface="Myriad Pro Light" pitchFamily="34" charset="0"/>
            </a:endParaRPr>
          </a:p>
        </p:txBody>
      </p:sp>
      <p:cxnSp>
        <p:nvCxnSpPr>
          <p:cNvPr id="18" name="Gerade Verbindung mit Pfeil 17"/>
          <p:cNvCxnSpPr/>
          <p:nvPr/>
        </p:nvCxnSpPr>
        <p:spPr>
          <a:xfrm flipH="1" flipV="1">
            <a:off x="3239701" y="2657579"/>
            <a:ext cx="922215" cy="111061"/>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flipV="1">
            <a:off x="7036644" y="3424560"/>
            <a:ext cx="115212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8077619" y="3355600"/>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408899691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K:\Screenshots\hybird 120 Gigaset User Settings - Class of Services - Mozilla Firefox_192.png"/>
          <p:cNvPicPr>
            <a:picLocks noChangeAspect="1" noChangeArrowheads="1"/>
          </p:cNvPicPr>
          <p:nvPr/>
        </p:nvPicPr>
        <p:blipFill rotWithShape="1">
          <a:blip r:embed="rId3">
            <a:extLst>
              <a:ext uri="{28A0092B-C50C-407E-A947-70E740481C1C}">
                <a14:useLocalDpi xmlns:a14="http://schemas.microsoft.com/office/drawing/2010/main" val="0"/>
              </a:ext>
            </a:extLst>
          </a:blip>
          <a:srcRect l="14290" t="17074" r="28449" b="32861"/>
          <a:stretch/>
        </p:blipFill>
        <p:spPr bwMode="auto">
          <a:xfrm>
            <a:off x="890873" y="1352063"/>
            <a:ext cx="5400000" cy="34600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Class of Service</a:t>
            </a:r>
            <a:endParaRPr lang="nl-NL" dirty="0">
              <a:latin typeface="Note this" panose="02000503020000020003" pitchFamily="2" charset="0"/>
            </a:endParaRPr>
          </a:p>
        </p:txBody>
      </p:sp>
      <p:pic>
        <p:nvPicPr>
          <p:cNvPr id="3075" name="Picture 3" descr="C:\Users\kopowski_t\Desktop\UK training\Teldat Hybird 120 Gigaset edition\Screenshots\hybird 120 Gigaset User Settings - Class of Services - Mozilla Firefox_069.png"/>
          <p:cNvPicPr>
            <a:picLocks noChangeAspect="1" noChangeArrowheads="1"/>
          </p:cNvPicPr>
          <p:nvPr/>
        </p:nvPicPr>
        <p:blipFill rotWithShape="1">
          <a:blip r:embed="rId4">
            <a:extLst>
              <a:ext uri="{28A0092B-C50C-407E-A947-70E740481C1C}">
                <a14:useLocalDpi xmlns:a14="http://schemas.microsoft.com/office/drawing/2010/main" val="0"/>
              </a:ext>
            </a:extLst>
          </a:blip>
          <a:srcRect l="14271" t="17105" r="28516" b="45616"/>
          <a:stretch/>
        </p:blipFill>
        <p:spPr bwMode="auto">
          <a:xfrm>
            <a:off x="4620076" y="3935443"/>
            <a:ext cx="5400000" cy="25786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hteck 16"/>
          <p:cNvSpPr/>
          <p:nvPr/>
        </p:nvSpPr>
        <p:spPr>
          <a:xfrm>
            <a:off x="8979129" y="4909265"/>
            <a:ext cx="328936" cy="353943"/>
          </a:xfrm>
          <a:prstGeom prst="rect">
            <a:avLst/>
          </a:prstGeom>
        </p:spPr>
        <p:txBody>
          <a:bodyPr wrap="none">
            <a:spAutoFit/>
          </a:bodyPr>
          <a:lstStyle/>
          <a:p>
            <a:r>
              <a:rPr lang="de-DE" dirty="0" smtClean="0">
                <a:latin typeface="Myriad Pro Light" pitchFamily="34" charset="0"/>
              </a:rPr>
              <a:t>4.</a:t>
            </a:r>
            <a:endParaRPr lang="de-DE" dirty="0">
              <a:latin typeface="Myriad Pro Light" pitchFamily="34" charset="0"/>
            </a:endParaRPr>
          </a:p>
        </p:txBody>
      </p:sp>
      <p:cxnSp>
        <p:nvCxnSpPr>
          <p:cNvPr id="14" name="Gerade Verbindung mit Pfeil 13"/>
          <p:cNvCxnSpPr/>
          <p:nvPr/>
        </p:nvCxnSpPr>
        <p:spPr>
          <a:xfrm flipH="1">
            <a:off x="8291885" y="5110347"/>
            <a:ext cx="720079" cy="3448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7355779" y="4536259"/>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cxnSp>
        <p:nvCxnSpPr>
          <p:cNvPr id="22" name="Gerade Verbindung mit Pfeil 21"/>
          <p:cNvCxnSpPr/>
          <p:nvPr/>
        </p:nvCxnSpPr>
        <p:spPr>
          <a:xfrm flipH="1">
            <a:off x="3407658" y="2488456"/>
            <a:ext cx="726076"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3407658" y="2488456"/>
            <a:ext cx="726076" cy="23279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6707708" y="4746186"/>
            <a:ext cx="720079"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a:off x="7067748" y="5127587"/>
            <a:ext cx="1944216" cy="194343"/>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a:off x="3107308" y="2488456"/>
            <a:ext cx="1026426" cy="86409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Rechteck 40"/>
          <p:cNvSpPr/>
          <p:nvPr/>
        </p:nvSpPr>
        <p:spPr>
          <a:xfrm>
            <a:off x="4055730" y="2272432"/>
            <a:ext cx="328936" cy="353943"/>
          </a:xfrm>
          <a:prstGeom prst="rect">
            <a:avLst/>
          </a:prstGeom>
        </p:spPr>
        <p:txBody>
          <a:bodyPr wrap="none">
            <a:spAutoFit/>
          </a:bodyPr>
          <a:lstStyle/>
          <a:p>
            <a:r>
              <a:rPr lang="de-DE" dirty="0" smtClean="0">
                <a:latin typeface="Myriad Pro Light" pitchFamily="34" charset="0"/>
              </a:rPr>
              <a:t>2.</a:t>
            </a:r>
            <a:endParaRPr lang="de-DE" dirty="0">
              <a:latin typeface="Myriad Pro Light" pitchFamily="34" charset="0"/>
            </a:endParaRPr>
          </a:p>
        </p:txBody>
      </p:sp>
      <p:sp>
        <p:nvSpPr>
          <p:cNvPr id="19" name="Rechteck 18"/>
          <p:cNvSpPr/>
          <p:nvPr/>
        </p:nvSpPr>
        <p:spPr>
          <a:xfrm>
            <a:off x="3191634" y="1789081"/>
            <a:ext cx="328936" cy="353943"/>
          </a:xfrm>
          <a:prstGeom prst="rect">
            <a:avLst/>
          </a:prstGeom>
        </p:spPr>
        <p:txBody>
          <a:bodyPr wrap="none">
            <a:spAutoFit/>
          </a:bodyPr>
          <a:lstStyle/>
          <a:p>
            <a:r>
              <a:rPr lang="de-DE" dirty="0">
                <a:latin typeface="Myriad Pro Light" pitchFamily="34" charset="0"/>
              </a:rPr>
              <a:t>1</a:t>
            </a:r>
            <a:r>
              <a:rPr lang="de-DE" dirty="0" smtClean="0">
                <a:latin typeface="Myriad Pro Light" pitchFamily="34" charset="0"/>
              </a:rPr>
              <a:t>.</a:t>
            </a:r>
            <a:endParaRPr lang="de-DE" dirty="0">
              <a:latin typeface="Myriad Pro Light" pitchFamily="34" charset="0"/>
            </a:endParaRPr>
          </a:p>
        </p:txBody>
      </p:sp>
      <p:cxnSp>
        <p:nvCxnSpPr>
          <p:cNvPr id="26" name="Gerade Verbindung mit Pfeil 25"/>
          <p:cNvCxnSpPr/>
          <p:nvPr/>
        </p:nvCxnSpPr>
        <p:spPr>
          <a:xfrm flipH="1">
            <a:off x="2171204" y="1999008"/>
            <a:ext cx="1092439"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16706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opowski_t\Desktop\UK training\Teldat Hybird 120 Gigaset edition\Screenshots\hybird 120 Gigaset User Settings - Class of Services - Mozilla Firefox_07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784" r="28128" b="56727"/>
          <a:stretch/>
        </p:blipFill>
        <p:spPr bwMode="auto">
          <a:xfrm>
            <a:off x="947068" y="1624360"/>
            <a:ext cx="8408958"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Class of Service</a:t>
            </a:r>
            <a:endParaRPr lang="nl-NL" dirty="0">
              <a:latin typeface="Note this" panose="02000503020000020003" pitchFamily="2" charset="0"/>
            </a:endParaRPr>
          </a:p>
        </p:txBody>
      </p:sp>
    </p:spTree>
    <p:extLst>
      <p:ext uri="{BB962C8B-B14F-4D97-AF65-F5344CB8AC3E}">
        <p14:creationId xmlns:p14="http://schemas.microsoft.com/office/powerpoint/2010/main" val="27551414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951509" y="3551481"/>
            <a:ext cx="4001215"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GB" dirty="0">
              <a:solidFill>
                <a:schemeClr val="tx1"/>
              </a:solidFil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235" y="3461586"/>
            <a:ext cx="1141399" cy="1519395"/>
          </a:xfrm>
          <a:prstGeom prst="rect">
            <a:avLst/>
          </a:prstGeom>
        </p:spPr>
      </p:pic>
      <p:sp>
        <p:nvSpPr>
          <p:cNvPr id="35" name="Rectangle 34"/>
          <p:cNvSpPr/>
          <p:nvPr/>
        </p:nvSpPr>
        <p:spPr>
          <a:xfrm>
            <a:off x="2983871" y="1988768"/>
            <a:ext cx="7182227"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GB" dirty="0">
              <a:solidFill>
                <a:schemeClr val="tx1"/>
              </a:solidFill>
            </a:endParaRPr>
          </a:p>
        </p:txBody>
      </p:sp>
      <p:sp>
        <p:nvSpPr>
          <p:cNvPr id="36" name="Rectangle 35"/>
          <p:cNvSpPr/>
          <p:nvPr/>
        </p:nvSpPr>
        <p:spPr>
          <a:xfrm>
            <a:off x="7178219" y="3561975"/>
            <a:ext cx="2987879"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GB" dirty="0">
              <a:solidFill>
                <a:schemeClr val="tx1"/>
              </a:solidFill>
            </a:endParaRPr>
          </a:p>
        </p:txBody>
      </p:sp>
      <p:sp>
        <p:nvSpPr>
          <p:cNvPr id="37" name="Rectangle 36"/>
          <p:cNvSpPr/>
          <p:nvPr/>
        </p:nvSpPr>
        <p:spPr>
          <a:xfrm>
            <a:off x="2983871" y="5152653"/>
            <a:ext cx="7182227"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GB" dirty="0">
              <a:solidFill>
                <a:schemeClr val="tx1"/>
              </a:solidFill>
            </a:endParaRPr>
          </a:p>
        </p:txBody>
      </p:sp>
      <p:sp>
        <p:nvSpPr>
          <p:cNvPr id="34" name="Rectangle 33"/>
          <p:cNvSpPr/>
          <p:nvPr/>
        </p:nvSpPr>
        <p:spPr>
          <a:xfrm>
            <a:off x="502547" y="1988769"/>
            <a:ext cx="2292869" cy="4588676"/>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GB" dirty="0">
              <a:solidFill>
                <a:schemeClr val="tx1"/>
              </a:solidFill>
            </a:endParaRPr>
          </a:p>
        </p:txBody>
      </p:sp>
      <p:sp>
        <p:nvSpPr>
          <p:cNvPr id="48135" name="Rectangle 2"/>
          <p:cNvSpPr>
            <a:spLocks noGrp="1" noChangeArrowheads="1"/>
          </p:cNvSpPr>
          <p:nvPr>
            <p:ph type="title"/>
          </p:nvPr>
        </p:nvSpPr>
        <p:spPr/>
        <p:txBody>
          <a:bodyPr/>
          <a:lstStyle/>
          <a:p>
            <a:pPr defTabSz="914400">
              <a:spcBef>
                <a:spcPts val="0"/>
              </a:spcBef>
              <a:buNone/>
            </a:pPr>
            <a:r>
              <a:rPr lang="nl-NL" sz="3200" b="0" i="0" dirty="0">
                <a:latin typeface="Note this" panose="02000503020000020003" pitchFamily="2" charset="0"/>
                <a:ea typeface="ＭＳ Ｐゴシック"/>
              </a:rPr>
              <a:t>Gigaset pro: product overview</a:t>
            </a:r>
          </a:p>
        </p:txBody>
      </p:sp>
      <p:sp>
        <p:nvSpPr>
          <p:cNvPr id="48152" name="Textfeld 34"/>
          <p:cNvSpPr txBox="1">
            <a:spLocks noChangeArrowheads="1"/>
          </p:cNvSpPr>
          <p:nvPr/>
        </p:nvSpPr>
        <p:spPr bwMode="auto">
          <a:xfrm>
            <a:off x="666577" y="4597042"/>
            <a:ext cx="1284476" cy="446329"/>
          </a:xfrm>
          <a:prstGeom prst="rect">
            <a:avLst/>
          </a:prstGeom>
          <a:noFill/>
          <a:ln w="9525">
            <a:noFill/>
            <a:miter lim="800000"/>
            <a:headEnd/>
            <a:tailEnd/>
          </a:ln>
        </p:spPr>
        <p:txBody>
          <a:bodyPr wrap="none" lIns="102627" tIns="53366" rIns="102627" bIns="53366">
            <a:spAutoFit/>
          </a:bodyPr>
          <a:lstStyle/>
          <a:p>
            <a:pPr algn="l" defTabSz="457200">
              <a:buNone/>
            </a:pPr>
            <a:r>
              <a:rPr lang="en-GB" sz="1100" b="0" i="0" dirty="0" smtClean="0">
                <a:latin typeface="Calibri"/>
                <a:ea typeface="+mn-ea"/>
                <a:cs typeface="+mn-cs"/>
              </a:rPr>
              <a:t>T440 PRO </a:t>
            </a:r>
          </a:p>
          <a:p>
            <a:pPr algn="l" defTabSz="457200">
              <a:buNone/>
            </a:pPr>
            <a:r>
              <a:rPr lang="en-GB" sz="1100" b="0" i="0" dirty="0" smtClean="0">
                <a:latin typeface="Calibri"/>
                <a:ea typeface="+mn-ea"/>
                <a:cs typeface="+mn-cs"/>
              </a:rPr>
              <a:t> PBX, max.30 users</a:t>
            </a:r>
            <a:endParaRPr lang="en-GB" sz="1100" b="0" i="0" dirty="0">
              <a:latin typeface="Calibri"/>
              <a:ea typeface="+mn-ea"/>
              <a:cs typeface="+mn-cs"/>
            </a:endParaRPr>
          </a:p>
        </p:txBody>
      </p:sp>
      <p:pic>
        <p:nvPicPr>
          <p:cNvPr id="48162" name="Picture 34" descr="DE900_SYS_TR_black_silkymetal"/>
          <p:cNvPicPr>
            <a:picLocks noChangeAspect="1" noChangeArrowheads="1"/>
          </p:cNvPicPr>
          <p:nvPr/>
        </p:nvPicPr>
        <p:blipFill>
          <a:blip r:embed="rId4" cstate="screen"/>
          <a:srcRect/>
          <a:stretch>
            <a:fillRect/>
          </a:stretch>
        </p:blipFill>
        <p:spPr bwMode="auto">
          <a:xfrm>
            <a:off x="8079254" y="2088228"/>
            <a:ext cx="1904070" cy="1345636"/>
          </a:xfrm>
          <a:prstGeom prst="rect">
            <a:avLst/>
          </a:prstGeom>
          <a:noFill/>
          <a:ln w="9525">
            <a:noFill/>
            <a:miter lim="800000"/>
            <a:headEnd/>
            <a:tailEnd/>
          </a:ln>
        </p:spPr>
      </p:pic>
      <p:pic>
        <p:nvPicPr>
          <p:cNvPr id="48163" name="Picture 35" descr="DE700_SYS_TR_black"/>
          <p:cNvPicPr>
            <a:picLocks noChangeAspect="1" noChangeArrowheads="1"/>
          </p:cNvPicPr>
          <p:nvPr/>
        </p:nvPicPr>
        <p:blipFill>
          <a:blip r:embed="rId5" cstate="screen"/>
          <a:srcRect/>
          <a:stretch>
            <a:fillRect/>
          </a:stretch>
        </p:blipFill>
        <p:spPr bwMode="auto">
          <a:xfrm>
            <a:off x="6256548" y="2088228"/>
            <a:ext cx="1907780" cy="1345636"/>
          </a:xfrm>
          <a:prstGeom prst="rect">
            <a:avLst/>
          </a:prstGeom>
          <a:noFill/>
          <a:ln w="9525">
            <a:noFill/>
            <a:miter lim="800000"/>
            <a:headEnd/>
            <a:tailEnd/>
          </a:ln>
        </p:spPr>
      </p:pic>
      <p:sp>
        <p:nvSpPr>
          <p:cNvPr id="48154" name="Text Box 28"/>
          <p:cNvSpPr txBox="1">
            <a:spLocks noChangeArrowheads="1"/>
          </p:cNvSpPr>
          <p:nvPr/>
        </p:nvSpPr>
        <p:spPr bwMode="auto">
          <a:xfrm>
            <a:off x="3325967" y="3088746"/>
            <a:ext cx="1221501" cy="274565"/>
          </a:xfrm>
          <a:prstGeom prst="rect">
            <a:avLst/>
          </a:prstGeom>
          <a:noFill/>
          <a:ln w="9525">
            <a:noFill/>
            <a:miter lim="800000"/>
            <a:headEnd/>
            <a:tailEnd/>
          </a:ln>
        </p:spPr>
        <p:txBody>
          <a:bodyPr wrap="square" lIns="104269" tIns="52135" rIns="104269" bIns="52135">
            <a:spAutoFit/>
          </a:bodyPr>
          <a:lstStyle/>
          <a:p>
            <a:pPr algn="l" defTabSz="457200">
              <a:spcBef>
                <a:spcPts val="660"/>
              </a:spcBef>
              <a:buNone/>
            </a:pPr>
            <a:r>
              <a:rPr lang="en-GB" sz="1100" b="0" i="0" dirty="0">
                <a:latin typeface="Calibri"/>
                <a:ea typeface="+mn-ea"/>
                <a:cs typeface="+mn-cs"/>
              </a:rPr>
              <a:t>DE310 IP PRO</a:t>
            </a:r>
          </a:p>
        </p:txBody>
      </p:sp>
      <p:pic>
        <p:nvPicPr>
          <p:cNvPr id="8" name="Picture 2" descr="C:\Users\kopowski_t\Desktop\E8738_T640_T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88" t="24845" r="6914" b="20193"/>
          <a:stretch/>
        </p:blipFill>
        <p:spPr bwMode="auto">
          <a:xfrm>
            <a:off x="515020" y="2229102"/>
            <a:ext cx="2282487" cy="944121"/>
          </a:xfrm>
          <a:prstGeom prst="rect">
            <a:avLst/>
          </a:prstGeom>
          <a:noFill/>
          <a:extLst>
            <a:ext uri="{909E8E84-426E-40DD-AFC4-6F175D3DCCD1}">
              <a14:hiddenFill xmlns:a14="http://schemas.microsoft.com/office/drawing/2010/main">
                <a:solidFill>
                  <a:srgbClr val="FFFFFF"/>
                </a:solidFill>
              </a14:hiddenFill>
            </a:ext>
          </a:extLst>
        </p:spPr>
      </p:pic>
      <p:sp>
        <p:nvSpPr>
          <p:cNvPr id="48155" name="Text Box 29"/>
          <p:cNvSpPr txBox="1">
            <a:spLocks noChangeArrowheads="1"/>
          </p:cNvSpPr>
          <p:nvPr/>
        </p:nvSpPr>
        <p:spPr bwMode="auto">
          <a:xfrm>
            <a:off x="6793480" y="3098469"/>
            <a:ext cx="1138364" cy="259177"/>
          </a:xfrm>
          <a:prstGeom prst="rect">
            <a:avLst/>
          </a:prstGeom>
          <a:noFill/>
          <a:ln w="9525">
            <a:noFill/>
            <a:miter lim="800000"/>
            <a:headEnd/>
            <a:tailEnd/>
          </a:ln>
        </p:spPr>
        <p:txBody>
          <a:bodyPr lIns="104269" tIns="52135" rIns="104269" bIns="52135">
            <a:spAutoFit/>
          </a:bodyPr>
          <a:lstStyle/>
          <a:p>
            <a:pPr algn="l" defTabSz="457200">
              <a:spcBef>
                <a:spcPts val="600"/>
              </a:spcBef>
              <a:buNone/>
            </a:pPr>
            <a:r>
              <a:rPr lang="en-GB" sz="1000" b="0" i="0" dirty="0">
                <a:latin typeface="Calibri"/>
                <a:ea typeface="+mn-ea"/>
                <a:cs typeface="+mn-cs"/>
              </a:rPr>
              <a:t>DE700 IP PRO</a:t>
            </a:r>
          </a:p>
        </p:txBody>
      </p:sp>
      <p:sp>
        <p:nvSpPr>
          <p:cNvPr id="2" name="Text Box 30"/>
          <p:cNvSpPr txBox="1">
            <a:spLocks noChangeArrowheads="1"/>
          </p:cNvSpPr>
          <p:nvPr/>
        </p:nvSpPr>
        <p:spPr bwMode="auto">
          <a:xfrm>
            <a:off x="8672507" y="3098469"/>
            <a:ext cx="1275561" cy="259177"/>
          </a:xfrm>
          <a:prstGeom prst="rect">
            <a:avLst/>
          </a:prstGeom>
          <a:noFill/>
          <a:ln w="9525">
            <a:noFill/>
            <a:miter lim="800000"/>
            <a:headEnd/>
            <a:tailEnd/>
          </a:ln>
        </p:spPr>
        <p:txBody>
          <a:bodyPr lIns="104269" tIns="52135" rIns="104269" bIns="52135">
            <a:spAutoFit/>
          </a:bodyPr>
          <a:lstStyle/>
          <a:p>
            <a:pPr algn="l" defTabSz="457200">
              <a:spcBef>
                <a:spcPts val="600"/>
              </a:spcBef>
              <a:buNone/>
            </a:pPr>
            <a:r>
              <a:rPr lang="en-GB" sz="1000" b="0" i="0" dirty="0">
                <a:latin typeface="Calibri"/>
                <a:ea typeface="+mn-ea"/>
                <a:cs typeface="+mn-cs"/>
              </a:rPr>
              <a:t>DE900 IP PRO</a:t>
            </a:r>
          </a:p>
        </p:txBody>
      </p:sp>
      <p:sp>
        <p:nvSpPr>
          <p:cNvPr id="3" name="Text Box 31"/>
          <p:cNvSpPr txBox="1">
            <a:spLocks noChangeArrowheads="1"/>
          </p:cNvSpPr>
          <p:nvPr/>
        </p:nvSpPr>
        <p:spPr bwMode="auto">
          <a:xfrm>
            <a:off x="666577" y="3125253"/>
            <a:ext cx="2256920" cy="441603"/>
          </a:xfrm>
          <a:prstGeom prst="rect">
            <a:avLst/>
          </a:prstGeom>
          <a:noFill/>
          <a:ln w="9525">
            <a:noFill/>
            <a:miter lim="800000"/>
            <a:headEnd/>
            <a:tailEnd/>
          </a:ln>
        </p:spPr>
        <p:txBody>
          <a:bodyPr wrap="square" lIns="104269" tIns="52135" rIns="104269" bIns="52135">
            <a:spAutoFit/>
          </a:bodyPr>
          <a:lstStyle/>
          <a:p>
            <a:pPr algn="l" defTabSz="457200">
              <a:buNone/>
            </a:pPr>
            <a:r>
              <a:rPr lang="en-GB" sz="1100" b="0" i="0" dirty="0" smtClean="0">
                <a:latin typeface="Calibri"/>
                <a:ea typeface="+mn-ea"/>
                <a:cs typeface="+mn-cs"/>
              </a:rPr>
              <a:t>T640 </a:t>
            </a:r>
            <a:r>
              <a:rPr lang="en-GB" sz="1100" b="0" i="0" dirty="0">
                <a:latin typeface="Calibri"/>
                <a:ea typeface="+mn-ea"/>
                <a:cs typeface="+mn-cs"/>
              </a:rPr>
              <a:t>PRO </a:t>
            </a:r>
          </a:p>
          <a:p>
            <a:pPr algn="l" defTabSz="457200">
              <a:buNone/>
            </a:pPr>
            <a:r>
              <a:rPr lang="en-GB" sz="1100" b="0" i="0" dirty="0">
                <a:latin typeface="Calibri"/>
                <a:ea typeface="+mn-ea"/>
                <a:cs typeface="+mn-cs"/>
              </a:rPr>
              <a:t> PBX, max. </a:t>
            </a:r>
            <a:r>
              <a:rPr lang="en-GB" sz="1100" b="0" i="0" dirty="0" smtClean="0">
                <a:latin typeface="Calibri"/>
                <a:ea typeface="+mn-ea"/>
                <a:cs typeface="+mn-cs"/>
              </a:rPr>
              <a:t>60 </a:t>
            </a:r>
            <a:r>
              <a:rPr lang="en-GB" sz="1100" b="0" i="0" dirty="0">
                <a:latin typeface="Calibri"/>
                <a:ea typeface="+mn-ea"/>
                <a:cs typeface="+mn-cs"/>
              </a:rPr>
              <a:t>users</a:t>
            </a:r>
          </a:p>
        </p:txBody>
      </p:sp>
      <p:sp>
        <p:nvSpPr>
          <p:cNvPr id="33" name="TextBox 32"/>
          <p:cNvSpPr txBox="1"/>
          <p:nvPr/>
        </p:nvSpPr>
        <p:spPr>
          <a:xfrm>
            <a:off x="544426" y="2028345"/>
            <a:ext cx="668392" cy="320732"/>
          </a:xfrm>
          <a:prstGeom prst="rect">
            <a:avLst/>
          </a:prstGeom>
          <a:noFill/>
        </p:spPr>
        <p:txBody>
          <a:bodyPr wrap="none" lIns="104269" tIns="52135" rIns="104269" bIns="52135" rtlCol="0">
            <a:spAutoFit/>
          </a:bodyPr>
          <a:lstStyle/>
          <a:p>
            <a:pPr algn="l" defTabSz="457200">
              <a:buNone/>
            </a:pPr>
            <a:r>
              <a:rPr lang="en-GB" sz="1400" b="0" i="0" dirty="0">
                <a:latin typeface="Calibri"/>
                <a:ea typeface="+mn-ea"/>
                <a:cs typeface="+mn-cs"/>
              </a:rPr>
              <a:t>IP PBX</a:t>
            </a:r>
          </a:p>
        </p:txBody>
      </p:sp>
      <p:sp>
        <p:nvSpPr>
          <p:cNvPr id="39" name="TextBox 38"/>
          <p:cNvSpPr txBox="1"/>
          <p:nvPr/>
        </p:nvSpPr>
        <p:spPr>
          <a:xfrm>
            <a:off x="3036219" y="2048133"/>
            <a:ext cx="1690210" cy="320732"/>
          </a:xfrm>
          <a:prstGeom prst="rect">
            <a:avLst/>
          </a:prstGeom>
          <a:noFill/>
        </p:spPr>
        <p:txBody>
          <a:bodyPr wrap="none" lIns="104269" tIns="52135" rIns="104269" bIns="52135" rtlCol="0">
            <a:spAutoFit/>
          </a:bodyPr>
          <a:lstStyle/>
          <a:p>
            <a:pPr algn="l" defTabSz="457200">
              <a:buNone/>
            </a:pPr>
            <a:r>
              <a:rPr lang="en-GB" sz="1400" b="0" i="0" dirty="0">
                <a:latin typeface="Calibri"/>
                <a:ea typeface="+mn-ea"/>
                <a:cs typeface="+mn-cs"/>
              </a:rPr>
              <a:t>IP desktop telephones</a:t>
            </a:r>
          </a:p>
        </p:txBody>
      </p:sp>
      <p:pic>
        <p:nvPicPr>
          <p:cNvPr id="41" name="Picture 40" descr="ZY700.gif"/>
          <p:cNvPicPr>
            <a:picLocks noChangeAspect="1"/>
          </p:cNvPicPr>
          <p:nvPr/>
        </p:nvPicPr>
        <p:blipFill>
          <a:blip r:embed="rId7" cstate="screen"/>
          <a:stretch>
            <a:fillRect/>
          </a:stretch>
        </p:blipFill>
        <p:spPr>
          <a:xfrm>
            <a:off x="7300879" y="3863928"/>
            <a:ext cx="1511007" cy="1072800"/>
          </a:xfrm>
          <a:prstGeom prst="rect">
            <a:avLst/>
          </a:prstGeom>
        </p:spPr>
      </p:pic>
      <p:sp>
        <p:nvSpPr>
          <p:cNvPr id="46" name="TextBox 45"/>
          <p:cNvSpPr txBox="1"/>
          <p:nvPr/>
        </p:nvSpPr>
        <p:spPr>
          <a:xfrm>
            <a:off x="3055153" y="3634392"/>
            <a:ext cx="1071772" cy="320732"/>
          </a:xfrm>
          <a:prstGeom prst="rect">
            <a:avLst/>
          </a:prstGeom>
          <a:noFill/>
        </p:spPr>
        <p:txBody>
          <a:bodyPr wrap="none" lIns="104269" tIns="52135" rIns="104269" bIns="52135" rtlCol="0">
            <a:spAutoFit/>
          </a:bodyPr>
          <a:lstStyle/>
          <a:p>
            <a:pPr algn="l" defTabSz="457200">
              <a:buNone/>
            </a:pPr>
            <a:r>
              <a:rPr lang="en-GB" sz="1400" b="0" i="0" dirty="0">
                <a:latin typeface="Calibri"/>
                <a:ea typeface="+mn-ea"/>
                <a:cs typeface="+mn-cs"/>
              </a:rPr>
              <a:t>DECT bases</a:t>
            </a:r>
          </a:p>
        </p:txBody>
      </p:sp>
      <p:sp>
        <p:nvSpPr>
          <p:cNvPr id="47" name="TextBox 46"/>
          <p:cNvSpPr txBox="1"/>
          <p:nvPr/>
        </p:nvSpPr>
        <p:spPr>
          <a:xfrm>
            <a:off x="3062726" y="5197494"/>
            <a:ext cx="1380831" cy="320732"/>
          </a:xfrm>
          <a:prstGeom prst="rect">
            <a:avLst/>
          </a:prstGeom>
          <a:noFill/>
        </p:spPr>
        <p:txBody>
          <a:bodyPr wrap="none" lIns="104269" tIns="52135" rIns="104269" bIns="52135" rtlCol="0">
            <a:spAutoFit/>
          </a:bodyPr>
          <a:lstStyle/>
          <a:p>
            <a:pPr algn="l" defTabSz="457200">
              <a:buNone/>
            </a:pPr>
            <a:r>
              <a:rPr lang="en-GB" sz="1400" b="0" i="0" dirty="0">
                <a:latin typeface="Calibri"/>
                <a:ea typeface="+mn-ea"/>
                <a:cs typeface="+mn-cs"/>
              </a:rPr>
              <a:t>DECT handsets</a:t>
            </a:r>
          </a:p>
        </p:txBody>
      </p:sp>
      <p:sp>
        <p:nvSpPr>
          <p:cNvPr id="48" name="TextBox 47"/>
          <p:cNvSpPr txBox="1"/>
          <p:nvPr/>
        </p:nvSpPr>
        <p:spPr>
          <a:xfrm>
            <a:off x="7243504" y="3609340"/>
            <a:ext cx="824525" cy="320732"/>
          </a:xfrm>
          <a:prstGeom prst="rect">
            <a:avLst/>
          </a:prstGeom>
          <a:noFill/>
        </p:spPr>
        <p:txBody>
          <a:bodyPr wrap="none" lIns="104269" tIns="52135" rIns="104269" bIns="52135" rtlCol="0">
            <a:spAutoFit/>
          </a:bodyPr>
          <a:lstStyle/>
          <a:p>
            <a:pPr algn="l" defTabSz="457200">
              <a:buNone/>
            </a:pPr>
            <a:r>
              <a:rPr lang="en-GB" sz="1400" b="0" i="0" dirty="0">
                <a:latin typeface="Calibri"/>
                <a:ea typeface="+mn-ea"/>
                <a:cs typeface="+mn-cs"/>
              </a:rPr>
              <a:t>Accessories</a:t>
            </a:r>
          </a:p>
        </p:txBody>
      </p:sp>
      <p:sp>
        <p:nvSpPr>
          <p:cNvPr id="49" name="TextBox 48"/>
          <p:cNvSpPr txBox="1"/>
          <p:nvPr/>
        </p:nvSpPr>
        <p:spPr>
          <a:xfrm>
            <a:off x="8620314" y="4657007"/>
            <a:ext cx="1403209" cy="274565"/>
          </a:xfrm>
          <a:prstGeom prst="rect">
            <a:avLst/>
          </a:prstGeom>
          <a:noFill/>
        </p:spPr>
        <p:txBody>
          <a:bodyPr wrap="none" lIns="104269" tIns="52135" rIns="104269" bIns="52135" rtlCol="0">
            <a:spAutoFit/>
          </a:bodyPr>
          <a:lstStyle/>
          <a:p>
            <a:pPr algn="l" defTabSz="457200">
              <a:buNone/>
            </a:pPr>
            <a:r>
              <a:rPr lang="en-GB" sz="1100" b="0" i="0" dirty="0">
                <a:latin typeface="Calibri"/>
                <a:ea typeface="+mn-ea"/>
                <a:cs typeface="+mn-cs"/>
              </a:rPr>
              <a:t>Extension modules</a:t>
            </a:r>
          </a:p>
        </p:txBody>
      </p:sp>
      <p:sp>
        <p:nvSpPr>
          <p:cNvPr id="43" name="Text Box 28"/>
          <p:cNvSpPr txBox="1">
            <a:spLocks noChangeArrowheads="1"/>
          </p:cNvSpPr>
          <p:nvPr/>
        </p:nvSpPr>
        <p:spPr bwMode="auto">
          <a:xfrm>
            <a:off x="4766127" y="3088746"/>
            <a:ext cx="1221501" cy="274565"/>
          </a:xfrm>
          <a:prstGeom prst="rect">
            <a:avLst/>
          </a:prstGeom>
          <a:noFill/>
          <a:ln w="9525">
            <a:noFill/>
            <a:miter lim="800000"/>
            <a:headEnd/>
            <a:tailEnd/>
          </a:ln>
        </p:spPr>
        <p:txBody>
          <a:bodyPr wrap="square" lIns="104269" tIns="52135" rIns="104269" bIns="52135">
            <a:spAutoFit/>
          </a:bodyPr>
          <a:lstStyle/>
          <a:p>
            <a:pPr algn="l" defTabSz="457200">
              <a:spcBef>
                <a:spcPts val="660"/>
              </a:spcBef>
              <a:buNone/>
            </a:pPr>
            <a:r>
              <a:rPr lang="en-GB" sz="1100" b="0" i="0" dirty="0">
                <a:latin typeface="Calibri"/>
                <a:ea typeface="+mn-ea"/>
                <a:cs typeface="+mn-cs"/>
              </a:rPr>
              <a:t>DE410 IP PRO</a:t>
            </a:r>
          </a:p>
        </p:txBody>
      </p:sp>
      <p:sp>
        <p:nvSpPr>
          <p:cNvPr id="52" name="Text Box 28"/>
          <p:cNvSpPr txBox="1">
            <a:spLocks noChangeArrowheads="1"/>
          </p:cNvSpPr>
          <p:nvPr/>
        </p:nvSpPr>
        <p:spPr bwMode="auto">
          <a:xfrm>
            <a:off x="3241579" y="4649361"/>
            <a:ext cx="1305889" cy="274565"/>
          </a:xfrm>
          <a:prstGeom prst="rect">
            <a:avLst/>
          </a:prstGeom>
          <a:noFill/>
          <a:ln w="9525">
            <a:noFill/>
            <a:miter lim="800000"/>
            <a:headEnd/>
            <a:tailEnd/>
          </a:ln>
        </p:spPr>
        <p:txBody>
          <a:bodyPr wrap="square" lIns="104269" tIns="52135" rIns="104269" bIns="52135">
            <a:spAutoFit/>
          </a:bodyPr>
          <a:lstStyle/>
          <a:p>
            <a:pPr algn="l" defTabSz="457200">
              <a:spcBef>
                <a:spcPts val="660"/>
              </a:spcBef>
              <a:buNone/>
            </a:pPr>
            <a:r>
              <a:rPr lang="en-GB" sz="1100" b="0" i="0" dirty="0">
                <a:latin typeface="Calibri"/>
                <a:ea typeface="+mn-ea"/>
                <a:cs typeface="+mn-cs"/>
              </a:rPr>
              <a:t>N510 IP PRO</a:t>
            </a:r>
          </a:p>
        </p:txBody>
      </p:sp>
      <p:pic>
        <p:nvPicPr>
          <p:cNvPr id="53" name="Picture 22" descr="Newton_s"/>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4535346" y="2412807"/>
            <a:ext cx="1191589" cy="796016"/>
          </a:xfrm>
          <a:prstGeom prst="rect">
            <a:avLst/>
          </a:prstGeom>
          <a:noFill/>
          <a:effectLst/>
        </p:spPr>
      </p:pic>
      <p:pic>
        <p:nvPicPr>
          <p:cNvPr id="54" name="Picture 21" descr="Gigaset_Newton-Kelvin_Concepts_091127"/>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3372557" y="2405548"/>
            <a:ext cx="888619" cy="693371"/>
          </a:xfrm>
          <a:prstGeom prst="rect">
            <a:avLst/>
          </a:prstGeom>
          <a:noFill/>
        </p:spPr>
      </p:pic>
      <p:pic>
        <p:nvPicPr>
          <p:cNvPr id="55" name="Grafik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793" y="3406216"/>
            <a:ext cx="1187339" cy="1580550"/>
          </a:xfrm>
          <a:prstGeom prst="rect">
            <a:avLst/>
          </a:prstGeom>
        </p:spPr>
      </p:pic>
      <p:sp>
        <p:nvSpPr>
          <p:cNvPr id="57" name="Text Box 28"/>
          <p:cNvSpPr txBox="1">
            <a:spLocks noChangeArrowheads="1"/>
          </p:cNvSpPr>
          <p:nvPr/>
        </p:nvSpPr>
        <p:spPr bwMode="auto">
          <a:xfrm>
            <a:off x="4403452" y="4663378"/>
            <a:ext cx="1305889" cy="274565"/>
          </a:xfrm>
          <a:prstGeom prst="rect">
            <a:avLst/>
          </a:prstGeom>
          <a:noFill/>
          <a:ln w="9525">
            <a:noFill/>
            <a:miter lim="800000"/>
            <a:headEnd/>
            <a:tailEnd/>
          </a:ln>
        </p:spPr>
        <p:txBody>
          <a:bodyPr wrap="square" lIns="104269" tIns="52135" rIns="104269" bIns="52135">
            <a:spAutoFit/>
          </a:bodyPr>
          <a:lstStyle/>
          <a:p>
            <a:pPr algn="l" defTabSz="457200">
              <a:spcBef>
                <a:spcPts val="660"/>
              </a:spcBef>
              <a:buNone/>
            </a:pPr>
            <a:r>
              <a:rPr lang="en-GB" sz="1100" b="0" i="0" dirty="0">
                <a:latin typeface="Calibri"/>
                <a:ea typeface="+mn-ea"/>
                <a:cs typeface="+mn-cs"/>
              </a:rPr>
              <a:t>N720IP PRO</a:t>
            </a:r>
          </a:p>
        </p:txBody>
      </p:sp>
      <p:sp>
        <p:nvSpPr>
          <p:cNvPr id="58" name="Text Box 28"/>
          <p:cNvSpPr txBox="1">
            <a:spLocks noChangeArrowheads="1"/>
          </p:cNvSpPr>
          <p:nvPr/>
        </p:nvSpPr>
        <p:spPr bwMode="auto">
          <a:xfrm>
            <a:off x="5689851" y="4677395"/>
            <a:ext cx="1305889" cy="274565"/>
          </a:xfrm>
          <a:prstGeom prst="rect">
            <a:avLst/>
          </a:prstGeom>
          <a:noFill/>
          <a:ln w="9525">
            <a:noFill/>
            <a:miter lim="800000"/>
            <a:headEnd/>
            <a:tailEnd/>
          </a:ln>
        </p:spPr>
        <p:txBody>
          <a:bodyPr wrap="square" lIns="104269" tIns="52135" rIns="104269" bIns="52135">
            <a:spAutoFit/>
          </a:bodyPr>
          <a:lstStyle/>
          <a:p>
            <a:pPr algn="l" defTabSz="457200">
              <a:spcBef>
                <a:spcPts val="660"/>
              </a:spcBef>
              <a:buNone/>
            </a:pPr>
            <a:r>
              <a:rPr lang="en-GB" sz="1100" b="0" i="0" dirty="0">
                <a:latin typeface="Calibri"/>
                <a:ea typeface="+mn-ea"/>
                <a:cs typeface="+mn-cs"/>
              </a:rPr>
              <a:t>N720DM PRO</a:t>
            </a:r>
          </a:p>
        </p:txBody>
      </p:sp>
      <p:pic>
        <p:nvPicPr>
          <p:cNvPr id="4" name="Grafik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3764" y="3765340"/>
            <a:ext cx="1581349" cy="1186012"/>
          </a:xfrm>
          <a:prstGeom prst="rect">
            <a:avLst/>
          </a:prstGeom>
        </p:spPr>
      </p:pic>
      <p:pic>
        <p:nvPicPr>
          <p:cNvPr id="6" name="Grafik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9115" y="3744978"/>
            <a:ext cx="1170386" cy="1049312"/>
          </a:xfrm>
          <a:prstGeom prst="rect">
            <a:avLst/>
          </a:prstGeom>
        </p:spPr>
      </p:pic>
      <p:pic>
        <p:nvPicPr>
          <p:cNvPr id="56" name="Grafik 55" descr="SL610H_Bundle_TR_black.jpg"/>
          <p:cNvPicPr>
            <a:picLocks noChangeAspect="1"/>
          </p:cNvPicPr>
          <p:nvPr/>
        </p:nvPicPr>
        <p:blipFill>
          <a:blip r:embed="rId13" cstate="print">
            <a:clrChange>
              <a:clrFrom>
                <a:srgbClr val="FFFFFF"/>
              </a:clrFrom>
              <a:clrTo>
                <a:srgbClr val="FFFFFF">
                  <a:alpha val="0"/>
                </a:srgbClr>
              </a:clrTo>
            </a:clrChange>
          </a:blip>
          <a:srcRect l="20339" t="7083" r="25344" b="35139"/>
          <a:stretch>
            <a:fillRect/>
          </a:stretch>
        </p:blipFill>
        <p:spPr>
          <a:xfrm>
            <a:off x="5112880" y="5308970"/>
            <a:ext cx="730732" cy="980476"/>
          </a:xfrm>
          <a:prstGeom prst="rect">
            <a:avLst/>
          </a:prstGeom>
        </p:spPr>
      </p:pic>
      <p:pic>
        <p:nvPicPr>
          <p:cNvPr id="59" name="Picture 2" descr="C:\Users\AWATZA~1.OAS\AppData\Local\Temp\SNAGHTML1687bcb.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24332"/>
          <a:stretch/>
        </p:blipFill>
        <p:spPr bwMode="auto">
          <a:xfrm>
            <a:off x="6463233" y="5259945"/>
            <a:ext cx="964555" cy="1033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kopowski_t\Desktop\130705_GIG_Turtle_PRO1_smal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29562" y="5197918"/>
            <a:ext cx="1283171" cy="128317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8697" y="5146710"/>
            <a:ext cx="1129915" cy="901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bgerundetes Rechteck 6"/>
          <p:cNvSpPr/>
          <p:nvPr/>
        </p:nvSpPr>
        <p:spPr>
          <a:xfrm>
            <a:off x="666575" y="4980981"/>
            <a:ext cx="1730111" cy="1500108"/>
          </a:xfrm>
          <a:prstGeom prst="roundRect">
            <a:avLst/>
          </a:prstGeom>
          <a:solidFill>
            <a:schemeClr val="accent6">
              <a:lumMod val="60000"/>
              <a:lumOff val="40000"/>
              <a:alpha val="23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34"/>
          <p:cNvSpPr txBox="1">
            <a:spLocks noChangeArrowheads="1"/>
          </p:cNvSpPr>
          <p:nvPr/>
        </p:nvSpPr>
        <p:spPr bwMode="auto">
          <a:xfrm>
            <a:off x="666575" y="6034760"/>
            <a:ext cx="1728509" cy="446329"/>
          </a:xfrm>
          <a:prstGeom prst="rect">
            <a:avLst/>
          </a:prstGeom>
          <a:noFill/>
          <a:ln w="9525">
            <a:noFill/>
            <a:miter lim="800000"/>
            <a:headEnd/>
            <a:tailEnd/>
          </a:ln>
        </p:spPr>
        <p:txBody>
          <a:bodyPr wrap="none" lIns="102627" tIns="53366" rIns="102627" bIns="53366">
            <a:spAutoFit/>
          </a:bodyPr>
          <a:lstStyle/>
          <a:p>
            <a:pPr algn="l" defTabSz="457200">
              <a:buNone/>
            </a:pPr>
            <a:r>
              <a:rPr lang="en-GB" sz="1100" b="0" i="0" dirty="0" err="1" smtClean="0">
                <a:latin typeface="Calibri"/>
                <a:ea typeface="+mn-ea"/>
                <a:cs typeface="+mn-cs"/>
              </a:rPr>
              <a:t>Hybird</a:t>
            </a:r>
            <a:r>
              <a:rPr lang="en-GB" sz="1100" b="0" i="0" dirty="0" smtClean="0">
                <a:latin typeface="Calibri"/>
                <a:ea typeface="+mn-ea"/>
                <a:cs typeface="+mn-cs"/>
              </a:rPr>
              <a:t> 120 Gigaset Edition</a:t>
            </a:r>
            <a:endParaRPr lang="en-GB" sz="1100" b="0" i="0" dirty="0">
              <a:latin typeface="Calibri"/>
              <a:ea typeface="+mn-ea"/>
              <a:cs typeface="+mn-cs"/>
            </a:endParaRPr>
          </a:p>
          <a:p>
            <a:pPr algn="l" defTabSz="457200">
              <a:buNone/>
            </a:pPr>
            <a:r>
              <a:rPr lang="en-GB" sz="1100" b="0" i="0" dirty="0" smtClean="0">
                <a:latin typeface="Calibri"/>
                <a:ea typeface="+mn-ea"/>
                <a:cs typeface="+mn-cs"/>
              </a:rPr>
              <a:t>Mini </a:t>
            </a:r>
            <a:r>
              <a:rPr lang="en-GB" sz="1100" b="0" i="0" dirty="0">
                <a:latin typeface="Calibri"/>
                <a:ea typeface="+mn-ea"/>
                <a:cs typeface="+mn-cs"/>
              </a:rPr>
              <a:t>PBX, </a:t>
            </a:r>
            <a:r>
              <a:rPr lang="en-GB" sz="1100" b="0" i="0" dirty="0" smtClean="0">
                <a:latin typeface="Calibri"/>
                <a:ea typeface="+mn-ea"/>
                <a:cs typeface="+mn-cs"/>
              </a:rPr>
              <a:t>max.20 devices</a:t>
            </a:r>
            <a:endParaRPr lang="en-GB" sz="1100" b="0" i="0" dirty="0">
              <a:latin typeface="Calibri"/>
              <a:ea typeface="+mn-ea"/>
              <a:cs typeface="+mn-cs"/>
            </a:endParaRPr>
          </a:p>
        </p:txBody>
      </p:sp>
      <p:pic>
        <p:nvPicPr>
          <p:cNvPr id="1027" name="Picture 3" descr="C:\Users\kopowski_t\Desktop\E8734_T440_TR.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8275" t="24376" r="6363" b="24295"/>
          <a:stretch/>
        </p:blipFill>
        <p:spPr bwMode="auto">
          <a:xfrm>
            <a:off x="443012" y="3710055"/>
            <a:ext cx="2311420" cy="88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9002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Screenshots\hybird 120 Gigaset PBX - Trunks - Mozilla Firefox_11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19" r="50628" b="24478"/>
          <a:stretch/>
        </p:blipFill>
        <p:spPr bwMode="auto">
          <a:xfrm>
            <a:off x="4459367" y="1840384"/>
            <a:ext cx="5648596" cy="54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Line </a:t>
            </a:r>
            <a:r>
              <a:rPr lang="nl-NL" dirty="0" err="1" smtClean="0">
                <a:latin typeface="Note this" panose="02000503020000020003" pitchFamily="2" charset="0"/>
              </a:rPr>
              <a:t>Settings</a:t>
            </a:r>
            <a:r>
              <a:rPr lang="nl-NL" dirty="0" smtClean="0">
                <a:latin typeface="Note this" panose="02000503020000020003" pitchFamily="2" charset="0"/>
              </a:rPr>
              <a:t> - </a:t>
            </a:r>
            <a:r>
              <a:rPr lang="nl-NL" dirty="0" err="1" smtClean="0">
                <a:latin typeface="Note this" panose="02000503020000020003" pitchFamily="2" charset="0"/>
              </a:rPr>
              <a:t>CoS</a:t>
            </a:r>
            <a:endParaRPr lang="nl-NL" dirty="0">
              <a:latin typeface="Note this" panose="02000503020000020003" pitchFamily="2" charset="0"/>
            </a:endParaRPr>
          </a:p>
        </p:txBody>
      </p:sp>
      <p:sp>
        <p:nvSpPr>
          <p:cNvPr id="21" name="Rechteck 20"/>
          <p:cNvSpPr/>
          <p:nvPr/>
        </p:nvSpPr>
        <p:spPr>
          <a:xfrm>
            <a:off x="9294014" y="5944840"/>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20" name="Gerade Verbindung mit Pfeil 19"/>
          <p:cNvCxnSpPr/>
          <p:nvPr/>
        </p:nvCxnSpPr>
        <p:spPr>
          <a:xfrm flipH="1" flipV="1">
            <a:off x="8162339" y="6088856"/>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K:\Screenshots\hybird 120 Gigaset PBX - Trunks - Mozilla Firefox_186.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77" r="51340" b="63851"/>
          <a:stretch/>
        </p:blipFill>
        <p:spPr bwMode="auto">
          <a:xfrm>
            <a:off x="467388" y="1408336"/>
            <a:ext cx="5400000" cy="20309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hteck 7"/>
          <p:cNvSpPr/>
          <p:nvPr/>
        </p:nvSpPr>
        <p:spPr>
          <a:xfrm>
            <a:off x="6759263" y="2407534"/>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9" name="Gerade Verbindung mit Pfeil 8"/>
          <p:cNvCxnSpPr/>
          <p:nvPr/>
        </p:nvCxnSpPr>
        <p:spPr>
          <a:xfrm flipH="1">
            <a:off x="5699596" y="2695566"/>
            <a:ext cx="1224136" cy="36895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65347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219075"/>
            <a:ext cx="9612313" cy="685800"/>
          </a:xfrm>
          <a:prstGeom prst="rect">
            <a:avLst/>
          </a:prstGeom>
        </p:spPr>
        <p:txBody>
          <a:bodyPr vert="horz" lIns="91411" tIns="45705" rIns="91411" bIns="45705" rtlCol="0" anchor="ctr">
            <a:noAutofit/>
          </a:bodyPr>
          <a:lstStyle>
            <a:lvl1pPr algn="ctr" defTabSz="914400">
              <a:spcBef>
                <a:spcPts val="0"/>
              </a:spcBef>
              <a:buNone/>
              <a:defRPr sz="3200">
                <a:solidFill>
                  <a:schemeClr val="tx1">
                    <a:lumMod val="50000"/>
                    <a:lumOff val="50000"/>
                  </a:schemeClr>
                </a:solidFill>
                <a:latin typeface="Note this" panose="02000503020000020003" pitchFamily="2" charset="0"/>
                <a:ea typeface="+mj-ea"/>
                <a:cs typeface="+mj-cs"/>
              </a:defRPr>
            </a:lvl1pPr>
          </a:lstStyle>
          <a:p>
            <a:r>
              <a:rPr lang="en-GB" dirty="0"/>
              <a:t>Exercise </a:t>
            </a:r>
            <a:r>
              <a:rPr lang="en-GB" dirty="0" smtClean="0"/>
              <a:t>2 </a:t>
            </a:r>
            <a:r>
              <a:rPr lang="en-GB" dirty="0"/>
              <a:t>— </a:t>
            </a:r>
            <a:r>
              <a:rPr lang="en-GB" dirty="0" smtClean="0"/>
              <a:t>Line Settings</a:t>
            </a:r>
            <a:endParaRPr lang="en-GB" dirty="0"/>
          </a:p>
        </p:txBody>
      </p:sp>
      <p:sp>
        <p:nvSpPr>
          <p:cNvPr id="3" name="Textfeld 2"/>
          <p:cNvSpPr txBox="1"/>
          <p:nvPr/>
        </p:nvSpPr>
        <p:spPr>
          <a:xfrm>
            <a:off x="1235101" y="2068597"/>
            <a:ext cx="8568952" cy="1569660"/>
          </a:xfrm>
          <a:prstGeom prst="rect">
            <a:avLst/>
          </a:prstGeom>
          <a:noFill/>
        </p:spPr>
        <p:txBody>
          <a:bodyPr wrap="square" rtlCol="0">
            <a:spAutoFit/>
          </a:bodyPr>
          <a:lstStyle/>
          <a:p>
            <a:pPr algn="l" defTabSz="457200"/>
            <a:r>
              <a:rPr lang="de-DE" sz="2400" b="1" i="0" dirty="0" smtClean="0">
                <a:latin typeface="Myriad Pro Light" pitchFamily="34" charset="0"/>
              </a:rPr>
              <a:t>Line Settings</a:t>
            </a:r>
          </a:p>
          <a:p>
            <a:pPr marL="283464" indent="-283464" algn="l" defTabSz="457200">
              <a:buFont typeface="Arial"/>
              <a:buChar char="•"/>
            </a:pPr>
            <a:r>
              <a:rPr lang="de-DE" sz="2400" b="0" i="0" dirty="0" err="1" smtClean="0">
                <a:latin typeface="Myriad Pro Light" pitchFamily="34" charset="0"/>
              </a:rPr>
              <a:t>Configure</a:t>
            </a:r>
            <a:r>
              <a:rPr lang="de-DE" sz="2400" b="0" i="0" dirty="0" smtClean="0">
                <a:latin typeface="Myriad Pro Light" pitchFamily="34" charset="0"/>
              </a:rPr>
              <a:t> SIP </a:t>
            </a:r>
            <a:r>
              <a:rPr lang="de-DE" sz="2400" b="0" i="0" dirty="0" err="1" smtClean="0">
                <a:latin typeface="Myriad Pro Light" pitchFamily="34" charset="0"/>
              </a:rPr>
              <a:t>and</a:t>
            </a:r>
            <a:r>
              <a:rPr lang="de-DE" sz="2400" b="0" i="0" dirty="0" smtClean="0">
                <a:latin typeface="Myriad Pro Light" pitchFamily="34" charset="0"/>
              </a:rPr>
              <a:t> ISDN </a:t>
            </a:r>
            <a:r>
              <a:rPr lang="de-DE" sz="2400" b="0" i="0" dirty="0" err="1" smtClean="0">
                <a:latin typeface="Myriad Pro Light" pitchFamily="34" charset="0"/>
              </a:rPr>
              <a:t>line</a:t>
            </a:r>
            <a:r>
              <a:rPr lang="de-DE" sz="2400" b="0" i="0" dirty="0" smtClean="0">
                <a:latin typeface="Myriad Pro Light" pitchFamily="34" charset="0"/>
              </a:rPr>
              <a:t> </a:t>
            </a:r>
            <a:r>
              <a:rPr lang="de-DE" sz="2400" b="0" i="0" dirty="0" err="1" smtClean="0">
                <a:latin typeface="Myriad Pro Light" pitchFamily="34" charset="0"/>
              </a:rPr>
              <a:t>as</a:t>
            </a:r>
            <a:r>
              <a:rPr lang="de-DE" sz="2400" b="0" i="0" dirty="0" smtClean="0">
                <a:latin typeface="Myriad Pro Light" pitchFamily="34" charset="0"/>
              </a:rPr>
              <a:t> </a:t>
            </a:r>
            <a:r>
              <a:rPr lang="de-DE" sz="2400" b="0" i="0" dirty="0" err="1" smtClean="0">
                <a:latin typeface="Myriad Pro Light" pitchFamily="34" charset="0"/>
              </a:rPr>
              <a:t>mentioned</a:t>
            </a:r>
            <a:r>
              <a:rPr lang="de-DE" sz="2400" b="0" i="0" dirty="0" smtClean="0">
                <a:latin typeface="Myriad Pro Light" pitchFamily="34" charset="0"/>
              </a:rPr>
              <a:t> in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slides</a:t>
            </a:r>
            <a:endParaRPr lang="de-DE" sz="2400" b="0" i="0" dirty="0" smtClean="0">
              <a:latin typeface="Myriad Pro Light" pitchFamily="34" charset="0"/>
            </a:endParaRPr>
          </a:p>
          <a:p>
            <a:pPr marL="283464" indent="-283464" algn="l" defTabSz="457200">
              <a:buFont typeface="Arial"/>
              <a:buChar char="•"/>
            </a:pPr>
            <a:r>
              <a:rPr lang="de-DE" sz="2400" dirty="0" err="1" smtClean="0">
                <a:latin typeface="Myriad Pro Light" pitchFamily="34" charset="0"/>
              </a:rPr>
              <a:t>Configure</a:t>
            </a:r>
            <a:r>
              <a:rPr lang="de-DE" sz="2400" dirty="0" smtClean="0">
                <a:latin typeface="Myriad Pro Light" pitchFamily="34" charset="0"/>
              </a:rPr>
              <a:t> </a:t>
            </a:r>
            <a:r>
              <a:rPr lang="de-DE" sz="2400" dirty="0" err="1" smtClean="0">
                <a:latin typeface="Myriad Pro Light" pitchFamily="34" charset="0"/>
              </a:rPr>
              <a:t>missing</a:t>
            </a:r>
            <a:r>
              <a:rPr lang="de-DE" sz="2400" dirty="0" smtClean="0">
                <a:latin typeface="Myriad Pro Light" pitchFamily="34" charset="0"/>
              </a:rPr>
              <a:t> </a:t>
            </a:r>
            <a:r>
              <a:rPr lang="de-DE" sz="2400" dirty="0" err="1" smtClean="0">
                <a:latin typeface="Myriad Pro Light" pitchFamily="34" charset="0"/>
              </a:rPr>
              <a:t>trunk</a:t>
            </a:r>
            <a:r>
              <a:rPr lang="de-DE" sz="2400" dirty="0" smtClean="0">
                <a:latin typeface="Myriad Pro Light" pitchFamily="34" charset="0"/>
              </a:rPr>
              <a:t> </a:t>
            </a:r>
            <a:r>
              <a:rPr lang="de-DE" sz="2400" dirty="0" err="1" smtClean="0">
                <a:latin typeface="Myriad Pro Light" pitchFamily="34" charset="0"/>
              </a:rPr>
              <a:t>group</a:t>
            </a:r>
            <a:endParaRPr lang="de-DE" sz="2400" dirty="0" smtClean="0">
              <a:latin typeface="Myriad Pro Light" pitchFamily="34" charset="0"/>
            </a:endParaRPr>
          </a:p>
          <a:p>
            <a:pPr marL="283464" indent="-283464" algn="l" defTabSz="457200">
              <a:buFont typeface="Arial"/>
              <a:buChar char="•"/>
            </a:pPr>
            <a:r>
              <a:rPr lang="de-DE" sz="2400" b="0" i="0" dirty="0" smtClean="0">
                <a:latin typeface="Myriad Pro Light" pitchFamily="34" charset="0"/>
              </a:rPr>
              <a:t>Optional </a:t>
            </a:r>
            <a:r>
              <a:rPr lang="de-DE" sz="2400" b="0" i="0" dirty="0" err="1" smtClean="0">
                <a:latin typeface="Myriad Pro Light" pitchFamily="34" charset="0"/>
              </a:rPr>
              <a:t>configure</a:t>
            </a:r>
            <a:r>
              <a:rPr lang="de-DE" sz="2400" b="0" i="0" dirty="0" smtClean="0">
                <a:latin typeface="Myriad Pro Light" pitchFamily="34" charset="0"/>
              </a:rPr>
              <a:t> individual </a:t>
            </a:r>
            <a:r>
              <a:rPr lang="de-DE" sz="2400" b="0" i="0" dirty="0" err="1" smtClean="0">
                <a:latin typeface="Myriad Pro Light" pitchFamily="34" charset="0"/>
              </a:rPr>
              <a:t>CoS</a:t>
            </a:r>
            <a:r>
              <a:rPr lang="de-DE" sz="2400" b="0" i="0" dirty="0" smtClean="0">
                <a:latin typeface="Myriad Pro Light" pitchFamily="34" charset="0"/>
              </a:rPr>
              <a:t> </a:t>
            </a:r>
            <a:r>
              <a:rPr lang="de-DE" sz="2400" b="0" i="0" dirty="0" err="1" smtClean="0">
                <a:latin typeface="Myriad Pro Light" pitchFamily="34" charset="0"/>
              </a:rPr>
              <a:t>for</a:t>
            </a:r>
            <a:r>
              <a:rPr lang="de-DE" sz="2400" b="0" i="0" dirty="0" smtClean="0">
                <a:latin typeface="Myriad Pro Light" pitchFamily="34" charset="0"/>
              </a:rPr>
              <a:t> </a:t>
            </a:r>
            <a:r>
              <a:rPr lang="de-DE" sz="2400" b="0" i="0" dirty="0" err="1" smtClean="0">
                <a:latin typeface="Myriad Pro Light" pitchFamily="34" charset="0"/>
              </a:rPr>
              <a:t>each</a:t>
            </a:r>
            <a:r>
              <a:rPr lang="de-DE" sz="2400" b="0" i="0" dirty="0" smtClean="0">
                <a:latin typeface="Myriad Pro Light" pitchFamily="34" charset="0"/>
              </a:rPr>
              <a:t> </a:t>
            </a:r>
            <a:r>
              <a:rPr lang="de-DE" sz="2400" b="0" i="0" dirty="0" err="1" smtClean="0">
                <a:latin typeface="Myriad Pro Light" pitchFamily="34" charset="0"/>
              </a:rPr>
              <a:t>line</a:t>
            </a:r>
            <a:r>
              <a:rPr lang="de-DE" sz="2400" b="0" i="0" dirty="0" smtClean="0">
                <a:latin typeface="Myriad Pro Light" pitchFamily="34" charset="0"/>
              </a:rPr>
              <a:t>/user-group</a:t>
            </a:r>
          </a:p>
        </p:txBody>
      </p:sp>
      <p:pic>
        <p:nvPicPr>
          <p:cNvPr id="6" name="Picture 2" descr="C:\Users\AWATZA~1.OAS\AppData\Local\Temp\SNAGHTML197c7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229" y="901973"/>
            <a:ext cx="199072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0513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User </a:t>
            </a:r>
            <a:r>
              <a:rPr lang="nl-NL" dirty="0" err="1" smtClean="0">
                <a:latin typeface="Note this" panose="02000503020000020003" pitchFamily="2" charset="0"/>
              </a:rPr>
              <a:t>Settings</a:t>
            </a:r>
            <a:r>
              <a:rPr lang="nl-NL" dirty="0" smtClean="0">
                <a:latin typeface="Note this" panose="02000503020000020003" pitchFamily="2" charset="0"/>
              </a:rPr>
              <a:t> - basic</a:t>
            </a:r>
            <a:endParaRPr lang="nl-NL" dirty="0">
              <a:latin typeface="Note this" panose="02000503020000020003" pitchFamily="2" charset="0"/>
            </a:endParaRPr>
          </a:p>
        </p:txBody>
      </p:sp>
      <p:pic>
        <p:nvPicPr>
          <p:cNvPr id="6146" name="Picture 2" descr="F:\Screenshots\Archiv\hybird 120 Gigaset PBX - Users - Mozilla Firefox_074.png"/>
          <p:cNvPicPr>
            <a:picLocks noChangeAspect="1" noChangeArrowheads="1"/>
          </p:cNvPicPr>
          <p:nvPr/>
        </p:nvPicPr>
        <p:blipFill rotWithShape="1">
          <a:blip r:embed="rId3">
            <a:extLst>
              <a:ext uri="{28A0092B-C50C-407E-A947-70E740481C1C}">
                <a14:useLocalDpi xmlns:a14="http://schemas.microsoft.com/office/drawing/2010/main" val="0"/>
              </a:ext>
            </a:extLst>
          </a:blip>
          <a:srcRect t="10985" r="51071" b="45998"/>
          <a:stretch/>
        </p:blipFill>
        <p:spPr bwMode="auto">
          <a:xfrm>
            <a:off x="1768352" y="1408336"/>
            <a:ext cx="5587428"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hteck 20"/>
          <p:cNvSpPr/>
          <p:nvPr/>
        </p:nvSpPr>
        <p:spPr>
          <a:xfrm>
            <a:off x="8322987" y="2992312"/>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p:nvPr/>
        </p:nvCxnSpPr>
        <p:spPr>
          <a:xfrm flipH="1" flipV="1">
            <a:off x="7191312" y="3136328"/>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78804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opowski_t\Desktop\UK training\Teldat Hybird 120 Gigaset edition\Screenshots\hybird 120 Gigaset PBX - Users - Mozilla Firefox_077.png"/>
          <p:cNvPicPr>
            <a:picLocks noChangeAspect="1" noChangeArrowheads="1"/>
          </p:cNvPicPr>
          <p:nvPr/>
        </p:nvPicPr>
        <p:blipFill rotWithShape="1">
          <a:blip r:embed="rId3">
            <a:extLst>
              <a:ext uri="{28A0092B-C50C-407E-A947-70E740481C1C}">
                <a14:useLocalDpi xmlns:a14="http://schemas.microsoft.com/office/drawing/2010/main" val="0"/>
              </a:ext>
            </a:extLst>
          </a:blip>
          <a:srcRect t="11016" r="51257" b="65911"/>
          <a:stretch/>
        </p:blipFill>
        <p:spPr bwMode="auto">
          <a:xfrm>
            <a:off x="2216155" y="4216648"/>
            <a:ext cx="4518000" cy="15672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User </a:t>
            </a:r>
            <a:r>
              <a:rPr lang="nl-NL" dirty="0" err="1" smtClean="0">
                <a:latin typeface="Note this" panose="02000503020000020003" pitchFamily="2" charset="0"/>
              </a:rPr>
              <a:t>Settings</a:t>
            </a:r>
            <a:r>
              <a:rPr lang="nl-NL" dirty="0" smtClean="0">
                <a:latin typeface="Note this" panose="02000503020000020003" pitchFamily="2" charset="0"/>
              </a:rPr>
              <a:t> - basic</a:t>
            </a:r>
            <a:endParaRPr lang="nl-NL" dirty="0">
              <a:latin typeface="Note this" panose="02000503020000020003" pitchFamily="2" charset="0"/>
            </a:endParaRPr>
          </a:p>
        </p:txBody>
      </p:sp>
      <p:pic>
        <p:nvPicPr>
          <p:cNvPr id="7171" name="Picture 3" descr="F:\Screenshots\hybird 120 Gigaset PBX - Users - Mozilla Firefox_113.png"/>
          <p:cNvPicPr>
            <a:picLocks noChangeAspect="1" noChangeArrowheads="1"/>
          </p:cNvPicPr>
          <p:nvPr/>
        </p:nvPicPr>
        <p:blipFill rotWithShape="1">
          <a:blip r:embed="rId4">
            <a:extLst>
              <a:ext uri="{28A0092B-C50C-407E-A947-70E740481C1C}">
                <a14:useLocalDpi xmlns:a14="http://schemas.microsoft.com/office/drawing/2010/main" val="0"/>
              </a:ext>
            </a:extLst>
          </a:blip>
          <a:srcRect t="11352" r="50974" b="48669"/>
          <a:stretch/>
        </p:blipFill>
        <p:spPr bwMode="auto">
          <a:xfrm>
            <a:off x="1091084" y="1264320"/>
            <a:ext cx="4517952"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hteck 20"/>
          <p:cNvSpPr/>
          <p:nvPr/>
        </p:nvSpPr>
        <p:spPr>
          <a:xfrm>
            <a:off x="5823159" y="2247073"/>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p:nvPr/>
        </p:nvCxnSpPr>
        <p:spPr>
          <a:xfrm flipH="1" flipV="1">
            <a:off x="4691484" y="2391089"/>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5843612" y="3136528"/>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9" name="Gerade Verbindung mit Pfeil 8"/>
          <p:cNvCxnSpPr/>
          <p:nvPr/>
        </p:nvCxnSpPr>
        <p:spPr>
          <a:xfrm flipH="1" flipV="1">
            <a:off x="4691483" y="3280544"/>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4691483" y="3424560"/>
            <a:ext cx="1296143" cy="17863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4691483" y="3424560"/>
            <a:ext cx="1296142" cy="838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6405219" y="5296768"/>
            <a:ext cx="328936" cy="353943"/>
          </a:xfrm>
          <a:prstGeom prst="rect">
            <a:avLst/>
          </a:prstGeom>
        </p:spPr>
        <p:txBody>
          <a:bodyPr wrap="none">
            <a:spAutoFit/>
          </a:bodyPr>
          <a:lstStyle/>
          <a:p>
            <a:r>
              <a:rPr lang="de-DE" dirty="0" smtClean="0">
                <a:latin typeface="Myriad Pro Light" pitchFamily="34" charset="0"/>
              </a:rPr>
              <a:t>3.</a:t>
            </a:r>
            <a:endParaRPr lang="de-DE" dirty="0">
              <a:latin typeface="Myriad Pro Light" pitchFamily="34" charset="0"/>
            </a:endParaRPr>
          </a:p>
        </p:txBody>
      </p:sp>
      <p:cxnSp>
        <p:nvCxnSpPr>
          <p:cNvPr id="17" name="Gerade Verbindung mit Pfeil 16"/>
          <p:cNvCxnSpPr/>
          <p:nvPr/>
        </p:nvCxnSpPr>
        <p:spPr>
          <a:xfrm flipH="1" flipV="1">
            <a:off x="5273544" y="5440784"/>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5114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Screenshots\hybird 120 Gigaset PBX - Users - Mozilla Firefox_114.png"/>
          <p:cNvPicPr>
            <a:picLocks noChangeAspect="1" noChangeArrowheads="1"/>
          </p:cNvPicPr>
          <p:nvPr/>
        </p:nvPicPr>
        <p:blipFill rotWithShape="1">
          <a:blip r:embed="rId3">
            <a:extLst>
              <a:ext uri="{28A0092B-C50C-407E-A947-70E740481C1C}">
                <a14:useLocalDpi xmlns:a14="http://schemas.microsoft.com/office/drawing/2010/main" val="0"/>
              </a:ext>
            </a:extLst>
          </a:blip>
          <a:srcRect t="10990" r="51074" b="45448"/>
          <a:stretch/>
        </p:blipFill>
        <p:spPr bwMode="auto">
          <a:xfrm>
            <a:off x="1163092" y="1192312"/>
            <a:ext cx="5517093"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User </a:t>
            </a:r>
            <a:r>
              <a:rPr lang="nl-NL" dirty="0" err="1" smtClean="0">
                <a:latin typeface="Note this" panose="02000503020000020003" pitchFamily="2" charset="0"/>
              </a:rPr>
              <a:t>Settings</a:t>
            </a:r>
            <a:r>
              <a:rPr lang="nl-NL" dirty="0" smtClean="0">
                <a:latin typeface="Note this" panose="02000503020000020003" pitchFamily="2" charset="0"/>
              </a:rPr>
              <a:t> - basic</a:t>
            </a:r>
            <a:endParaRPr lang="nl-NL" dirty="0">
              <a:latin typeface="Note this" panose="02000503020000020003" pitchFamily="2" charset="0"/>
            </a:endParaRPr>
          </a:p>
        </p:txBody>
      </p:sp>
      <p:sp>
        <p:nvSpPr>
          <p:cNvPr id="21" name="Rechteck 20"/>
          <p:cNvSpPr/>
          <p:nvPr/>
        </p:nvSpPr>
        <p:spPr>
          <a:xfrm>
            <a:off x="7163788" y="2704280"/>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p:nvPr/>
        </p:nvCxnSpPr>
        <p:spPr>
          <a:xfrm flipH="1" flipV="1">
            <a:off x="6032113" y="2848296"/>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9011965" y="4944912"/>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pic>
        <p:nvPicPr>
          <p:cNvPr id="8195" name="Picture 3" descr="F:\Screenshots\hybird 120 Gigaset PBX - Users - Mozilla Firefox_115.png"/>
          <p:cNvPicPr>
            <a:picLocks noChangeAspect="1" noChangeArrowheads="1"/>
          </p:cNvPicPr>
          <p:nvPr/>
        </p:nvPicPr>
        <p:blipFill rotWithShape="1">
          <a:blip r:embed="rId4">
            <a:extLst>
              <a:ext uri="{28A0092B-C50C-407E-A947-70E740481C1C}">
                <a14:useLocalDpi xmlns:a14="http://schemas.microsoft.com/office/drawing/2010/main" val="0"/>
              </a:ext>
            </a:extLst>
          </a:blip>
          <a:srcRect t="11231" r="51066" b="45509"/>
          <a:stretch/>
        </p:blipFill>
        <p:spPr bwMode="auto">
          <a:xfrm>
            <a:off x="3395340" y="3424560"/>
            <a:ext cx="5556669"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 name="Gerade Verbindung mit Pfeil 8"/>
          <p:cNvCxnSpPr/>
          <p:nvPr/>
        </p:nvCxnSpPr>
        <p:spPr>
          <a:xfrm flipH="1" flipV="1">
            <a:off x="7859836" y="5088928"/>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7859836" y="5232944"/>
            <a:ext cx="1296143" cy="17863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7859836" y="5232944"/>
            <a:ext cx="1296142" cy="838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33749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Screenshots\hybird 120 Gigaset User Settings - Users - Mozilla Firefox_116.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63" r="28004" b="41732"/>
          <a:stretch/>
        </p:blipFill>
        <p:spPr bwMode="auto">
          <a:xfrm>
            <a:off x="948148" y="1258223"/>
            <a:ext cx="7540076"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User </a:t>
            </a:r>
            <a:r>
              <a:rPr lang="nl-NL" dirty="0" err="1" smtClean="0">
                <a:latin typeface="Note this" panose="02000503020000020003" pitchFamily="2" charset="0"/>
              </a:rPr>
              <a:t>Settings</a:t>
            </a:r>
            <a:r>
              <a:rPr lang="nl-NL" dirty="0" smtClean="0">
                <a:latin typeface="Note this" panose="02000503020000020003" pitchFamily="2" charset="0"/>
              </a:rPr>
              <a:t> - details</a:t>
            </a:r>
            <a:endParaRPr lang="nl-NL" dirty="0">
              <a:latin typeface="Note this" panose="02000503020000020003" pitchFamily="2" charset="0"/>
            </a:endParaRPr>
          </a:p>
        </p:txBody>
      </p:sp>
      <p:sp>
        <p:nvSpPr>
          <p:cNvPr id="21" name="Rechteck 20"/>
          <p:cNvSpPr/>
          <p:nvPr/>
        </p:nvSpPr>
        <p:spPr>
          <a:xfrm>
            <a:off x="9351551" y="2649218"/>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p:nvPr/>
        </p:nvCxnSpPr>
        <p:spPr>
          <a:xfrm flipH="1" flipV="1">
            <a:off x="8219876" y="2793234"/>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219" name="Picture 3" descr="F:\Screenshots\hybird 120 Gigaset User Settings - Users - Mozilla Firefox_117.png"/>
          <p:cNvPicPr>
            <a:picLocks noChangeAspect="1" noChangeArrowheads="1"/>
          </p:cNvPicPr>
          <p:nvPr/>
        </p:nvPicPr>
        <p:blipFill rotWithShape="1">
          <a:blip r:embed="rId4">
            <a:extLst>
              <a:ext uri="{28A0092B-C50C-407E-A947-70E740481C1C}">
                <a14:useLocalDpi xmlns:a14="http://schemas.microsoft.com/office/drawing/2010/main" val="0"/>
              </a:ext>
            </a:extLst>
          </a:blip>
          <a:srcRect t="11230" r="40205" b="25217"/>
          <a:stretch/>
        </p:blipFill>
        <p:spPr bwMode="auto">
          <a:xfrm>
            <a:off x="3090701" y="2937250"/>
            <a:ext cx="5777247" cy="45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 name="Gerade Verbindung mit Pfeil 8"/>
          <p:cNvCxnSpPr/>
          <p:nvPr/>
        </p:nvCxnSpPr>
        <p:spPr>
          <a:xfrm flipH="1" flipV="1">
            <a:off x="7859836" y="5076189"/>
            <a:ext cx="1820652" cy="111061"/>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8003852" y="5187250"/>
            <a:ext cx="1676636" cy="75759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7859836" y="5187250"/>
            <a:ext cx="1820650" cy="37879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9536473" y="4899218"/>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6" name="Rechteck 15"/>
          <p:cNvSpPr/>
          <p:nvPr/>
        </p:nvSpPr>
        <p:spPr>
          <a:xfrm>
            <a:off x="9187083" y="6880944"/>
            <a:ext cx="328936" cy="353943"/>
          </a:xfrm>
          <a:prstGeom prst="rect">
            <a:avLst/>
          </a:prstGeom>
        </p:spPr>
        <p:txBody>
          <a:bodyPr wrap="none">
            <a:spAutoFit/>
          </a:bodyPr>
          <a:lstStyle/>
          <a:p>
            <a:r>
              <a:rPr lang="de-DE" dirty="0" smtClean="0">
                <a:latin typeface="Myriad Pro Light" pitchFamily="34" charset="0"/>
              </a:rPr>
              <a:t>3.</a:t>
            </a:r>
            <a:endParaRPr lang="de-DE" dirty="0">
              <a:latin typeface="Myriad Pro Light" pitchFamily="34" charset="0"/>
            </a:endParaRPr>
          </a:p>
        </p:txBody>
      </p:sp>
      <p:cxnSp>
        <p:nvCxnSpPr>
          <p:cNvPr id="17" name="Gerade Verbindung mit Pfeil 16"/>
          <p:cNvCxnSpPr/>
          <p:nvPr/>
        </p:nvCxnSpPr>
        <p:spPr>
          <a:xfrm flipH="1" flipV="1">
            <a:off x="8055408" y="7024960"/>
            <a:ext cx="1296143" cy="1440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84724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a:latin typeface="Note this" panose="02000503020000020003" pitchFamily="2" charset="0"/>
              </a:rPr>
              <a:t>User </a:t>
            </a:r>
            <a:r>
              <a:rPr lang="nl-NL" dirty="0" err="1">
                <a:latin typeface="Note this" panose="02000503020000020003" pitchFamily="2" charset="0"/>
              </a:rPr>
              <a:t>Settings</a:t>
            </a:r>
            <a:r>
              <a:rPr lang="nl-NL" dirty="0">
                <a:latin typeface="Note this" panose="02000503020000020003" pitchFamily="2" charset="0"/>
              </a:rPr>
              <a:t> - details</a:t>
            </a:r>
          </a:p>
        </p:txBody>
      </p:sp>
      <p:pic>
        <p:nvPicPr>
          <p:cNvPr id="10242" name="Picture 2" descr="F:\Screenshots\hybird 120 Gigaset User Settings - Users - Mozilla Firefox_118.png"/>
          <p:cNvPicPr>
            <a:picLocks noChangeAspect="1" noChangeArrowheads="1"/>
          </p:cNvPicPr>
          <p:nvPr/>
        </p:nvPicPr>
        <p:blipFill rotWithShape="1">
          <a:blip r:embed="rId3">
            <a:extLst>
              <a:ext uri="{28A0092B-C50C-407E-A947-70E740481C1C}">
                <a14:useLocalDpi xmlns:a14="http://schemas.microsoft.com/office/drawing/2010/main" val="0"/>
              </a:ext>
            </a:extLst>
          </a:blip>
          <a:srcRect t="23442" r="28094" b="54500"/>
          <a:stretch/>
        </p:blipFill>
        <p:spPr bwMode="auto">
          <a:xfrm>
            <a:off x="443012" y="1264320"/>
            <a:ext cx="8807436" cy="19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3" name="Picture 3" descr="F:\Screenshots\hybird 120 Gigaset User Settings - Users - Mozilla Firefox_119.png"/>
          <p:cNvPicPr>
            <a:picLocks noChangeAspect="1" noChangeArrowheads="1"/>
          </p:cNvPicPr>
          <p:nvPr/>
        </p:nvPicPr>
        <p:blipFill rotWithShape="1">
          <a:blip r:embed="rId4">
            <a:extLst>
              <a:ext uri="{28A0092B-C50C-407E-A947-70E740481C1C}">
                <a14:useLocalDpi xmlns:a14="http://schemas.microsoft.com/office/drawing/2010/main" val="0"/>
              </a:ext>
            </a:extLst>
          </a:blip>
          <a:srcRect l="1" t="23017" r="32197" b="58519"/>
          <a:stretch/>
        </p:blipFill>
        <p:spPr bwMode="auto">
          <a:xfrm>
            <a:off x="659037" y="2848496"/>
            <a:ext cx="9019354"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4" name="Picture 4" descr="F:\Screenshots\hybird 120 Gigaset User Settings - Users - Mozilla Firefox_120.png"/>
          <p:cNvPicPr>
            <a:picLocks noChangeAspect="1" noChangeArrowheads="1"/>
          </p:cNvPicPr>
          <p:nvPr/>
        </p:nvPicPr>
        <p:blipFill rotWithShape="1">
          <a:blip r:embed="rId5">
            <a:extLst>
              <a:ext uri="{28A0092B-C50C-407E-A947-70E740481C1C}">
                <a14:useLocalDpi xmlns:a14="http://schemas.microsoft.com/office/drawing/2010/main" val="0"/>
              </a:ext>
            </a:extLst>
          </a:blip>
          <a:srcRect t="22534" r="28275" b="58145"/>
          <a:stretch/>
        </p:blipFill>
        <p:spPr bwMode="auto">
          <a:xfrm>
            <a:off x="947068" y="4576688"/>
            <a:ext cx="9117869"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hteck 20"/>
          <p:cNvSpPr/>
          <p:nvPr/>
        </p:nvSpPr>
        <p:spPr>
          <a:xfrm>
            <a:off x="6637677" y="2499486"/>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a:stCxn id="21" idx="1"/>
          </p:cNvCxnSpPr>
          <p:nvPr/>
        </p:nvCxnSpPr>
        <p:spPr>
          <a:xfrm flipH="1" flipV="1">
            <a:off x="5506003" y="2643502"/>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flipV="1">
            <a:off x="8036748" y="4076979"/>
            <a:ext cx="910326" cy="55529"/>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6876213" y="5800824"/>
            <a:ext cx="967206"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8899052" y="3900007"/>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6" name="Rechteck 15"/>
          <p:cNvSpPr/>
          <p:nvPr/>
        </p:nvSpPr>
        <p:spPr>
          <a:xfrm>
            <a:off x="7843419" y="5656808"/>
            <a:ext cx="328936" cy="353943"/>
          </a:xfrm>
          <a:prstGeom prst="rect">
            <a:avLst/>
          </a:prstGeom>
        </p:spPr>
        <p:txBody>
          <a:bodyPr wrap="none">
            <a:spAutoFit/>
          </a:bodyPr>
          <a:lstStyle/>
          <a:p>
            <a:r>
              <a:rPr lang="de-DE" dirty="0" smtClean="0">
                <a:latin typeface="Myriad Pro Light" pitchFamily="34" charset="0"/>
              </a:rPr>
              <a:t>3.</a:t>
            </a:r>
            <a:endParaRPr lang="de-DE" dirty="0">
              <a:latin typeface="Myriad Pro Light" pitchFamily="34" charset="0"/>
            </a:endParaRPr>
          </a:p>
        </p:txBody>
      </p:sp>
    </p:spTree>
    <p:extLst>
      <p:ext uri="{BB962C8B-B14F-4D97-AF65-F5344CB8AC3E}">
        <p14:creationId xmlns:p14="http://schemas.microsoft.com/office/powerpoint/2010/main" val="26120840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a:latin typeface="Note this" panose="02000503020000020003" pitchFamily="2" charset="0"/>
              </a:rPr>
              <a:t>User </a:t>
            </a:r>
            <a:r>
              <a:rPr lang="nl-NL" dirty="0" err="1">
                <a:latin typeface="Note this" panose="02000503020000020003" pitchFamily="2" charset="0"/>
              </a:rPr>
              <a:t>Settings</a:t>
            </a:r>
            <a:r>
              <a:rPr lang="nl-NL" dirty="0">
                <a:latin typeface="Note this" panose="02000503020000020003" pitchFamily="2" charset="0"/>
              </a:rPr>
              <a:t> - details</a:t>
            </a:r>
          </a:p>
        </p:txBody>
      </p:sp>
      <p:pic>
        <p:nvPicPr>
          <p:cNvPr id="11266" name="Picture 2" descr="F:\Screenshots\hybird 120 Gigaset User Settings - Users - Mozilla Firefox_12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840" r="28177" b="38339"/>
          <a:stretch/>
        </p:blipFill>
        <p:spPr bwMode="auto">
          <a:xfrm>
            <a:off x="1732743" y="1506816"/>
            <a:ext cx="7081601"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hteck 20"/>
          <p:cNvSpPr/>
          <p:nvPr/>
        </p:nvSpPr>
        <p:spPr>
          <a:xfrm>
            <a:off x="7407334" y="3496568"/>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a:stCxn id="21" idx="1"/>
          </p:cNvCxnSpPr>
          <p:nvPr/>
        </p:nvCxnSpPr>
        <p:spPr>
          <a:xfrm flipH="1" flipV="1">
            <a:off x="6275660" y="3640584"/>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07189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219075"/>
            <a:ext cx="9612313" cy="685800"/>
          </a:xfrm>
          <a:prstGeom prst="rect">
            <a:avLst/>
          </a:prstGeom>
        </p:spPr>
        <p:txBody>
          <a:bodyPr vert="horz" lIns="91411" tIns="45705" rIns="91411" bIns="45705" rtlCol="0" anchor="ctr">
            <a:noAutofit/>
          </a:bodyPr>
          <a:lstStyle>
            <a:lvl1pPr algn="ctr" defTabSz="914400">
              <a:spcBef>
                <a:spcPts val="0"/>
              </a:spcBef>
              <a:buNone/>
              <a:defRPr sz="3200">
                <a:solidFill>
                  <a:schemeClr val="tx1">
                    <a:lumMod val="50000"/>
                    <a:lumOff val="50000"/>
                  </a:schemeClr>
                </a:solidFill>
                <a:latin typeface="Note this" panose="02000503020000020003" pitchFamily="2" charset="0"/>
                <a:ea typeface="+mj-ea"/>
                <a:cs typeface="+mj-cs"/>
              </a:defRPr>
            </a:lvl1pPr>
          </a:lstStyle>
          <a:p>
            <a:r>
              <a:rPr lang="en-GB" dirty="0"/>
              <a:t>Exercise 3</a:t>
            </a:r>
            <a:r>
              <a:rPr lang="en-GB" dirty="0" smtClean="0"/>
              <a:t> </a:t>
            </a:r>
            <a:r>
              <a:rPr lang="en-GB" dirty="0"/>
              <a:t>— </a:t>
            </a:r>
            <a:r>
              <a:rPr lang="en-GB" dirty="0" smtClean="0"/>
              <a:t>User Settings</a:t>
            </a:r>
            <a:endParaRPr lang="en-GB" dirty="0"/>
          </a:p>
        </p:txBody>
      </p:sp>
      <p:sp>
        <p:nvSpPr>
          <p:cNvPr id="3" name="Textfeld 2"/>
          <p:cNvSpPr txBox="1"/>
          <p:nvPr/>
        </p:nvSpPr>
        <p:spPr>
          <a:xfrm>
            <a:off x="1235101" y="2068597"/>
            <a:ext cx="8568952" cy="5139869"/>
          </a:xfrm>
          <a:prstGeom prst="rect">
            <a:avLst/>
          </a:prstGeom>
          <a:noFill/>
        </p:spPr>
        <p:txBody>
          <a:bodyPr wrap="square" rtlCol="0">
            <a:spAutoFit/>
          </a:bodyPr>
          <a:lstStyle/>
          <a:p>
            <a:pPr algn="l" defTabSz="457200"/>
            <a:r>
              <a:rPr lang="de-DE" sz="2400" b="1" i="0" dirty="0" smtClean="0">
                <a:latin typeface="Myriad Pro Light" pitchFamily="34" charset="0"/>
              </a:rPr>
              <a:t>User </a:t>
            </a:r>
            <a:r>
              <a:rPr lang="de-DE" sz="2400" b="1" i="0" dirty="0" err="1" smtClean="0">
                <a:latin typeface="Myriad Pro Light" pitchFamily="34" charset="0"/>
              </a:rPr>
              <a:t>settings</a:t>
            </a:r>
            <a:endParaRPr lang="de-DE" sz="2400" b="1" i="0" dirty="0" smtClean="0">
              <a:latin typeface="Myriad Pro Light" pitchFamily="34" charset="0"/>
            </a:endParaRPr>
          </a:p>
          <a:p>
            <a:pPr marL="283464" indent="-283464" algn="l" defTabSz="457200">
              <a:buFont typeface="Arial"/>
              <a:buChar char="•"/>
            </a:pPr>
            <a:r>
              <a:rPr lang="de-DE" sz="2400" b="0" i="0" dirty="0" err="1" smtClean="0">
                <a:latin typeface="Myriad Pro Light" pitchFamily="34" charset="0"/>
              </a:rPr>
              <a:t>Configure</a:t>
            </a:r>
            <a:r>
              <a:rPr lang="de-DE" sz="2400" b="0" i="0" dirty="0" smtClean="0">
                <a:latin typeface="Myriad Pro Light" pitchFamily="34" charset="0"/>
              </a:rPr>
              <a:t> </a:t>
            </a:r>
            <a:r>
              <a:rPr lang="de-DE" sz="2400" b="0" i="0" dirty="0" err="1" smtClean="0">
                <a:latin typeface="Myriad Pro Light" pitchFamily="34" charset="0"/>
              </a:rPr>
              <a:t>users</a:t>
            </a:r>
            <a:r>
              <a:rPr lang="de-DE" sz="2400" b="0" i="0" dirty="0" smtClean="0">
                <a:latin typeface="Myriad Pro Light" pitchFamily="34" charset="0"/>
              </a:rPr>
              <a:t> </a:t>
            </a:r>
            <a:r>
              <a:rPr lang="de-DE" sz="2400" b="0" i="0" dirty="0" err="1" smtClean="0">
                <a:latin typeface="Myriad Pro Light" pitchFamily="34" charset="0"/>
              </a:rPr>
              <a:t>as</a:t>
            </a:r>
            <a:r>
              <a:rPr lang="de-DE" sz="2400" b="0" i="0" dirty="0" smtClean="0">
                <a:latin typeface="Myriad Pro Light" pitchFamily="34" charset="0"/>
              </a:rPr>
              <a:t> </a:t>
            </a:r>
            <a:r>
              <a:rPr lang="de-DE" sz="2400" b="0" i="0" dirty="0" err="1" smtClean="0">
                <a:latin typeface="Myriad Pro Light" pitchFamily="34" charset="0"/>
              </a:rPr>
              <a:t>mentioned</a:t>
            </a:r>
            <a:r>
              <a:rPr lang="de-DE" sz="2400" b="0" i="0" dirty="0" smtClean="0">
                <a:latin typeface="Myriad Pro Light" pitchFamily="34" charset="0"/>
              </a:rPr>
              <a:t> in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slides</a:t>
            </a:r>
            <a:endParaRPr lang="de-DE" sz="2400" b="0" i="0" dirty="0" smtClean="0">
              <a:latin typeface="Myriad Pro Light" pitchFamily="34" charset="0"/>
            </a:endParaRPr>
          </a:p>
          <a:p>
            <a:pPr marL="283464" indent="-283464" algn="l" defTabSz="457200">
              <a:buFont typeface="Arial"/>
              <a:buChar char="•"/>
            </a:pPr>
            <a:r>
              <a:rPr lang="de-DE" sz="2400" dirty="0" smtClean="0">
                <a:latin typeface="Myriad Pro Light" pitchFamily="34" charset="0"/>
              </a:rPr>
              <a:t>Enter proper </a:t>
            </a:r>
            <a:r>
              <a:rPr lang="de-DE" sz="2400" dirty="0" err="1" smtClean="0">
                <a:latin typeface="Myriad Pro Light" pitchFamily="34" charset="0"/>
              </a:rPr>
              <a:t>names</a:t>
            </a:r>
            <a:r>
              <a:rPr lang="de-DE" sz="2400" dirty="0" smtClean="0">
                <a:latin typeface="Myriad Pro Light" pitchFamily="34" charset="0"/>
              </a:rPr>
              <a:t>, </a:t>
            </a:r>
            <a:r>
              <a:rPr lang="de-DE" sz="2400" dirty="0" err="1" smtClean="0">
                <a:latin typeface="Myriad Pro Light" pitchFamily="34" charset="0"/>
              </a:rPr>
              <a:t>according</a:t>
            </a:r>
            <a:r>
              <a:rPr lang="de-DE" sz="2400" dirty="0" smtClean="0">
                <a:latin typeface="Myriad Pro Light" pitchFamily="34" charset="0"/>
              </a:rPr>
              <a:t> </a:t>
            </a:r>
            <a:r>
              <a:rPr lang="de-DE" sz="2400" dirty="0" err="1" smtClean="0">
                <a:latin typeface="Myriad Pro Light" pitchFamily="34" charset="0"/>
              </a:rPr>
              <a:t>to</a:t>
            </a:r>
            <a:r>
              <a:rPr lang="de-DE" sz="2400" dirty="0" smtClean="0">
                <a:latin typeface="Myriad Pro Light" pitchFamily="34" charset="0"/>
              </a:rPr>
              <a:t> </a:t>
            </a:r>
            <a:r>
              <a:rPr lang="de-DE" sz="2400" dirty="0" err="1" smtClean="0">
                <a:latin typeface="Myriad Pro Light" pitchFamily="34" charset="0"/>
              </a:rPr>
              <a:t>your</a:t>
            </a:r>
            <a:r>
              <a:rPr lang="de-DE" sz="2400" dirty="0" smtClean="0">
                <a:latin typeface="Myriad Pro Light" pitchFamily="34" charset="0"/>
              </a:rPr>
              <a:t> test-setup*</a:t>
            </a:r>
          </a:p>
          <a:p>
            <a:pPr marL="283464" indent="-283464" algn="l" defTabSz="457200">
              <a:buFont typeface="Arial"/>
              <a:buChar char="•"/>
            </a:pPr>
            <a:r>
              <a:rPr lang="de-DE" sz="2400" dirty="0" err="1" smtClean="0">
                <a:latin typeface="Myriad Pro Light" pitchFamily="34" charset="0"/>
              </a:rPr>
              <a:t>Assign</a:t>
            </a:r>
            <a:r>
              <a:rPr lang="de-DE" sz="2400" dirty="0" smtClean="0">
                <a:latin typeface="Myriad Pro Light" pitchFamily="34" charset="0"/>
              </a:rPr>
              <a:t> </a:t>
            </a:r>
            <a:r>
              <a:rPr lang="de-DE" sz="2400" dirty="0" err="1" smtClean="0">
                <a:latin typeface="Myriad Pro Light" pitchFamily="34" charset="0"/>
              </a:rPr>
              <a:t>trunk</a:t>
            </a:r>
            <a:r>
              <a:rPr lang="de-DE" sz="2400" dirty="0" smtClean="0">
                <a:latin typeface="Myriad Pro Light" pitchFamily="34" charset="0"/>
              </a:rPr>
              <a:t> </a:t>
            </a:r>
            <a:r>
              <a:rPr lang="de-DE" sz="2400" dirty="0" err="1" smtClean="0">
                <a:latin typeface="Myriad Pro Light" pitchFamily="34" charset="0"/>
              </a:rPr>
              <a:t>numbers</a:t>
            </a:r>
            <a:r>
              <a:rPr lang="de-DE" sz="2400" dirty="0" smtClean="0">
                <a:latin typeface="Myriad Pro Light" pitchFamily="34" charset="0"/>
              </a:rPr>
              <a:t> </a:t>
            </a:r>
            <a:r>
              <a:rPr lang="de-DE" sz="2400" dirty="0" err="1" smtClean="0">
                <a:latin typeface="Myriad Pro Light" pitchFamily="34" charset="0"/>
              </a:rPr>
              <a:t>to</a:t>
            </a:r>
            <a:r>
              <a:rPr lang="de-DE" sz="2400" dirty="0" smtClean="0">
                <a:latin typeface="Myriad Pro Light" pitchFamily="34" charset="0"/>
              </a:rPr>
              <a:t> </a:t>
            </a:r>
            <a:r>
              <a:rPr lang="de-DE" sz="2400" dirty="0" err="1" smtClean="0">
                <a:latin typeface="Myriad Pro Light" pitchFamily="34" charset="0"/>
              </a:rPr>
              <a:t>the</a:t>
            </a:r>
            <a:r>
              <a:rPr lang="de-DE" sz="2400" dirty="0" smtClean="0">
                <a:latin typeface="Myriad Pro Light" pitchFamily="34" charset="0"/>
              </a:rPr>
              <a:t> </a:t>
            </a:r>
            <a:r>
              <a:rPr lang="de-DE" sz="2400" dirty="0" err="1" smtClean="0">
                <a:latin typeface="Myriad Pro Light" pitchFamily="34" charset="0"/>
              </a:rPr>
              <a:t>users</a:t>
            </a:r>
            <a:endParaRPr lang="de-DE" sz="2400" dirty="0" smtClean="0">
              <a:latin typeface="Myriad Pro Light" pitchFamily="34" charset="0"/>
            </a:endParaRPr>
          </a:p>
          <a:p>
            <a:pPr marL="283464" indent="-283464" algn="l" defTabSz="457200">
              <a:buFont typeface="Arial"/>
              <a:buChar char="•"/>
            </a:pPr>
            <a:r>
              <a:rPr lang="de-DE" sz="2400" dirty="0" err="1" smtClean="0">
                <a:latin typeface="Myriad Pro Light" pitchFamily="34" charset="0"/>
              </a:rPr>
              <a:t>Enable</a:t>
            </a:r>
            <a:r>
              <a:rPr lang="de-DE" sz="2400" dirty="0" smtClean="0">
                <a:latin typeface="Myriad Pro Light" pitchFamily="34" charset="0"/>
              </a:rPr>
              <a:t> </a:t>
            </a:r>
            <a:r>
              <a:rPr lang="de-DE" sz="2400" dirty="0" err="1" smtClean="0">
                <a:latin typeface="Myriad Pro Light" pitchFamily="34" charset="0"/>
              </a:rPr>
              <a:t>WebUI</a:t>
            </a:r>
            <a:r>
              <a:rPr lang="de-DE" sz="2400" dirty="0" smtClean="0">
                <a:latin typeface="Myriad Pro Light" pitchFamily="34" charset="0"/>
              </a:rPr>
              <a:t> </a:t>
            </a:r>
            <a:r>
              <a:rPr lang="de-DE" sz="2400" dirty="0" err="1" smtClean="0">
                <a:latin typeface="Myriad Pro Light" pitchFamily="34" charset="0"/>
              </a:rPr>
              <a:t>access</a:t>
            </a:r>
            <a:r>
              <a:rPr lang="de-DE" sz="2400" dirty="0" smtClean="0">
                <a:latin typeface="Myriad Pro Light" pitchFamily="34" charset="0"/>
              </a:rPr>
              <a:t> </a:t>
            </a:r>
            <a:r>
              <a:rPr lang="de-DE" sz="2400" dirty="0" err="1" smtClean="0">
                <a:latin typeface="Myriad Pro Light" pitchFamily="34" charset="0"/>
              </a:rPr>
              <a:t>for</a:t>
            </a:r>
            <a:r>
              <a:rPr lang="de-DE" sz="2400" dirty="0" smtClean="0">
                <a:latin typeface="Myriad Pro Light" pitchFamily="34" charset="0"/>
              </a:rPr>
              <a:t> all </a:t>
            </a:r>
            <a:r>
              <a:rPr lang="de-DE" sz="2400" dirty="0" err="1" smtClean="0">
                <a:latin typeface="Myriad Pro Light" pitchFamily="34" charset="0"/>
              </a:rPr>
              <a:t>users</a:t>
            </a:r>
            <a:endParaRPr lang="de-DE" sz="2400" dirty="0" smtClean="0">
              <a:latin typeface="Myriad Pro Light" pitchFamily="34" charset="0"/>
            </a:endParaRPr>
          </a:p>
          <a:p>
            <a:pPr marL="283464" indent="-283464" algn="l" defTabSz="457200">
              <a:buFont typeface="Arial"/>
              <a:buChar char="•"/>
            </a:pPr>
            <a:endParaRPr lang="de-DE" sz="2400" b="0" i="0" dirty="0">
              <a:latin typeface="Myriad Pro Light" pitchFamily="34" charset="0"/>
            </a:endParaRPr>
          </a:p>
          <a:p>
            <a:pPr marL="283464" indent="-283464" algn="l" defTabSz="457200">
              <a:buFont typeface="Arial"/>
              <a:buChar char="•"/>
            </a:pPr>
            <a:endParaRPr lang="de-DE" sz="2400" dirty="0" smtClean="0">
              <a:latin typeface="Myriad Pro Light" pitchFamily="34" charset="0"/>
            </a:endParaRPr>
          </a:p>
          <a:p>
            <a:pPr marL="283464" indent="-283464" algn="l" defTabSz="457200">
              <a:buFont typeface="Arial"/>
              <a:buChar char="•"/>
            </a:pPr>
            <a:endParaRPr lang="de-DE" sz="2400" b="0" i="0" dirty="0">
              <a:latin typeface="Myriad Pro Light" pitchFamily="34" charset="0"/>
            </a:endParaRPr>
          </a:p>
          <a:p>
            <a:pPr marL="283464" indent="-283464" algn="l" defTabSz="457200">
              <a:buFont typeface="Arial"/>
              <a:buChar char="•"/>
            </a:pPr>
            <a:endParaRPr lang="de-DE" sz="2400" dirty="0" smtClean="0">
              <a:latin typeface="Myriad Pro Light" pitchFamily="34" charset="0"/>
            </a:endParaRPr>
          </a:p>
          <a:p>
            <a:pPr marL="283464" indent="-283464" algn="l" defTabSz="457200">
              <a:buFont typeface="Arial"/>
              <a:buChar char="•"/>
            </a:pPr>
            <a:endParaRPr lang="de-DE" sz="2400" b="0" i="0" dirty="0">
              <a:latin typeface="Myriad Pro Light" pitchFamily="34" charset="0"/>
            </a:endParaRPr>
          </a:p>
          <a:p>
            <a:pPr marL="283464" indent="-283464" algn="l" defTabSz="457200">
              <a:buFont typeface="Arial"/>
              <a:buChar char="•"/>
            </a:pPr>
            <a:endParaRPr lang="de-DE" sz="2400" dirty="0" smtClean="0">
              <a:latin typeface="Myriad Pro Light" pitchFamily="34" charset="0"/>
            </a:endParaRPr>
          </a:p>
          <a:p>
            <a:pPr marL="283464" indent="-283464" algn="l" defTabSz="457200">
              <a:buFont typeface="Arial"/>
              <a:buChar char="•"/>
            </a:pPr>
            <a:endParaRPr lang="de-DE" sz="2400" b="0" i="0" dirty="0">
              <a:latin typeface="Myriad Pro Light" pitchFamily="34" charset="0"/>
            </a:endParaRPr>
          </a:p>
          <a:p>
            <a:pPr marL="283464" indent="-283464" algn="l" defTabSz="457200">
              <a:buFont typeface="Arial"/>
              <a:buChar char="•"/>
            </a:pPr>
            <a:endParaRPr lang="de-DE" sz="2400" dirty="0" smtClean="0">
              <a:latin typeface="Myriad Pro Light" pitchFamily="34" charset="0"/>
            </a:endParaRPr>
          </a:p>
          <a:p>
            <a:pPr algn="l" defTabSz="457200"/>
            <a:r>
              <a:rPr lang="de-DE" sz="1600" b="0" i="0" dirty="0" smtClean="0">
                <a:latin typeface="Myriad Pro Light" pitchFamily="34" charset="0"/>
              </a:rPr>
              <a:t>*= </a:t>
            </a:r>
            <a:r>
              <a:rPr lang="de-DE" sz="1600" b="0" i="0" dirty="0" err="1" smtClean="0">
                <a:latin typeface="Myriad Pro Light" pitchFamily="34" charset="0"/>
              </a:rPr>
              <a:t>You</a:t>
            </a:r>
            <a:r>
              <a:rPr lang="de-DE" sz="1600" b="0" i="0" dirty="0" smtClean="0">
                <a:latin typeface="Myriad Pro Light" pitchFamily="34" charset="0"/>
              </a:rPr>
              <a:t> </a:t>
            </a:r>
            <a:r>
              <a:rPr lang="de-DE" sz="1600" b="0" i="0" dirty="0" err="1" smtClean="0">
                <a:latin typeface="Myriad Pro Light" pitchFamily="34" charset="0"/>
              </a:rPr>
              <a:t>can</a:t>
            </a:r>
            <a:r>
              <a:rPr lang="de-DE" sz="1600" b="0" i="0" dirty="0" smtClean="0">
                <a:latin typeface="Myriad Pro Light" pitchFamily="34" charset="0"/>
              </a:rPr>
              <a:t> </a:t>
            </a:r>
            <a:r>
              <a:rPr lang="de-DE" sz="1600" b="0" i="0" dirty="0" err="1" smtClean="0">
                <a:latin typeface="Myriad Pro Light" pitchFamily="34" charset="0"/>
              </a:rPr>
              <a:t>use</a:t>
            </a:r>
            <a:r>
              <a:rPr lang="de-DE" sz="1600" b="0" i="0" dirty="0" smtClean="0">
                <a:latin typeface="Myriad Pro Light" pitchFamily="34" charset="0"/>
              </a:rPr>
              <a:t> </a:t>
            </a:r>
            <a:r>
              <a:rPr lang="de-DE" sz="1600" b="0" i="0" dirty="0" err="1" smtClean="0">
                <a:latin typeface="Myriad Pro Light" pitchFamily="34" charset="0"/>
              </a:rPr>
              <a:t>this</a:t>
            </a:r>
            <a:r>
              <a:rPr lang="de-DE" sz="1600" b="0" i="0" dirty="0" smtClean="0">
                <a:latin typeface="Myriad Pro Light" pitchFamily="34" charset="0"/>
              </a:rPr>
              <a:t> </a:t>
            </a:r>
            <a:r>
              <a:rPr lang="de-DE" sz="1600" b="0" i="0" dirty="0" err="1" smtClean="0">
                <a:latin typeface="Myriad Pro Light" pitchFamily="34" charset="0"/>
              </a:rPr>
              <a:t>configuration</a:t>
            </a:r>
            <a:r>
              <a:rPr lang="de-DE" sz="1600" b="0" i="0" dirty="0" smtClean="0">
                <a:latin typeface="Myriad Pro Light" pitchFamily="34" charset="0"/>
              </a:rPr>
              <a:t> </a:t>
            </a:r>
            <a:r>
              <a:rPr lang="de-DE" sz="1600" b="0" i="0" dirty="0" err="1" smtClean="0">
                <a:latin typeface="Myriad Pro Light" pitchFamily="34" charset="0"/>
              </a:rPr>
              <a:t>later</a:t>
            </a:r>
            <a:r>
              <a:rPr lang="de-DE" sz="1600" b="0" i="0" dirty="0" smtClean="0">
                <a:latin typeface="Myriad Pro Light" pitchFamily="34" charset="0"/>
              </a:rPr>
              <a:t> </a:t>
            </a:r>
            <a:r>
              <a:rPr lang="de-DE" sz="1600" b="0" i="0" dirty="0" err="1" smtClean="0">
                <a:latin typeface="Myriad Pro Light" pitchFamily="34" charset="0"/>
              </a:rPr>
              <a:t>as</a:t>
            </a:r>
            <a:r>
              <a:rPr lang="de-DE" sz="1600" b="0" i="0" dirty="0" smtClean="0">
                <a:latin typeface="Myriad Pro Light" pitchFamily="34" charset="0"/>
              </a:rPr>
              <a:t> </a:t>
            </a:r>
            <a:r>
              <a:rPr lang="de-DE" sz="1600" b="0" i="0" dirty="0" err="1" smtClean="0">
                <a:latin typeface="Myriad Pro Light" pitchFamily="34" charset="0"/>
              </a:rPr>
              <a:t>default</a:t>
            </a:r>
            <a:r>
              <a:rPr lang="de-DE" sz="1600" b="0" i="0" dirty="0" smtClean="0">
                <a:latin typeface="Myriad Pro Light" pitchFamily="34" charset="0"/>
              </a:rPr>
              <a:t> </a:t>
            </a:r>
            <a:r>
              <a:rPr lang="de-DE" sz="1600" b="0" i="0" dirty="0" err="1" smtClean="0">
                <a:latin typeface="Myriad Pro Light" pitchFamily="34" charset="0"/>
              </a:rPr>
              <a:t>configuration</a:t>
            </a:r>
            <a:r>
              <a:rPr lang="de-DE" sz="1600" b="0" i="0" dirty="0" smtClean="0">
                <a:latin typeface="Myriad Pro Light" pitchFamily="34" charset="0"/>
              </a:rPr>
              <a:t> at </a:t>
            </a:r>
            <a:r>
              <a:rPr lang="de-DE" sz="1600" b="0" i="0" dirty="0" err="1" smtClean="0">
                <a:latin typeface="Myriad Pro Light" pitchFamily="34" charset="0"/>
              </a:rPr>
              <a:t>your</a:t>
            </a:r>
            <a:r>
              <a:rPr lang="de-DE" sz="1600" b="0" i="0" dirty="0" smtClean="0">
                <a:latin typeface="Myriad Pro Light" pitchFamily="34" charset="0"/>
              </a:rPr>
              <a:t> </a:t>
            </a:r>
            <a:r>
              <a:rPr lang="de-DE" sz="1600" b="0" i="0" dirty="0" err="1" smtClean="0">
                <a:latin typeface="Myriad Pro Light" pitchFamily="34" charset="0"/>
              </a:rPr>
              <a:t>customers</a:t>
            </a:r>
            <a:r>
              <a:rPr lang="de-DE" sz="1600" dirty="0" smtClean="0">
                <a:latin typeface="Myriad Pro Light" pitchFamily="34" charset="0"/>
              </a:rPr>
              <a:t>!!!</a:t>
            </a:r>
            <a:endParaRPr lang="de-DE" sz="1600" b="0" i="0" dirty="0" smtClean="0">
              <a:latin typeface="Myriad Pro Light" pitchFamily="34" charset="0"/>
            </a:endParaRPr>
          </a:p>
        </p:txBody>
      </p:sp>
      <p:pic>
        <p:nvPicPr>
          <p:cNvPr id="6" name="Picture 2" descr="C:\Users\AWATZA~1.OAS\AppData\Local\Temp\SNAGHTML197c7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229" y="901973"/>
            <a:ext cx="199072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17674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opowski_t\Desktop\UK training\Teldat Hybird 120 Gigaset edition\Screenshots\hybird 120 Gigaset Gigaset Phones - Gigaset Phones - Mozilla Firefox_078.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08" r="28659" b="53531"/>
          <a:stretch/>
        </p:blipFill>
        <p:spPr bwMode="auto">
          <a:xfrm>
            <a:off x="731044" y="1264320"/>
            <a:ext cx="7432882"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Phone </a:t>
            </a:r>
            <a:r>
              <a:rPr lang="nl-NL" dirty="0" err="1" smtClean="0">
                <a:latin typeface="Note this" panose="02000503020000020003" pitchFamily="2" charset="0"/>
              </a:rPr>
              <a:t>Settings</a:t>
            </a:r>
            <a:r>
              <a:rPr lang="nl-NL" dirty="0" smtClean="0">
                <a:latin typeface="Note this" panose="02000503020000020003" pitchFamily="2" charset="0"/>
              </a:rPr>
              <a:t> - basic</a:t>
            </a:r>
            <a:endParaRPr lang="nl-NL" dirty="0">
              <a:latin typeface="Note this" panose="02000503020000020003" pitchFamily="2" charset="0"/>
            </a:endParaRPr>
          </a:p>
        </p:txBody>
      </p:sp>
      <p:sp>
        <p:nvSpPr>
          <p:cNvPr id="21" name="Rechteck 20"/>
          <p:cNvSpPr/>
          <p:nvPr/>
        </p:nvSpPr>
        <p:spPr>
          <a:xfrm>
            <a:off x="9011964" y="3286641"/>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p:nvPr/>
        </p:nvCxnSpPr>
        <p:spPr>
          <a:xfrm flipH="1" flipV="1">
            <a:off x="7952862" y="3510996"/>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292" name="Picture 4" descr="C:\Users\kopowski_t\Desktop\UK training\Teldat Hybird 120 Gigaset edition\Screenshots\hybird 120 Gigaset Gigaset Phones - Gigaset Phones - Mozilla Firefox_079.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r="28733" b="35179"/>
          <a:stretch/>
        </p:blipFill>
        <p:spPr bwMode="auto">
          <a:xfrm>
            <a:off x="2171204" y="3682883"/>
            <a:ext cx="6518018"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hteck 8"/>
          <p:cNvSpPr/>
          <p:nvPr/>
        </p:nvSpPr>
        <p:spPr>
          <a:xfrm>
            <a:off x="7406770" y="4928397"/>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0" name="Gerade Verbindung mit Pfeil 9"/>
          <p:cNvCxnSpPr/>
          <p:nvPr/>
        </p:nvCxnSpPr>
        <p:spPr>
          <a:xfrm flipH="1" flipV="1">
            <a:off x="6347668" y="5152752"/>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8364705" y="5360445"/>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cxnSp>
        <p:nvCxnSpPr>
          <p:cNvPr id="12" name="Gerade Verbindung mit Pfeil 11"/>
          <p:cNvCxnSpPr/>
          <p:nvPr/>
        </p:nvCxnSpPr>
        <p:spPr>
          <a:xfrm flipH="1" flipV="1">
            <a:off x="7305603" y="5584800"/>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7406770" y="6296549"/>
            <a:ext cx="328936" cy="353943"/>
          </a:xfrm>
          <a:prstGeom prst="rect">
            <a:avLst/>
          </a:prstGeom>
        </p:spPr>
        <p:txBody>
          <a:bodyPr wrap="none">
            <a:spAutoFit/>
          </a:bodyPr>
          <a:lstStyle/>
          <a:p>
            <a:r>
              <a:rPr lang="de-DE" dirty="0" smtClean="0">
                <a:latin typeface="Myriad Pro Light" pitchFamily="34" charset="0"/>
              </a:rPr>
              <a:t>4.</a:t>
            </a:r>
            <a:endParaRPr lang="de-DE" dirty="0">
              <a:latin typeface="Myriad Pro Light" pitchFamily="34" charset="0"/>
            </a:endParaRPr>
          </a:p>
        </p:txBody>
      </p:sp>
      <p:cxnSp>
        <p:nvCxnSpPr>
          <p:cNvPr id="14" name="Gerade Verbindung mit Pfeil 13"/>
          <p:cNvCxnSpPr/>
          <p:nvPr/>
        </p:nvCxnSpPr>
        <p:spPr>
          <a:xfrm flipH="1" flipV="1">
            <a:off x="6347668" y="6520904"/>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0180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idx="4294967295"/>
          </p:nvPr>
        </p:nvSpPr>
        <p:spPr>
          <a:xfrm>
            <a:off x="467388" y="256208"/>
            <a:ext cx="9612313" cy="685800"/>
          </a:xfrm>
        </p:spPr>
        <p:txBody>
          <a:bodyPr/>
          <a:lstStyle/>
          <a:p>
            <a:pPr algn="l" defTabSz="914400">
              <a:spcBef>
                <a:spcPts val="0"/>
              </a:spcBef>
              <a:buNone/>
            </a:pPr>
            <a:r>
              <a:rPr lang="nl-NL" sz="3200" b="0" i="0" dirty="0" err="1" smtClean="0">
                <a:latin typeface="Note this" panose="02000503020000020003" pitchFamily="2" charset="0"/>
              </a:rPr>
              <a:t>Hybird</a:t>
            </a:r>
            <a:r>
              <a:rPr lang="nl-NL" sz="3200" b="0" i="0" dirty="0" smtClean="0">
                <a:latin typeface="Note this" panose="02000503020000020003" pitchFamily="2" charset="0"/>
              </a:rPr>
              <a:t> 120 Gigaset Edition – Feature </a:t>
            </a:r>
            <a:r>
              <a:rPr lang="nl-NL" sz="3200" b="0" i="0" dirty="0" err="1" smtClean="0">
                <a:latin typeface="Note this" panose="02000503020000020003" pitchFamily="2" charset="0"/>
              </a:rPr>
              <a:t>Overview</a:t>
            </a:r>
            <a:endParaRPr lang="nl-NL" sz="3200" b="0" i="0" dirty="0">
              <a:latin typeface="Note this" panose="02000503020000020003" pitchFamily="2" charset="0"/>
            </a:endParaRPr>
          </a:p>
        </p:txBody>
      </p:sp>
      <p:sp>
        <p:nvSpPr>
          <p:cNvPr id="9" name="Freihandform 8"/>
          <p:cNvSpPr/>
          <p:nvPr/>
        </p:nvSpPr>
        <p:spPr>
          <a:xfrm>
            <a:off x="6955699" y="1594605"/>
            <a:ext cx="3185255" cy="613390"/>
          </a:xfrm>
          <a:custGeom>
            <a:avLst/>
            <a:gdLst>
              <a:gd name="connsiteX0" fmla="*/ 0 w 1857374"/>
              <a:gd name="connsiteY0" fmla="*/ 0 h 344868"/>
              <a:gd name="connsiteX1" fmla="*/ 1857374 w 1857374"/>
              <a:gd name="connsiteY1" fmla="*/ 0 h 344868"/>
              <a:gd name="connsiteX2" fmla="*/ 1857374 w 1857374"/>
              <a:gd name="connsiteY2" fmla="*/ 344868 h 344868"/>
              <a:gd name="connsiteX3" fmla="*/ 0 w 1857374"/>
              <a:gd name="connsiteY3" fmla="*/ 344868 h 344868"/>
              <a:gd name="connsiteX4" fmla="*/ 0 w 1857374"/>
              <a:gd name="connsiteY4" fmla="*/ 0 h 34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4868">
                <a:moveTo>
                  <a:pt x="0" y="0"/>
                </a:moveTo>
                <a:lnTo>
                  <a:pt x="1857374" y="0"/>
                </a:lnTo>
                <a:lnTo>
                  <a:pt x="1857374" y="344868"/>
                </a:lnTo>
                <a:lnTo>
                  <a:pt x="0" y="344868"/>
                </a:lnTo>
                <a:lnTo>
                  <a:pt x="0" y="0"/>
                </a:lnTo>
                <a:close/>
              </a:path>
            </a:pathLst>
          </a:cu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82" tIns="46333" rIns="81082" bIns="46333" numCol="1" spcCol="1449" anchor="ctr" anchorCtr="0">
            <a:noAutofit/>
          </a:bodyPr>
          <a:lstStyle/>
          <a:p>
            <a:pPr algn="ctr" defTabSz="502920">
              <a:lnSpc>
                <a:spcPct val="90000"/>
              </a:lnSpc>
              <a:spcAft>
                <a:spcPts val="756"/>
              </a:spcAft>
              <a:buNone/>
            </a:pPr>
            <a:r>
              <a:rPr lang="en-GB" sz="1800" b="1" i="0" dirty="0" err="1" smtClean="0">
                <a:solidFill>
                  <a:srgbClr val="FFFFFF"/>
                </a:solidFill>
                <a:latin typeface="Myriad Pro Light" pitchFamily="34" charset="0"/>
              </a:rPr>
              <a:t>Hybird</a:t>
            </a:r>
            <a:r>
              <a:rPr lang="en-GB" sz="1800" b="1" i="0" dirty="0" smtClean="0">
                <a:solidFill>
                  <a:srgbClr val="FFFFFF"/>
                </a:solidFill>
                <a:latin typeface="Myriad Pro Light" pitchFamily="34" charset="0"/>
              </a:rPr>
              <a:t> 120 Gigaset Edition</a:t>
            </a:r>
          </a:p>
          <a:p>
            <a:pPr algn="ctr" defTabSz="502920">
              <a:lnSpc>
                <a:spcPct val="90000"/>
              </a:lnSpc>
              <a:spcAft>
                <a:spcPts val="756"/>
              </a:spcAft>
              <a:buNone/>
            </a:pPr>
            <a:r>
              <a:rPr lang="en-GB" sz="1800" b="0" i="0" dirty="0" smtClean="0">
                <a:solidFill>
                  <a:srgbClr val="FFFFFF"/>
                </a:solidFill>
                <a:latin typeface="Myriad Pro Light" pitchFamily="34" charset="0"/>
              </a:rPr>
              <a:t>(</a:t>
            </a:r>
            <a:r>
              <a:rPr lang="en-GB" sz="1800" dirty="0" smtClean="0">
                <a:solidFill>
                  <a:srgbClr val="FFFFFF"/>
                </a:solidFill>
                <a:latin typeface="Myriad Pro Light" pitchFamily="34" charset="0"/>
              </a:rPr>
              <a:t>Micro PBX system</a:t>
            </a:r>
            <a:r>
              <a:rPr lang="en-GB" sz="1800" b="0" i="0" dirty="0" smtClean="0">
                <a:solidFill>
                  <a:srgbClr val="FFFFFF"/>
                </a:solidFill>
                <a:latin typeface="Myriad Pro Light" pitchFamily="34" charset="0"/>
              </a:rPr>
              <a:t>)</a:t>
            </a:r>
            <a:endParaRPr lang="en-GB" sz="1800" b="0" i="0" dirty="0">
              <a:solidFill>
                <a:srgbClr val="FFFFFF"/>
              </a:solidFill>
              <a:latin typeface="Myriad Pro Light" pitchFamily="34" charset="0"/>
            </a:endParaRP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7933" y="3012648"/>
            <a:ext cx="3300411" cy="2633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ihandform 9"/>
          <p:cNvSpPr/>
          <p:nvPr/>
        </p:nvSpPr>
        <p:spPr>
          <a:xfrm>
            <a:off x="6955699" y="2207998"/>
            <a:ext cx="3185255" cy="4456922"/>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40000"/>
              <a:lumOff val="6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210312" lvl="1" indent="-210312" algn="l" defTabSz="502920">
              <a:lnSpc>
                <a:spcPct val="90000"/>
              </a:lnSpc>
              <a:spcAft>
                <a:spcPts val="288"/>
              </a:spcAft>
              <a:buClr>
                <a:srgbClr val="373D4B">
                  <a:lumOff val="0"/>
                </a:srgbClr>
              </a:buClr>
              <a:buFontTx/>
              <a:buChar char="•"/>
            </a:pPr>
            <a:r>
              <a:rPr lang="en-GB" sz="1600" b="0" i="0" dirty="0" err="1" smtClean="0">
                <a:solidFill>
                  <a:srgbClr val="373D4B">
                    <a:lumOff val="0"/>
                  </a:srgbClr>
                </a:solidFill>
                <a:latin typeface="Myriad Pro Light" pitchFamily="34" charset="0"/>
              </a:rPr>
              <a:t>Autoprovisioning</a:t>
            </a:r>
            <a:r>
              <a:rPr lang="en-GB" sz="1600" b="0" i="0" dirty="0" smtClean="0">
                <a:solidFill>
                  <a:srgbClr val="373D4B">
                    <a:lumOff val="0"/>
                  </a:srgbClr>
                </a:solidFill>
                <a:latin typeface="Myriad Pro Light" pitchFamily="34" charset="0"/>
              </a:rPr>
              <a:t> for Gigaset pro</a:t>
            </a:r>
            <a:endParaRPr lang="en-GB" sz="1600" b="0" i="0" dirty="0">
              <a:solidFill>
                <a:srgbClr val="373D4B">
                  <a:lumOff val="0"/>
                </a:srgbClr>
              </a:solidFill>
              <a:latin typeface="Myriad Pro Light" pitchFamily="34" charset="0"/>
            </a:endParaRP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7 Voicemail boxes (up to 17)</a:t>
            </a: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IVR, Calendar, Day/Night option</a:t>
            </a:r>
          </a:p>
          <a:p>
            <a:pPr marL="0" lvl="1" indent="-255883"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Wall-mountable</a:t>
            </a:r>
          </a:p>
          <a:p>
            <a:pPr marL="0" lvl="1" indent="-255883"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Easy-to-use system-manager</a:t>
            </a:r>
          </a:p>
          <a:p>
            <a:pPr marL="0" lvl="1" indent="-255883"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System-scheduler</a:t>
            </a:r>
            <a:endParaRPr lang="en-GB" sz="1600" b="0" i="0" dirty="0" smtClean="0">
              <a:solidFill>
                <a:srgbClr val="373D4B">
                  <a:lumOff val="0"/>
                </a:srgbClr>
              </a:solidFill>
              <a:latin typeface="Myriad Pro Light" pitchFamily="34" charset="0"/>
            </a:endParaRPr>
          </a:p>
          <a:p>
            <a:pPr marL="0" lvl="1" indent="-255883"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10 device-licenses included</a:t>
            </a:r>
          </a:p>
          <a:p>
            <a:pPr marL="0" lvl="1" indent="-255883"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Up to 20 devices</a:t>
            </a:r>
          </a:p>
          <a:p>
            <a:pPr marL="0" lvl="1" indent="-255883"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2 </a:t>
            </a:r>
            <a:r>
              <a:rPr lang="en-GB" sz="1600" dirty="0">
                <a:solidFill>
                  <a:srgbClr val="373D4B">
                    <a:lumOff val="0"/>
                  </a:srgbClr>
                </a:solidFill>
                <a:latin typeface="Myriad Pro Light" pitchFamily="34" charset="0"/>
              </a:rPr>
              <a:t>licenses </a:t>
            </a:r>
            <a:r>
              <a:rPr lang="en-GB" sz="1600" dirty="0" smtClean="0">
                <a:solidFill>
                  <a:srgbClr val="373D4B">
                    <a:lumOff val="0"/>
                  </a:srgbClr>
                </a:solidFill>
                <a:latin typeface="Myriad Pro Light" pitchFamily="34" charset="0"/>
              </a:rPr>
              <a:t>for concurrent external SIP connections included</a:t>
            </a:r>
            <a:endParaRPr lang="en-GB" sz="1600" dirty="0">
              <a:solidFill>
                <a:srgbClr val="373D4B">
                  <a:lumOff val="0"/>
                </a:srgbClr>
              </a:solidFill>
              <a:latin typeface="Myriad Pro Light" pitchFamily="34" charset="0"/>
            </a:endParaRPr>
          </a:p>
          <a:p>
            <a:pPr marL="210312" lvl="1" indent="-210312" algn="l" defTabSz="502920">
              <a:lnSpc>
                <a:spcPct val="90000"/>
              </a:lnSpc>
              <a:spcAft>
                <a:spcPts val="288"/>
              </a:spcAft>
              <a:buNone/>
            </a:pPr>
            <a:endParaRPr lang="en-GB" sz="1600" dirty="0" smtClean="0">
              <a:solidFill>
                <a:srgbClr val="373D4B"/>
              </a:solidFill>
              <a:latin typeface="Myriad Pro Light" pitchFamily="34" charset="0"/>
            </a:endParaRPr>
          </a:p>
          <a:p>
            <a:pPr marL="210312" lvl="1" indent="-210312" algn="l" defTabSz="502920">
              <a:lnSpc>
                <a:spcPct val="90000"/>
              </a:lnSpc>
              <a:spcAft>
                <a:spcPts val="288"/>
              </a:spcAft>
              <a:buNone/>
            </a:pPr>
            <a:r>
              <a:rPr lang="en-GB" sz="1600" b="1" i="0" u="sng" dirty="0" smtClean="0">
                <a:solidFill>
                  <a:srgbClr val="373D4B">
                    <a:lumOff val="0"/>
                  </a:srgbClr>
                </a:solidFill>
                <a:latin typeface="Myriad Pro Light" pitchFamily="34" charset="0"/>
              </a:rPr>
              <a:t>Interfaces</a:t>
            </a:r>
            <a:endParaRPr lang="en-GB" sz="1600" b="1" i="0" u="sng" dirty="0">
              <a:solidFill>
                <a:srgbClr val="373D4B">
                  <a:lumOff val="0"/>
                </a:srgbClr>
              </a:solidFill>
              <a:latin typeface="Myriad Pro Light" pitchFamily="34" charset="0"/>
            </a:endParaRP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Built-in 10/100/1000 </a:t>
            </a:r>
            <a:r>
              <a:rPr lang="en-GB" sz="1600" b="0" i="0" dirty="0" err="1" smtClean="0">
                <a:solidFill>
                  <a:srgbClr val="373D4B">
                    <a:lumOff val="0"/>
                  </a:srgbClr>
                </a:solidFill>
                <a:latin typeface="Myriad Pro Light" pitchFamily="34" charset="0"/>
              </a:rPr>
              <a:t>MBit</a:t>
            </a:r>
            <a:r>
              <a:rPr lang="en-GB" sz="1600" b="0" i="0" dirty="0" smtClean="0">
                <a:solidFill>
                  <a:srgbClr val="373D4B">
                    <a:lumOff val="0"/>
                  </a:srgbClr>
                </a:solidFill>
                <a:latin typeface="Myriad Pro Light" pitchFamily="34" charset="0"/>
              </a:rPr>
              <a:t> switch</a:t>
            </a:r>
            <a:endParaRPr lang="en-GB" sz="1600" b="0" i="0" dirty="0">
              <a:solidFill>
                <a:srgbClr val="373D4B">
                  <a:lumOff val="0"/>
                </a:srgbClr>
              </a:solidFill>
              <a:latin typeface="Myriad Pro Light" pitchFamily="34" charset="0"/>
            </a:endParaRPr>
          </a:p>
          <a:p>
            <a:pPr marL="210312" lvl="1" indent="-210312" algn="l"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2x BRI (S0) ISDN ports</a:t>
            </a:r>
            <a:endParaRPr lang="en-GB" sz="1600" dirty="0">
              <a:solidFill>
                <a:srgbClr val="373D4B">
                  <a:lumOff val="0"/>
                </a:srgbClr>
              </a:solidFill>
              <a:latin typeface="Myriad Pro Light" pitchFamily="34" charset="0"/>
            </a:endParaRP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1x FXO/POTS port</a:t>
            </a:r>
          </a:p>
          <a:p>
            <a:pPr marL="210312" lvl="1" indent="-210312" algn="l"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4x FXS ports</a:t>
            </a: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SIP trunks</a:t>
            </a:r>
            <a:endParaRPr lang="en-GB" sz="1600" b="0" i="0" dirty="0">
              <a:solidFill>
                <a:srgbClr val="373D4B">
                  <a:lumOff val="0"/>
                </a:srgbClr>
              </a:solidFill>
              <a:latin typeface="Myriad Pro Light" pitchFamily="34" charset="0"/>
            </a:endParaRPr>
          </a:p>
        </p:txBody>
      </p:sp>
      <p:sp>
        <p:nvSpPr>
          <p:cNvPr id="18" name="Abgerundetes Rechteck 17"/>
          <p:cNvSpPr/>
          <p:nvPr/>
        </p:nvSpPr>
        <p:spPr>
          <a:xfrm>
            <a:off x="467388" y="3861961"/>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1x FXO </a:t>
            </a:r>
            <a:r>
              <a:rPr lang="de-DE" sz="1200" dirty="0" err="1" smtClean="0">
                <a:solidFill>
                  <a:schemeClr val="tx1"/>
                </a:solidFill>
              </a:rPr>
              <a:t>port</a:t>
            </a:r>
            <a:endParaRPr lang="de-DE" sz="1200" dirty="0" smtClean="0">
              <a:solidFill>
                <a:schemeClr val="tx1"/>
              </a:solidFill>
            </a:endParaRPr>
          </a:p>
          <a:p>
            <a:pPr algn="ctr"/>
            <a:r>
              <a:rPr lang="de-DE" sz="1200" dirty="0" smtClean="0">
                <a:solidFill>
                  <a:schemeClr val="tx1"/>
                </a:solidFill>
              </a:rPr>
              <a:t>4x FXS </a:t>
            </a:r>
            <a:r>
              <a:rPr lang="de-DE" sz="1200" dirty="0" err="1" smtClean="0">
                <a:solidFill>
                  <a:schemeClr val="tx1"/>
                </a:solidFill>
              </a:rPr>
              <a:t>ports</a:t>
            </a:r>
            <a:endParaRPr lang="de-DE" sz="1200" dirty="0" smtClean="0">
              <a:solidFill>
                <a:schemeClr val="tx1"/>
              </a:solidFill>
            </a:endParaRPr>
          </a:p>
        </p:txBody>
      </p:sp>
      <p:sp>
        <p:nvSpPr>
          <p:cNvPr id="19" name="Abgerundetes Rechteck 18"/>
          <p:cNvSpPr/>
          <p:nvPr/>
        </p:nvSpPr>
        <p:spPr>
          <a:xfrm>
            <a:off x="467388" y="3012648"/>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2x BRI (S0) </a:t>
            </a:r>
            <a:r>
              <a:rPr lang="de-DE" sz="1200" dirty="0" err="1" smtClean="0">
                <a:solidFill>
                  <a:schemeClr val="tx1"/>
                </a:solidFill>
              </a:rPr>
              <a:t>ports</a:t>
            </a:r>
            <a:endParaRPr lang="de-DE" sz="1200" dirty="0">
              <a:solidFill>
                <a:schemeClr val="tx1"/>
              </a:solidFill>
            </a:endParaRPr>
          </a:p>
        </p:txBody>
      </p:sp>
      <p:sp>
        <p:nvSpPr>
          <p:cNvPr id="20" name="Abgerundetes Rechteck 19"/>
          <p:cNvSpPr/>
          <p:nvPr/>
        </p:nvSpPr>
        <p:spPr>
          <a:xfrm>
            <a:off x="2074949" y="2232590"/>
            <a:ext cx="1405714"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Auto-</a:t>
            </a:r>
            <a:r>
              <a:rPr lang="de-DE" sz="1200" dirty="0" err="1" smtClean="0">
                <a:solidFill>
                  <a:schemeClr val="tx1"/>
                </a:solidFill>
              </a:rPr>
              <a:t>provisioning</a:t>
            </a:r>
            <a:endParaRPr lang="de-DE" sz="1200" dirty="0">
              <a:solidFill>
                <a:schemeClr val="tx1"/>
              </a:solidFill>
            </a:endParaRPr>
          </a:p>
        </p:txBody>
      </p:sp>
      <p:sp>
        <p:nvSpPr>
          <p:cNvPr id="21" name="Abgerundetes Rechteck 20"/>
          <p:cNvSpPr/>
          <p:nvPr/>
        </p:nvSpPr>
        <p:spPr>
          <a:xfrm>
            <a:off x="3686260" y="2251640"/>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Voicemail</a:t>
            </a:r>
          </a:p>
          <a:p>
            <a:pPr algn="ctr"/>
            <a:r>
              <a:rPr lang="de-DE" sz="1200" dirty="0" err="1" smtClean="0">
                <a:solidFill>
                  <a:schemeClr val="tx1"/>
                </a:solidFill>
              </a:rPr>
              <a:t>included</a:t>
            </a:r>
            <a:endParaRPr lang="de-DE" sz="1200" dirty="0">
              <a:solidFill>
                <a:schemeClr val="tx1"/>
              </a:solidFill>
            </a:endParaRPr>
          </a:p>
        </p:txBody>
      </p:sp>
      <p:sp>
        <p:nvSpPr>
          <p:cNvPr id="22" name="Abgerundetes Rechteck 21"/>
          <p:cNvSpPr/>
          <p:nvPr/>
        </p:nvSpPr>
        <p:spPr>
          <a:xfrm>
            <a:off x="5326877" y="3012648"/>
            <a:ext cx="1310545" cy="571500"/>
          </a:xfrm>
          <a:prstGeom prst="roundRect">
            <a:avLst/>
          </a:prstGeom>
          <a:solidFill>
            <a:schemeClr val="accent2">
              <a:lumMod val="40000"/>
              <a:lumOff val="60000"/>
            </a:schemeClr>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IVR, </a:t>
            </a:r>
            <a:r>
              <a:rPr lang="de-DE" sz="1200" dirty="0" err="1" smtClean="0">
                <a:solidFill>
                  <a:schemeClr val="tx1"/>
                </a:solidFill>
              </a:rPr>
              <a:t>Calendar</a:t>
            </a:r>
            <a:r>
              <a:rPr lang="de-DE" sz="1200" dirty="0" smtClean="0">
                <a:solidFill>
                  <a:schemeClr val="tx1"/>
                </a:solidFill>
              </a:rPr>
              <a:t>, Day/</a:t>
            </a:r>
            <a:r>
              <a:rPr lang="de-DE" sz="1200" dirty="0" err="1" smtClean="0">
                <a:solidFill>
                  <a:schemeClr val="tx1"/>
                </a:solidFill>
              </a:rPr>
              <a:t>Night</a:t>
            </a:r>
            <a:r>
              <a:rPr lang="de-DE" sz="1200" dirty="0" smtClean="0">
                <a:solidFill>
                  <a:schemeClr val="tx1"/>
                </a:solidFill>
              </a:rPr>
              <a:t> </a:t>
            </a:r>
            <a:r>
              <a:rPr lang="de-DE" sz="1200" dirty="0" err="1" smtClean="0">
                <a:solidFill>
                  <a:schemeClr val="tx1"/>
                </a:solidFill>
              </a:rPr>
              <a:t>option</a:t>
            </a:r>
            <a:endParaRPr lang="de-DE" sz="1200" dirty="0">
              <a:solidFill>
                <a:schemeClr val="tx1"/>
              </a:solidFill>
            </a:endParaRPr>
          </a:p>
        </p:txBody>
      </p:sp>
      <p:sp>
        <p:nvSpPr>
          <p:cNvPr id="23" name="Abgerundetes Rechteck 22"/>
          <p:cNvSpPr/>
          <p:nvPr/>
        </p:nvSpPr>
        <p:spPr>
          <a:xfrm>
            <a:off x="5326877" y="3861961"/>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Wall </a:t>
            </a:r>
            <a:r>
              <a:rPr lang="de-DE" sz="1200" dirty="0" err="1" smtClean="0">
                <a:solidFill>
                  <a:schemeClr val="tx1"/>
                </a:solidFill>
              </a:rPr>
              <a:t>mountable</a:t>
            </a:r>
            <a:endParaRPr lang="de-DE" sz="1200" dirty="0">
              <a:solidFill>
                <a:schemeClr val="tx1"/>
              </a:solidFill>
            </a:endParaRPr>
          </a:p>
        </p:txBody>
      </p:sp>
      <p:sp>
        <p:nvSpPr>
          <p:cNvPr id="13" name="Abgerundetes Rechteck 12"/>
          <p:cNvSpPr/>
          <p:nvPr/>
        </p:nvSpPr>
        <p:spPr>
          <a:xfrm>
            <a:off x="5326877" y="4720704"/>
            <a:ext cx="1310545" cy="5715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err="1" smtClean="0">
                <a:solidFill>
                  <a:schemeClr val="tx1"/>
                </a:solidFill>
              </a:rPr>
              <a:t>Scheduling</a:t>
            </a:r>
            <a:r>
              <a:rPr lang="de-DE" sz="1200" dirty="0" smtClean="0">
                <a:solidFill>
                  <a:schemeClr val="tx1"/>
                </a:solidFill>
              </a:rPr>
              <a:t> </a:t>
            </a:r>
            <a:r>
              <a:rPr lang="de-DE" sz="1200" dirty="0" err="1" smtClean="0">
                <a:solidFill>
                  <a:schemeClr val="tx1"/>
                </a:solidFill>
              </a:rPr>
              <a:t>system</a:t>
            </a:r>
            <a:endParaRPr lang="de-DE" sz="1200" dirty="0">
              <a:solidFill>
                <a:schemeClr val="tx1"/>
              </a:solidFill>
            </a:endParaRPr>
          </a:p>
        </p:txBody>
      </p:sp>
      <p:sp>
        <p:nvSpPr>
          <p:cNvPr id="14" name="Abgerundetes Rechteck 13"/>
          <p:cNvSpPr/>
          <p:nvPr/>
        </p:nvSpPr>
        <p:spPr>
          <a:xfrm>
            <a:off x="3686260" y="5803970"/>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err="1" smtClean="0">
                <a:solidFill>
                  <a:schemeClr val="tx1"/>
                </a:solidFill>
              </a:rPr>
              <a:t>Up</a:t>
            </a:r>
            <a:r>
              <a:rPr lang="de-DE" sz="1200" dirty="0" smtClean="0">
                <a:solidFill>
                  <a:schemeClr val="tx1"/>
                </a:solidFill>
              </a:rPr>
              <a:t> </a:t>
            </a:r>
            <a:r>
              <a:rPr lang="de-DE" sz="1200" dirty="0" err="1" smtClean="0">
                <a:solidFill>
                  <a:schemeClr val="tx1"/>
                </a:solidFill>
              </a:rPr>
              <a:t>to</a:t>
            </a:r>
            <a:r>
              <a:rPr lang="de-DE" sz="1200" dirty="0" smtClean="0">
                <a:solidFill>
                  <a:schemeClr val="tx1"/>
                </a:solidFill>
              </a:rPr>
              <a:t> 20 </a:t>
            </a:r>
            <a:r>
              <a:rPr lang="de-DE" sz="1200" dirty="0" err="1" smtClean="0">
                <a:solidFill>
                  <a:schemeClr val="tx1"/>
                </a:solidFill>
              </a:rPr>
              <a:t>devices</a:t>
            </a:r>
            <a:r>
              <a:rPr lang="de-DE" sz="1200" dirty="0" smtClean="0">
                <a:solidFill>
                  <a:schemeClr val="tx1"/>
                </a:solidFill>
              </a:rPr>
              <a:t> </a:t>
            </a:r>
            <a:r>
              <a:rPr lang="de-DE" sz="1200" dirty="0" err="1" smtClean="0">
                <a:solidFill>
                  <a:schemeClr val="tx1"/>
                </a:solidFill>
              </a:rPr>
              <a:t>possible</a:t>
            </a:r>
            <a:endParaRPr lang="de-DE" sz="1200" dirty="0">
              <a:solidFill>
                <a:schemeClr val="tx1"/>
              </a:solidFill>
            </a:endParaRPr>
          </a:p>
        </p:txBody>
      </p:sp>
      <p:sp>
        <p:nvSpPr>
          <p:cNvPr id="16" name="Abgerundetes Rechteck 15"/>
          <p:cNvSpPr/>
          <p:nvPr/>
        </p:nvSpPr>
        <p:spPr>
          <a:xfrm>
            <a:off x="2074949" y="5803970"/>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10 </a:t>
            </a:r>
            <a:r>
              <a:rPr lang="de-DE" sz="1200" dirty="0" err="1" smtClean="0">
                <a:solidFill>
                  <a:schemeClr val="tx1"/>
                </a:solidFill>
              </a:rPr>
              <a:t>device</a:t>
            </a:r>
            <a:r>
              <a:rPr lang="de-DE" sz="1200" dirty="0" smtClean="0">
                <a:solidFill>
                  <a:schemeClr val="tx1"/>
                </a:solidFill>
              </a:rPr>
              <a:t> </a:t>
            </a:r>
            <a:r>
              <a:rPr lang="de-DE" sz="1200" dirty="0" err="1" smtClean="0">
                <a:solidFill>
                  <a:schemeClr val="tx1"/>
                </a:solidFill>
              </a:rPr>
              <a:t>licenses</a:t>
            </a:r>
            <a:r>
              <a:rPr lang="de-DE" sz="1200" dirty="0" smtClean="0">
                <a:solidFill>
                  <a:schemeClr val="tx1"/>
                </a:solidFill>
              </a:rPr>
              <a:t> </a:t>
            </a:r>
            <a:r>
              <a:rPr lang="de-DE" sz="1200" dirty="0" err="1" smtClean="0">
                <a:solidFill>
                  <a:schemeClr val="tx1"/>
                </a:solidFill>
              </a:rPr>
              <a:t>included</a:t>
            </a:r>
            <a:endParaRPr lang="de-DE" sz="1200" dirty="0">
              <a:solidFill>
                <a:schemeClr val="tx1"/>
              </a:solidFill>
            </a:endParaRPr>
          </a:p>
        </p:txBody>
      </p:sp>
    </p:spTree>
    <p:extLst>
      <p:ext uri="{BB962C8B-B14F-4D97-AF65-F5344CB8AC3E}">
        <p14:creationId xmlns:p14="http://schemas.microsoft.com/office/powerpoint/2010/main" val="2234300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 calcmode="lin" valueType="num">
                                      <p:cBhvr>
                                        <p:cTn id="49" dur="1000" fill="hold"/>
                                        <p:tgtEl>
                                          <p:spTgt spid="23"/>
                                        </p:tgtEl>
                                        <p:attrNameLst>
                                          <p:attrName>style.rotation</p:attrName>
                                        </p:attrNameLst>
                                      </p:cBhvr>
                                      <p:tavLst>
                                        <p:tav tm="0">
                                          <p:val>
                                            <p:fltVal val="90"/>
                                          </p:val>
                                        </p:tav>
                                        <p:tav tm="100000">
                                          <p:val>
                                            <p:fltVal val="0"/>
                                          </p:val>
                                        </p:tav>
                                      </p:tavLst>
                                    </p:anim>
                                    <p:animEffect transition="in" filter="fade">
                                      <p:cBhvr>
                                        <p:cTn id="50" dur="10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style.rotation</p:attrName>
                                        </p:attrNameLst>
                                      </p:cBhvr>
                                      <p:tavLst>
                                        <p:tav tm="0">
                                          <p:val>
                                            <p:fltVal val="90"/>
                                          </p:val>
                                        </p:tav>
                                        <p:tav tm="100000">
                                          <p:val>
                                            <p:fltVal val="0"/>
                                          </p:val>
                                        </p:tav>
                                      </p:tavLst>
                                    </p:anim>
                                    <p:animEffect transition="in" filter="fade">
                                      <p:cBhvr>
                                        <p:cTn id="66" dur="10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fltVal val="0"/>
                                          </p:val>
                                        </p:tav>
                                        <p:tav tm="100000">
                                          <p:val>
                                            <p:strVal val="#ppt_w"/>
                                          </p:val>
                                        </p:tav>
                                      </p:tavLst>
                                    </p:anim>
                                    <p:anim calcmode="lin" valueType="num">
                                      <p:cBhvr>
                                        <p:cTn id="72" dur="1000" fill="hold"/>
                                        <p:tgtEl>
                                          <p:spTgt spid="16"/>
                                        </p:tgtEl>
                                        <p:attrNameLst>
                                          <p:attrName>ppt_h</p:attrName>
                                        </p:attrNameLst>
                                      </p:cBhvr>
                                      <p:tavLst>
                                        <p:tav tm="0">
                                          <p:val>
                                            <p:fltVal val="0"/>
                                          </p:val>
                                        </p:tav>
                                        <p:tav tm="100000">
                                          <p:val>
                                            <p:strVal val="#ppt_h"/>
                                          </p:val>
                                        </p:tav>
                                      </p:tavLst>
                                    </p:anim>
                                    <p:anim calcmode="lin" valueType="num">
                                      <p:cBhvr>
                                        <p:cTn id="73" dur="1000" fill="hold"/>
                                        <p:tgtEl>
                                          <p:spTgt spid="16"/>
                                        </p:tgtEl>
                                        <p:attrNameLst>
                                          <p:attrName>style.rotation</p:attrName>
                                        </p:attrNameLst>
                                      </p:cBhvr>
                                      <p:tavLst>
                                        <p:tav tm="0">
                                          <p:val>
                                            <p:fltVal val="90"/>
                                          </p:val>
                                        </p:tav>
                                        <p:tav tm="100000">
                                          <p:val>
                                            <p:fltVal val="0"/>
                                          </p:val>
                                        </p:tav>
                                      </p:tavLst>
                                    </p:anim>
                                    <p:animEffect transition="in" filter="fade">
                                      <p:cBhvr>
                                        <p:cTn id="7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13" grpId="0" animBg="1"/>
      <p:bldP spid="14"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Phone </a:t>
            </a:r>
            <a:r>
              <a:rPr lang="nl-NL" dirty="0" err="1" smtClean="0">
                <a:latin typeface="Note this" panose="02000503020000020003" pitchFamily="2" charset="0"/>
              </a:rPr>
              <a:t>Settings</a:t>
            </a:r>
            <a:r>
              <a:rPr lang="nl-NL" dirty="0" smtClean="0">
                <a:latin typeface="Note this" panose="02000503020000020003" pitchFamily="2" charset="0"/>
              </a:rPr>
              <a:t> - details</a:t>
            </a:r>
            <a:endParaRPr lang="nl-NL" dirty="0">
              <a:latin typeface="Note this" panose="02000503020000020003" pitchFamily="2" charset="0"/>
            </a:endParaRPr>
          </a:p>
        </p:txBody>
      </p:sp>
      <p:pic>
        <p:nvPicPr>
          <p:cNvPr id="13314" name="Picture 2" descr="F:\Screenshots\hybird 120 Gigaset Gigaset Phones - Gigaset Phones - Mozilla Firefox_127.png"/>
          <p:cNvPicPr>
            <a:picLocks noChangeAspect="1" noChangeArrowheads="1"/>
          </p:cNvPicPr>
          <p:nvPr/>
        </p:nvPicPr>
        <p:blipFill rotWithShape="1">
          <a:blip r:embed="rId3">
            <a:extLst>
              <a:ext uri="{28A0092B-C50C-407E-A947-70E740481C1C}">
                <a14:useLocalDpi xmlns:a14="http://schemas.microsoft.com/office/drawing/2010/main" val="0"/>
              </a:ext>
            </a:extLst>
          </a:blip>
          <a:srcRect t="11556" r="28452" b="50000"/>
          <a:stretch/>
        </p:blipFill>
        <p:spPr bwMode="auto">
          <a:xfrm>
            <a:off x="702387" y="1380059"/>
            <a:ext cx="9142313"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hteck 8"/>
          <p:cNvSpPr/>
          <p:nvPr/>
        </p:nvSpPr>
        <p:spPr>
          <a:xfrm>
            <a:off x="4884170" y="4120365"/>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1" name="Rechteck 10"/>
          <p:cNvSpPr/>
          <p:nvPr/>
        </p:nvSpPr>
        <p:spPr>
          <a:xfrm>
            <a:off x="5843612" y="3718689"/>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cxnSp>
        <p:nvCxnSpPr>
          <p:cNvPr id="10" name="Gerade Verbindung mit Pfeil 9"/>
          <p:cNvCxnSpPr/>
          <p:nvPr/>
        </p:nvCxnSpPr>
        <p:spPr>
          <a:xfrm flipH="1" flipV="1">
            <a:off x="3825068" y="4344720"/>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flipV="1">
            <a:off x="5181485" y="3910371"/>
            <a:ext cx="734135"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4852549" y="2350537"/>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p:nvPr/>
        </p:nvCxnSpPr>
        <p:spPr>
          <a:xfrm flipH="1">
            <a:off x="3897640" y="2560464"/>
            <a:ext cx="1059102" cy="36004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39725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F:\Screenshots\hybird 120 Gigaset Gigaset Phones - Gigaset Phones - Mozilla Firefox_126.png"/>
          <p:cNvPicPr>
            <a:picLocks noChangeAspect="1" noChangeArrowheads="1"/>
          </p:cNvPicPr>
          <p:nvPr/>
        </p:nvPicPr>
        <p:blipFill rotWithShape="1">
          <a:blip r:embed="rId3">
            <a:extLst>
              <a:ext uri="{28A0092B-C50C-407E-A947-70E740481C1C}">
                <a14:useLocalDpi xmlns:a14="http://schemas.microsoft.com/office/drawing/2010/main" val="0"/>
              </a:ext>
            </a:extLst>
          </a:blip>
          <a:srcRect l="14290" t="23766" r="28538" b="33113"/>
          <a:stretch/>
        </p:blipFill>
        <p:spPr bwMode="auto">
          <a:xfrm>
            <a:off x="467388" y="3744818"/>
            <a:ext cx="6512957"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38" name="Picture 2" descr="F:\Screenshots\hybird 120 Gigaset Gigaset Phones - Gigaset Phones - Mozilla Firefox_123.png"/>
          <p:cNvPicPr>
            <a:picLocks noChangeAspect="1" noChangeArrowheads="1"/>
          </p:cNvPicPr>
          <p:nvPr/>
        </p:nvPicPr>
        <p:blipFill rotWithShape="1">
          <a:blip r:embed="rId4">
            <a:extLst>
              <a:ext uri="{28A0092B-C50C-407E-A947-70E740481C1C}">
                <a14:useLocalDpi xmlns:a14="http://schemas.microsoft.com/office/drawing/2010/main" val="0"/>
              </a:ext>
            </a:extLst>
          </a:blip>
          <a:srcRect l="21507" t="32992" r="28535" b="44256"/>
          <a:stretch/>
        </p:blipFill>
        <p:spPr bwMode="auto">
          <a:xfrm>
            <a:off x="803052" y="1457172"/>
            <a:ext cx="5400000" cy="18022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39" name="Picture 3" descr="F:\Screenshots\hybird 120 Gigaset Gigaset Phones - Gigaset Phones - Mozilla Firefox_125.png"/>
          <p:cNvPicPr>
            <a:picLocks noChangeAspect="1" noChangeArrowheads="1"/>
          </p:cNvPicPr>
          <p:nvPr/>
        </p:nvPicPr>
        <p:blipFill rotWithShape="1">
          <a:blip r:embed="rId5">
            <a:extLst>
              <a:ext uri="{28A0092B-C50C-407E-A947-70E740481C1C}">
                <a14:useLocalDpi xmlns:a14="http://schemas.microsoft.com/office/drawing/2010/main" val="0"/>
              </a:ext>
            </a:extLst>
          </a:blip>
          <a:srcRect l="21413" t="33055" r="28629" b="40983"/>
          <a:stretch/>
        </p:blipFill>
        <p:spPr bwMode="auto">
          <a:xfrm>
            <a:off x="4187428" y="2347275"/>
            <a:ext cx="5400000" cy="20565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Phone </a:t>
            </a:r>
            <a:r>
              <a:rPr lang="nl-NL" dirty="0" err="1" smtClean="0">
                <a:latin typeface="Note this" panose="02000503020000020003" pitchFamily="2" charset="0"/>
              </a:rPr>
              <a:t>Settings</a:t>
            </a:r>
            <a:r>
              <a:rPr lang="nl-NL" dirty="0" smtClean="0">
                <a:latin typeface="Note this" panose="02000503020000020003" pitchFamily="2" charset="0"/>
              </a:rPr>
              <a:t> - details</a:t>
            </a:r>
            <a:endParaRPr lang="nl-NL" dirty="0">
              <a:latin typeface="Note this" panose="02000503020000020003" pitchFamily="2" charset="0"/>
            </a:endParaRPr>
          </a:p>
        </p:txBody>
      </p:sp>
      <p:sp>
        <p:nvSpPr>
          <p:cNvPr id="9" name="Rechteck 8"/>
          <p:cNvSpPr/>
          <p:nvPr/>
        </p:nvSpPr>
        <p:spPr>
          <a:xfrm>
            <a:off x="8126850" y="3182464"/>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1" name="Rechteck 10"/>
          <p:cNvSpPr/>
          <p:nvPr/>
        </p:nvSpPr>
        <p:spPr>
          <a:xfrm>
            <a:off x="7571804" y="4438769"/>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cxnSp>
        <p:nvCxnSpPr>
          <p:cNvPr id="10" name="Gerade Verbindung mit Pfeil 9"/>
          <p:cNvCxnSpPr/>
          <p:nvPr/>
        </p:nvCxnSpPr>
        <p:spPr>
          <a:xfrm flipH="1" flipV="1">
            <a:off x="7067748" y="3406819"/>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flipV="1">
            <a:off x="6899450" y="4599829"/>
            <a:ext cx="734135"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5776081" y="7007757"/>
            <a:ext cx="328936" cy="353943"/>
          </a:xfrm>
          <a:prstGeom prst="rect">
            <a:avLst/>
          </a:prstGeom>
        </p:spPr>
        <p:txBody>
          <a:bodyPr wrap="none">
            <a:spAutoFit/>
          </a:bodyPr>
          <a:lstStyle/>
          <a:p>
            <a:r>
              <a:rPr lang="de-DE" dirty="0" smtClean="0">
                <a:latin typeface="Myriad Pro Light" pitchFamily="34" charset="0"/>
              </a:rPr>
              <a:t>4.</a:t>
            </a:r>
            <a:endParaRPr lang="de-DE" dirty="0">
              <a:latin typeface="Myriad Pro Light" pitchFamily="34" charset="0"/>
            </a:endParaRPr>
          </a:p>
        </p:txBody>
      </p:sp>
      <p:cxnSp>
        <p:nvCxnSpPr>
          <p:cNvPr id="14" name="Gerade Verbindung mit Pfeil 13"/>
          <p:cNvCxnSpPr/>
          <p:nvPr/>
        </p:nvCxnSpPr>
        <p:spPr>
          <a:xfrm flipH="1" flipV="1">
            <a:off x="4716979" y="7232112"/>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3657877" y="2062308"/>
            <a:ext cx="1059102" cy="36004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4612786" y="1852381"/>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15" name="Gerade Verbindung mit Pfeil 14"/>
          <p:cNvCxnSpPr/>
          <p:nvPr/>
        </p:nvCxnSpPr>
        <p:spPr>
          <a:xfrm flipH="1">
            <a:off x="6887430" y="4632785"/>
            <a:ext cx="746155" cy="10498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20398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Phone </a:t>
            </a:r>
            <a:r>
              <a:rPr lang="nl-NL" dirty="0" err="1" smtClean="0">
                <a:latin typeface="Note this" panose="02000503020000020003" pitchFamily="2" charset="0"/>
              </a:rPr>
              <a:t>Settings</a:t>
            </a:r>
            <a:r>
              <a:rPr lang="nl-NL" dirty="0" smtClean="0">
                <a:latin typeface="Note this" panose="02000503020000020003" pitchFamily="2" charset="0"/>
              </a:rPr>
              <a:t> - details</a:t>
            </a:r>
            <a:endParaRPr lang="nl-NL" dirty="0">
              <a:latin typeface="Note this" panose="02000503020000020003" pitchFamily="2" charset="0"/>
            </a:endParaRPr>
          </a:p>
        </p:txBody>
      </p:sp>
      <p:pic>
        <p:nvPicPr>
          <p:cNvPr id="2050" name="Picture 2" descr="K:\Screenshots\hybird 120 Gigaset Gigaset Phones - Gigaset Phones - Mozilla Firefox_128.png"/>
          <p:cNvPicPr>
            <a:picLocks noChangeAspect="1" noChangeArrowheads="1"/>
          </p:cNvPicPr>
          <p:nvPr/>
        </p:nvPicPr>
        <p:blipFill rotWithShape="1">
          <a:blip r:embed="rId3">
            <a:extLst>
              <a:ext uri="{28A0092B-C50C-407E-A947-70E740481C1C}">
                <a14:useLocalDpi xmlns:a14="http://schemas.microsoft.com/office/drawing/2010/main" val="0"/>
              </a:ext>
            </a:extLst>
          </a:blip>
          <a:srcRect t="11229" r="28607" b="50000"/>
          <a:stretch/>
        </p:blipFill>
        <p:spPr bwMode="auto">
          <a:xfrm>
            <a:off x="803052" y="1408630"/>
            <a:ext cx="9045576"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3340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Screenshots\hybird 120 Gigaset Gigaset Phones - Gigaset DECT - Mozilla Firefox_140.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48" r="28488" b="53839"/>
          <a:stretch/>
        </p:blipFill>
        <p:spPr bwMode="auto">
          <a:xfrm>
            <a:off x="740456" y="1336328"/>
            <a:ext cx="7200000" cy="2583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Phone </a:t>
            </a:r>
            <a:r>
              <a:rPr lang="nl-NL" dirty="0" err="1" smtClean="0">
                <a:latin typeface="Note this" panose="02000503020000020003" pitchFamily="2" charset="0"/>
              </a:rPr>
              <a:t>Settings</a:t>
            </a:r>
            <a:r>
              <a:rPr lang="nl-NL" dirty="0" smtClean="0">
                <a:latin typeface="Note this" panose="02000503020000020003" pitchFamily="2" charset="0"/>
              </a:rPr>
              <a:t> - DECT</a:t>
            </a:r>
            <a:endParaRPr lang="nl-NL" dirty="0">
              <a:latin typeface="Note this" panose="02000503020000020003" pitchFamily="2" charset="0"/>
            </a:endParaRPr>
          </a:p>
        </p:txBody>
      </p:sp>
      <p:sp>
        <p:nvSpPr>
          <p:cNvPr id="21" name="Rechteck 20"/>
          <p:cNvSpPr/>
          <p:nvPr/>
        </p:nvSpPr>
        <p:spPr>
          <a:xfrm>
            <a:off x="8774922" y="3286641"/>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2053" name="Picture 5" descr="K:\Screenshots\hybird 120 Gigaset Gigaset Phones - Gigaset DECT - Mozilla Firefox_141.png"/>
          <p:cNvPicPr>
            <a:picLocks noChangeAspect="1" noChangeArrowheads="1"/>
          </p:cNvPicPr>
          <p:nvPr/>
        </p:nvPicPr>
        <p:blipFill rotWithShape="1">
          <a:blip r:embed="rId4">
            <a:extLst>
              <a:ext uri="{28A0092B-C50C-407E-A947-70E740481C1C}">
                <a14:useLocalDpi xmlns:a14="http://schemas.microsoft.com/office/drawing/2010/main" val="0"/>
              </a:ext>
            </a:extLst>
          </a:blip>
          <a:srcRect t="11251" r="28385" b="49985"/>
          <a:stretch/>
        </p:blipFill>
        <p:spPr bwMode="auto">
          <a:xfrm>
            <a:off x="1307108" y="3787860"/>
            <a:ext cx="7200000" cy="28560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flipV="1">
            <a:off x="7715820" y="3510996"/>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7931844" y="5454507"/>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
        <p:nvSpPr>
          <p:cNvPr id="9" name="Rechteck 8"/>
          <p:cNvSpPr/>
          <p:nvPr/>
        </p:nvSpPr>
        <p:spPr>
          <a:xfrm>
            <a:off x="6974722" y="5014833"/>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0" name="Gerade Verbindung mit Pfeil 9"/>
          <p:cNvCxnSpPr/>
          <p:nvPr/>
        </p:nvCxnSpPr>
        <p:spPr>
          <a:xfrm flipH="1" flipV="1">
            <a:off x="5915620" y="5199431"/>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flipV="1">
            <a:off x="6873555" y="5631479"/>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86042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Phone </a:t>
            </a:r>
            <a:r>
              <a:rPr lang="nl-NL" dirty="0" err="1" smtClean="0">
                <a:latin typeface="Note this" panose="02000503020000020003" pitchFamily="2" charset="0"/>
              </a:rPr>
              <a:t>Settings</a:t>
            </a:r>
            <a:r>
              <a:rPr lang="nl-NL" dirty="0" smtClean="0">
                <a:latin typeface="Note this" panose="02000503020000020003" pitchFamily="2" charset="0"/>
              </a:rPr>
              <a:t> - DECT</a:t>
            </a:r>
            <a:endParaRPr lang="nl-NL" dirty="0">
              <a:latin typeface="Note this" panose="02000503020000020003" pitchFamily="2" charset="0"/>
            </a:endParaRPr>
          </a:p>
        </p:txBody>
      </p:sp>
      <p:pic>
        <p:nvPicPr>
          <p:cNvPr id="3078" name="Picture 6" descr="K:\Screenshots\hybird 120 Gigaset Gigaset Phones - Gigaset DECT - Mozilla Firefox_142.png"/>
          <p:cNvPicPr>
            <a:picLocks noChangeAspect="1" noChangeArrowheads="1"/>
          </p:cNvPicPr>
          <p:nvPr/>
        </p:nvPicPr>
        <p:blipFill rotWithShape="1">
          <a:blip r:embed="rId3">
            <a:extLst>
              <a:ext uri="{28A0092B-C50C-407E-A947-70E740481C1C}">
                <a14:useLocalDpi xmlns:a14="http://schemas.microsoft.com/office/drawing/2010/main" val="0"/>
              </a:ext>
            </a:extLst>
          </a:blip>
          <a:srcRect t="11234" r="28455" b="60028"/>
          <a:stretch/>
        </p:blipFill>
        <p:spPr bwMode="auto">
          <a:xfrm>
            <a:off x="1019076" y="1408336"/>
            <a:ext cx="7200000" cy="21194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flipV="1">
            <a:off x="8075860" y="3006940"/>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9134962" y="2782585"/>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3079" name="Picture 7" descr="K:\Screenshots\hybird 120 Gigaset Gigaset Phones - Gigaset DECT - Mozilla Firefox_143.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67" t="22814" r="28446" b="46639"/>
          <a:stretch/>
        </p:blipFill>
        <p:spPr bwMode="auto">
          <a:xfrm>
            <a:off x="587028" y="3546779"/>
            <a:ext cx="5400000" cy="21065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1" name="Picture 9" descr="K:\Screenshots\hybird 120 Gigaset Gigaset Phones - Gigaset DECT - Mozilla Firefox_146.png"/>
          <p:cNvPicPr>
            <a:picLocks noChangeAspect="1" noChangeArrowheads="1"/>
          </p:cNvPicPr>
          <p:nvPr/>
        </p:nvPicPr>
        <p:blipFill rotWithShape="1">
          <a:blip r:embed="rId5">
            <a:extLst>
              <a:ext uri="{28A0092B-C50C-407E-A947-70E740481C1C}">
                <a14:useLocalDpi xmlns:a14="http://schemas.microsoft.com/office/drawing/2010/main" val="0"/>
              </a:ext>
            </a:extLst>
          </a:blip>
          <a:srcRect l="14162" t="22819" r="28451" b="48554"/>
          <a:stretch/>
        </p:blipFill>
        <p:spPr bwMode="auto">
          <a:xfrm>
            <a:off x="3642816" y="3793756"/>
            <a:ext cx="5400000" cy="19741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2" name="Picture 10" descr="K:\Screenshots\hybird 120 Gigaset Gigaset Phones - Gigaset DECT - Mozilla Firefox_147.png"/>
          <p:cNvPicPr>
            <a:picLocks noChangeAspect="1" noChangeArrowheads="1"/>
          </p:cNvPicPr>
          <p:nvPr/>
        </p:nvPicPr>
        <p:blipFill rotWithShape="1">
          <a:blip r:embed="rId6">
            <a:extLst>
              <a:ext uri="{28A0092B-C50C-407E-A947-70E740481C1C}">
                <a14:useLocalDpi xmlns:a14="http://schemas.microsoft.com/office/drawing/2010/main" val="0"/>
              </a:ext>
            </a:extLst>
          </a:blip>
          <a:srcRect l="14162" t="22776" r="28500" b="60432"/>
          <a:stretch/>
        </p:blipFill>
        <p:spPr bwMode="auto">
          <a:xfrm>
            <a:off x="586813" y="5696720"/>
            <a:ext cx="5400000" cy="11590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hteck 8"/>
          <p:cNvSpPr/>
          <p:nvPr/>
        </p:nvSpPr>
        <p:spPr>
          <a:xfrm>
            <a:off x="5672439" y="5190823"/>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0" name="Gerade Verbindung mit Pfeil 9"/>
          <p:cNvCxnSpPr/>
          <p:nvPr/>
        </p:nvCxnSpPr>
        <p:spPr>
          <a:xfrm flipH="1" flipV="1">
            <a:off x="4613337" y="5375421"/>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flipV="1">
            <a:off x="5483572" y="5175326"/>
            <a:ext cx="188868" cy="23859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083" name="Picture 11" descr="K:\Screenshots\hybird 120 Gigaset Gigaset Phones - Gigaset DECT - Mozilla Firefox_148.png"/>
          <p:cNvPicPr>
            <a:picLocks noChangeAspect="1" noChangeArrowheads="1"/>
          </p:cNvPicPr>
          <p:nvPr/>
        </p:nvPicPr>
        <p:blipFill rotWithShape="1">
          <a:blip r:embed="rId7">
            <a:extLst>
              <a:ext uri="{28A0092B-C50C-407E-A947-70E740481C1C}">
                <a14:useLocalDpi xmlns:a14="http://schemas.microsoft.com/office/drawing/2010/main" val="0"/>
              </a:ext>
            </a:extLst>
          </a:blip>
          <a:srcRect l="14104" t="22697" r="28383" b="60069"/>
          <a:stretch/>
        </p:blipFill>
        <p:spPr bwMode="auto">
          <a:xfrm>
            <a:off x="4063898" y="5872832"/>
            <a:ext cx="5400000" cy="1185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4" name="Gerade Verbindung mit Pfeil 23"/>
          <p:cNvCxnSpPr/>
          <p:nvPr/>
        </p:nvCxnSpPr>
        <p:spPr>
          <a:xfrm flipH="1" flipV="1">
            <a:off x="7096586" y="6598462"/>
            <a:ext cx="1131674" cy="257311"/>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8155688" y="6598462"/>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33773701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219075"/>
            <a:ext cx="9612313" cy="685800"/>
          </a:xfrm>
          <a:prstGeom prst="rect">
            <a:avLst/>
          </a:prstGeom>
        </p:spPr>
        <p:txBody>
          <a:bodyPr vert="horz" lIns="91411" tIns="45705" rIns="91411" bIns="45705" rtlCol="0" anchor="ctr">
            <a:noAutofit/>
          </a:bodyPr>
          <a:lstStyle>
            <a:lvl1pPr algn="ctr" defTabSz="914400">
              <a:spcBef>
                <a:spcPts val="0"/>
              </a:spcBef>
              <a:buNone/>
              <a:defRPr sz="3200">
                <a:solidFill>
                  <a:schemeClr val="tx1">
                    <a:lumMod val="50000"/>
                    <a:lumOff val="50000"/>
                  </a:schemeClr>
                </a:solidFill>
                <a:latin typeface="Note this" panose="02000503020000020003" pitchFamily="2" charset="0"/>
                <a:ea typeface="+mj-ea"/>
                <a:cs typeface="+mj-cs"/>
              </a:defRPr>
            </a:lvl1pPr>
          </a:lstStyle>
          <a:p>
            <a:r>
              <a:rPr lang="en-GB" dirty="0"/>
              <a:t>Exercise </a:t>
            </a:r>
            <a:r>
              <a:rPr lang="en-GB" dirty="0" smtClean="0"/>
              <a:t>4 </a:t>
            </a:r>
            <a:r>
              <a:rPr lang="en-GB" dirty="0"/>
              <a:t>— </a:t>
            </a:r>
            <a:r>
              <a:rPr lang="en-GB" dirty="0" smtClean="0"/>
              <a:t>Device settings</a:t>
            </a:r>
            <a:endParaRPr lang="en-GB" dirty="0"/>
          </a:p>
        </p:txBody>
      </p:sp>
      <p:sp>
        <p:nvSpPr>
          <p:cNvPr id="3" name="Textfeld 2"/>
          <p:cNvSpPr txBox="1"/>
          <p:nvPr/>
        </p:nvSpPr>
        <p:spPr>
          <a:xfrm>
            <a:off x="1235101" y="2068597"/>
            <a:ext cx="8568952" cy="1938992"/>
          </a:xfrm>
          <a:prstGeom prst="rect">
            <a:avLst/>
          </a:prstGeom>
          <a:noFill/>
        </p:spPr>
        <p:txBody>
          <a:bodyPr wrap="square" rtlCol="0">
            <a:spAutoFit/>
          </a:bodyPr>
          <a:lstStyle/>
          <a:p>
            <a:pPr algn="l" defTabSz="457200"/>
            <a:r>
              <a:rPr lang="de-DE" sz="2400" b="1" i="0" dirty="0" smtClean="0">
                <a:latin typeface="Myriad Pro Light" pitchFamily="34" charset="0"/>
              </a:rPr>
              <a:t>Device </a:t>
            </a:r>
            <a:r>
              <a:rPr lang="de-DE" sz="2400" b="1" i="0" dirty="0" err="1" smtClean="0">
                <a:latin typeface="Myriad Pro Light" pitchFamily="34" charset="0"/>
              </a:rPr>
              <a:t>settings</a:t>
            </a:r>
            <a:endParaRPr lang="de-DE" sz="2400" b="1" i="0" dirty="0" smtClean="0">
              <a:latin typeface="Myriad Pro Light" pitchFamily="34" charset="0"/>
            </a:endParaRPr>
          </a:p>
          <a:p>
            <a:pPr marL="283464" indent="-283464" algn="l" defTabSz="457200">
              <a:buFont typeface="Arial"/>
              <a:buChar char="•"/>
            </a:pPr>
            <a:r>
              <a:rPr lang="de-DE" sz="2400" b="0" i="0" dirty="0" smtClean="0">
                <a:latin typeface="Myriad Pro Light" pitchFamily="34" charset="0"/>
              </a:rPr>
              <a:t>Connect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phones</a:t>
            </a:r>
            <a:r>
              <a:rPr lang="de-DE" sz="2400" b="0" i="0" dirty="0" smtClean="0">
                <a:latin typeface="Myriad Pro Light" pitchFamily="34" charset="0"/>
              </a:rPr>
              <a:t> </a:t>
            </a:r>
            <a:r>
              <a:rPr lang="de-DE" sz="2400" b="0" i="0" dirty="0" err="1" smtClean="0">
                <a:latin typeface="Myriad Pro Light" pitchFamily="34" charset="0"/>
              </a:rPr>
              <a:t>to</a:t>
            </a:r>
            <a:r>
              <a:rPr lang="de-DE" sz="2400" b="0" i="0" dirty="0" smtClean="0">
                <a:latin typeface="Myriad Pro Light" pitchFamily="34" charset="0"/>
              </a:rPr>
              <a:t>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Hybird</a:t>
            </a:r>
            <a:r>
              <a:rPr lang="de-DE" sz="2400" b="0" i="0" dirty="0" smtClean="0">
                <a:latin typeface="Myriad Pro Light" pitchFamily="34" charset="0"/>
              </a:rPr>
              <a:t> 120 Gigaset Edition</a:t>
            </a:r>
          </a:p>
          <a:p>
            <a:pPr marL="283464" indent="-283464" algn="l" defTabSz="457200">
              <a:buFont typeface="Arial"/>
              <a:buChar char="•"/>
            </a:pPr>
            <a:r>
              <a:rPr lang="de-DE" sz="2400" dirty="0" err="1" smtClean="0">
                <a:latin typeface="Myriad Pro Light" pitchFamily="34" charset="0"/>
              </a:rPr>
              <a:t>Assign</a:t>
            </a:r>
            <a:r>
              <a:rPr lang="de-DE" sz="2400" dirty="0" smtClean="0">
                <a:latin typeface="Myriad Pro Light" pitchFamily="34" charset="0"/>
              </a:rPr>
              <a:t> </a:t>
            </a:r>
            <a:r>
              <a:rPr lang="de-DE" sz="2400" dirty="0" err="1" smtClean="0">
                <a:latin typeface="Myriad Pro Light" pitchFamily="34" charset="0"/>
              </a:rPr>
              <a:t>the</a:t>
            </a:r>
            <a:r>
              <a:rPr lang="de-DE" sz="2400" dirty="0" smtClean="0">
                <a:latin typeface="Myriad Pro Light" pitchFamily="34" charset="0"/>
              </a:rPr>
              <a:t> </a:t>
            </a:r>
            <a:r>
              <a:rPr lang="de-DE" sz="2400" dirty="0" err="1" smtClean="0">
                <a:latin typeface="Myriad Pro Light" pitchFamily="34" charset="0"/>
              </a:rPr>
              <a:t>phones</a:t>
            </a:r>
            <a:r>
              <a:rPr lang="de-DE" sz="2400" dirty="0" smtClean="0">
                <a:latin typeface="Myriad Pro Light" pitchFamily="34" charset="0"/>
              </a:rPr>
              <a:t> </a:t>
            </a:r>
            <a:r>
              <a:rPr lang="de-DE" sz="2400" dirty="0" err="1" smtClean="0">
                <a:latin typeface="Myriad Pro Light" pitchFamily="34" charset="0"/>
              </a:rPr>
              <a:t>to</a:t>
            </a:r>
            <a:r>
              <a:rPr lang="de-DE" sz="2400" dirty="0" smtClean="0">
                <a:latin typeface="Myriad Pro Light" pitchFamily="34" charset="0"/>
              </a:rPr>
              <a:t> </a:t>
            </a:r>
            <a:r>
              <a:rPr lang="de-DE" sz="2400" dirty="0" err="1" smtClean="0">
                <a:latin typeface="Myriad Pro Light" pitchFamily="34" charset="0"/>
              </a:rPr>
              <a:t>the</a:t>
            </a:r>
            <a:r>
              <a:rPr lang="de-DE" sz="2400" dirty="0" smtClean="0">
                <a:latin typeface="Myriad Pro Light" pitchFamily="34" charset="0"/>
              </a:rPr>
              <a:t> </a:t>
            </a:r>
            <a:r>
              <a:rPr lang="de-DE" sz="2400" dirty="0" err="1" smtClean="0">
                <a:latin typeface="Myriad Pro Light" pitchFamily="34" charset="0"/>
              </a:rPr>
              <a:t>users</a:t>
            </a:r>
            <a:endParaRPr lang="de-DE" sz="2400" dirty="0" smtClean="0">
              <a:latin typeface="Myriad Pro Light" pitchFamily="34" charset="0"/>
            </a:endParaRPr>
          </a:p>
          <a:p>
            <a:pPr marL="283464" indent="-283464" algn="l" defTabSz="457200">
              <a:buFont typeface="Arial"/>
              <a:buChar char="•"/>
            </a:pPr>
            <a:r>
              <a:rPr lang="de-DE" sz="2400" dirty="0" smtClean="0">
                <a:latin typeface="Myriad Pro Light" pitchFamily="34" charset="0"/>
              </a:rPr>
              <a:t>Save </a:t>
            </a:r>
            <a:r>
              <a:rPr lang="de-DE" sz="2400" dirty="0" err="1" smtClean="0">
                <a:latin typeface="Myriad Pro Light" pitchFamily="34" charset="0"/>
              </a:rPr>
              <a:t>system</a:t>
            </a:r>
            <a:r>
              <a:rPr lang="de-DE" sz="2400" dirty="0" smtClean="0">
                <a:latin typeface="Myriad Pro Light" pitchFamily="34" charset="0"/>
              </a:rPr>
              <a:t> </a:t>
            </a:r>
            <a:r>
              <a:rPr lang="de-DE" sz="2400" dirty="0" err="1" smtClean="0">
                <a:latin typeface="Myriad Pro Light" pitchFamily="34" charset="0"/>
              </a:rPr>
              <a:t>configuration</a:t>
            </a:r>
            <a:r>
              <a:rPr lang="de-DE" sz="2400" dirty="0" smtClean="0">
                <a:latin typeface="Myriad Pro Light" pitchFamily="34" charset="0"/>
              </a:rPr>
              <a:t>!</a:t>
            </a:r>
          </a:p>
          <a:p>
            <a:pPr marL="283464" indent="-283464" algn="l" defTabSz="457200">
              <a:buFont typeface="Arial"/>
              <a:buChar char="•"/>
            </a:pPr>
            <a:endParaRPr lang="en-GB" sz="2400" dirty="0" smtClean="0">
              <a:latin typeface="Myriad Pro Light" pitchFamily="34" charset="0"/>
            </a:endParaRPr>
          </a:p>
        </p:txBody>
      </p:sp>
      <p:pic>
        <p:nvPicPr>
          <p:cNvPr id="6" name="Picture 2" descr="C:\Users\AWATZA~1.OAS\AppData\Local\Temp\SNAGHTML197c7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229" y="901973"/>
            <a:ext cx="199072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81913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Screenshots\hybird 120 Gigaset Groups &amp; Teams - Teams - Mozilla Firefox_129.png"/>
          <p:cNvPicPr>
            <a:picLocks noChangeAspect="1" noChangeArrowheads="1"/>
          </p:cNvPicPr>
          <p:nvPr/>
        </p:nvPicPr>
        <p:blipFill rotWithShape="1">
          <a:blip r:embed="rId3">
            <a:extLst>
              <a:ext uri="{28A0092B-C50C-407E-A947-70E740481C1C}">
                <a14:useLocalDpi xmlns:a14="http://schemas.microsoft.com/office/drawing/2010/main" val="0"/>
              </a:ext>
            </a:extLst>
          </a:blip>
          <a:srcRect t="17254" r="28444" b="56913"/>
          <a:stretch/>
        </p:blipFill>
        <p:spPr bwMode="auto">
          <a:xfrm>
            <a:off x="375517" y="1264320"/>
            <a:ext cx="6803496"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Central </a:t>
            </a:r>
            <a:r>
              <a:rPr lang="nl-NL" dirty="0" err="1" smtClean="0">
                <a:latin typeface="Note this" panose="02000503020000020003" pitchFamily="2" charset="0"/>
              </a:rPr>
              <a:t>group</a:t>
            </a:r>
            <a:endParaRPr lang="nl-NL" dirty="0">
              <a:latin typeface="Note this" panose="02000503020000020003" pitchFamily="2" charset="0"/>
            </a:endParaRPr>
          </a:p>
        </p:txBody>
      </p:sp>
      <p:sp>
        <p:nvSpPr>
          <p:cNvPr id="9" name="Rechteck 8"/>
          <p:cNvSpPr/>
          <p:nvPr/>
        </p:nvSpPr>
        <p:spPr>
          <a:xfrm>
            <a:off x="8723932" y="4399716"/>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pic>
        <p:nvPicPr>
          <p:cNvPr id="1027" name="Picture 3" descr="K:\Screenshots\hybird 120 Gigaset Groups &amp; Teams - Teams - Mozilla Firefox_130.png"/>
          <p:cNvPicPr>
            <a:picLocks noChangeAspect="1" noChangeArrowheads="1"/>
          </p:cNvPicPr>
          <p:nvPr/>
        </p:nvPicPr>
        <p:blipFill rotWithShape="1">
          <a:blip r:embed="rId4">
            <a:extLst>
              <a:ext uri="{28A0092B-C50C-407E-A947-70E740481C1C}">
                <a14:useLocalDpi xmlns:a14="http://schemas.microsoft.com/office/drawing/2010/main" val="0"/>
              </a:ext>
            </a:extLst>
          </a:blip>
          <a:srcRect t="11241" r="28448" b="28386"/>
          <a:stretch/>
        </p:blipFill>
        <p:spPr bwMode="auto">
          <a:xfrm>
            <a:off x="2891284" y="3208536"/>
            <a:ext cx="5821910"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 name="Gerade Verbindung mit Pfeil 9"/>
          <p:cNvCxnSpPr/>
          <p:nvPr/>
        </p:nvCxnSpPr>
        <p:spPr>
          <a:xfrm flipH="1" flipV="1">
            <a:off x="7643812" y="4576688"/>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4836066" y="2923905"/>
            <a:ext cx="1223570"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5955443" y="2697380"/>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16" name="Gerade Verbindung mit Pfeil 15"/>
          <p:cNvCxnSpPr/>
          <p:nvPr/>
        </p:nvCxnSpPr>
        <p:spPr>
          <a:xfrm flipH="1">
            <a:off x="6284380" y="4609644"/>
            <a:ext cx="2491106" cy="9663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99953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Central </a:t>
            </a:r>
            <a:r>
              <a:rPr lang="nl-NL" dirty="0" err="1" smtClean="0">
                <a:latin typeface="Note this" panose="02000503020000020003" pitchFamily="2" charset="0"/>
              </a:rPr>
              <a:t>group</a:t>
            </a:r>
            <a:endParaRPr lang="nl-NL" dirty="0">
              <a:latin typeface="Note this" panose="02000503020000020003" pitchFamily="2" charset="0"/>
            </a:endParaRPr>
          </a:p>
        </p:txBody>
      </p:sp>
      <p:pic>
        <p:nvPicPr>
          <p:cNvPr id="3074" name="Picture 2" descr="K:\Screenshots\hybird 120 Gigaset Groups &amp; Teams - Teams - Mozilla Firefox_13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016" r="28451" b="20453"/>
          <a:stretch/>
        </p:blipFill>
        <p:spPr bwMode="auto">
          <a:xfrm>
            <a:off x="1235100" y="1336928"/>
            <a:ext cx="7692884" cy="54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hteck 8"/>
          <p:cNvSpPr/>
          <p:nvPr/>
        </p:nvSpPr>
        <p:spPr>
          <a:xfrm>
            <a:off x="7483859" y="3358648"/>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0" name="Gerade Verbindung mit Pfeil 9"/>
          <p:cNvCxnSpPr/>
          <p:nvPr/>
        </p:nvCxnSpPr>
        <p:spPr>
          <a:xfrm flipH="1" flipV="1">
            <a:off x="6403739" y="3535620"/>
            <a:ext cx="1131674" cy="329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3899396" y="2344440"/>
            <a:ext cx="137414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5123532" y="2062505"/>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16" name="Gerade Verbindung mit Pfeil 15"/>
          <p:cNvCxnSpPr/>
          <p:nvPr/>
        </p:nvCxnSpPr>
        <p:spPr>
          <a:xfrm flipH="1">
            <a:off x="5044307" y="3568576"/>
            <a:ext cx="2491106" cy="9663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4356596" y="2344440"/>
            <a:ext cx="916948"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4815070" y="2344440"/>
            <a:ext cx="458474"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5273544" y="2344440"/>
            <a:ext cx="138020"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13594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Central </a:t>
            </a:r>
            <a:r>
              <a:rPr lang="nl-NL" dirty="0" err="1" smtClean="0">
                <a:latin typeface="Note this" panose="02000503020000020003" pitchFamily="2" charset="0"/>
              </a:rPr>
              <a:t>group</a:t>
            </a:r>
            <a:endParaRPr lang="nl-NL" dirty="0">
              <a:latin typeface="Note this" panose="02000503020000020003" pitchFamily="2" charset="0"/>
            </a:endParaRPr>
          </a:p>
        </p:txBody>
      </p:sp>
      <p:pic>
        <p:nvPicPr>
          <p:cNvPr id="1028" name="Picture 4" descr="K:\Screenshots\hybird 120 Gigaset Call Distribution - Incoming Distribution - Mozilla Firefox_138_mod.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18" r="28617" b="43205"/>
          <a:stretch/>
        </p:blipFill>
        <p:spPr bwMode="auto">
          <a:xfrm>
            <a:off x="1019076" y="1408336"/>
            <a:ext cx="7677073"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Gerade Verbindung mit Pfeil 15"/>
          <p:cNvCxnSpPr/>
          <p:nvPr/>
        </p:nvCxnSpPr>
        <p:spPr>
          <a:xfrm flipH="1">
            <a:off x="12742911" y="4246925"/>
            <a:ext cx="1245553" cy="9663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8464776" y="2872130"/>
            <a:ext cx="1374148"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9760920" y="2625791"/>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19" name="Rechteck 18"/>
          <p:cNvSpPr/>
          <p:nvPr/>
        </p:nvSpPr>
        <p:spPr>
          <a:xfrm>
            <a:off x="13895039" y="3986237"/>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pic>
        <p:nvPicPr>
          <p:cNvPr id="1027" name="Picture 3" descr="K:\Screenshots\hybird 120 Gigaset Call Distribution - Incoming Distribution - Mozilla Firefox_139.png"/>
          <p:cNvPicPr>
            <a:picLocks noChangeAspect="1" noChangeArrowheads="1"/>
          </p:cNvPicPr>
          <p:nvPr/>
        </p:nvPicPr>
        <p:blipFill rotWithShape="1">
          <a:blip r:embed="rId4">
            <a:extLst>
              <a:ext uri="{28A0092B-C50C-407E-A947-70E740481C1C}">
                <a14:useLocalDpi xmlns:a14="http://schemas.microsoft.com/office/drawing/2010/main" val="0"/>
              </a:ext>
            </a:extLst>
          </a:blip>
          <a:srcRect t="11016" r="28444" b="55678"/>
          <a:stretch/>
        </p:blipFill>
        <p:spPr bwMode="auto">
          <a:xfrm>
            <a:off x="2090687" y="4233155"/>
            <a:ext cx="7915446"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2" name="Gerade Verbindung mit Pfeil 11"/>
          <p:cNvCxnSpPr/>
          <p:nvPr/>
        </p:nvCxnSpPr>
        <p:spPr>
          <a:xfrm flipH="1">
            <a:off x="6945538" y="5944840"/>
            <a:ext cx="1069348"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6965253" y="5944840"/>
            <a:ext cx="1049633" cy="5040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7979589" y="5688961"/>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21070510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creenshots\hybird 120 Gigaset Save configuration - Mozilla Firefox_05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17" r="28503" b="34917"/>
          <a:stretch/>
        </p:blipFill>
        <p:spPr bwMode="auto">
          <a:xfrm>
            <a:off x="695040" y="1552352"/>
            <a:ext cx="9534123" cy="52543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Gerade Verbindung mit Pfeil 4"/>
          <p:cNvCxnSpPr/>
          <p:nvPr/>
        </p:nvCxnSpPr>
        <p:spPr>
          <a:xfrm>
            <a:off x="154980" y="2200424"/>
            <a:ext cx="648072" cy="1081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4259436" y="3529523"/>
            <a:ext cx="792088" cy="12795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5051524" y="4072632"/>
            <a:ext cx="792088" cy="44894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Saving</a:t>
            </a:r>
            <a:r>
              <a:rPr lang="nl-NL" dirty="0" smtClean="0">
                <a:latin typeface="Note this" panose="02000503020000020003" pitchFamily="2" charset="0"/>
              </a:rPr>
              <a:t> </a:t>
            </a:r>
            <a:r>
              <a:rPr lang="nl-NL" dirty="0" err="1" smtClean="0">
                <a:latin typeface="Note this" panose="02000503020000020003" pitchFamily="2" charset="0"/>
              </a:rPr>
              <a:t>Settings</a:t>
            </a:r>
            <a:endParaRPr lang="nl-NL" dirty="0">
              <a:latin typeface="Note this" panose="02000503020000020003" pitchFamily="2" charset="0"/>
            </a:endParaRPr>
          </a:p>
        </p:txBody>
      </p:sp>
      <p:sp>
        <p:nvSpPr>
          <p:cNvPr id="8" name="Textfeld 7"/>
          <p:cNvSpPr txBox="1"/>
          <p:nvPr/>
        </p:nvSpPr>
        <p:spPr>
          <a:xfrm>
            <a:off x="10964" y="1912392"/>
            <a:ext cx="360040" cy="353943"/>
          </a:xfrm>
          <a:prstGeom prst="rect">
            <a:avLst/>
          </a:prstGeom>
          <a:noFill/>
        </p:spPr>
        <p:txBody>
          <a:bodyPr wrap="square" rtlCol="0">
            <a:spAutoFit/>
          </a:bodyPr>
          <a:lstStyle/>
          <a:p>
            <a:r>
              <a:rPr lang="de-DE" dirty="0" smtClean="0">
                <a:latin typeface="Myriad Pro Light" pitchFamily="34" charset="0"/>
              </a:rPr>
              <a:t>1.</a:t>
            </a:r>
            <a:endParaRPr lang="de-DE" dirty="0">
              <a:latin typeface="Myriad Pro Light" pitchFamily="34" charset="0"/>
            </a:endParaRPr>
          </a:p>
        </p:txBody>
      </p:sp>
      <p:sp>
        <p:nvSpPr>
          <p:cNvPr id="9" name="Textfeld 8"/>
          <p:cNvSpPr txBox="1"/>
          <p:nvPr/>
        </p:nvSpPr>
        <p:spPr>
          <a:xfrm>
            <a:off x="3971404" y="3424560"/>
            <a:ext cx="360040" cy="353943"/>
          </a:xfrm>
          <a:prstGeom prst="rect">
            <a:avLst/>
          </a:prstGeom>
          <a:noFill/>
        </p:spPr>
        <p:txBody>
          <a:bodyPr wrap="square" rtlCol="0">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0" name="Textfeld 9"/>
          <p:cNvSpPr txBox="1"/>
          <p:nvPr/>
        </p:nvSpPr>
        <p:spPr>
          <a:xfrm>
            <a:off x="4835500" y="4216648"/>
            <a:ext cx="360040" cy="353943"/>
          </a:xfrm>
          <a:prstGeom prst="rect">
            <a:avLst/>
          </a:prstGeom>
          <a:noFill/>
        </p:spPr>
        <p:txBody>
          <a:bodyPr wrap="square" rtlCol="0">
            <a:spAutoFit/>
          </a:bodyPr>
          <a:lstStyle/>
          <a:p>
            <a:r>
              <a:rPr lang="de-DE" dirty="0" smtClean="0">
                <a:latin typeface="Myriad Pro Light" pitchFamily="34" charset="0"/>
              </a:rPr>
              <a:t>3.</a:t>
            </a:r>
            <a:endParaRPr lang="de-DE" dirty="0">
              <a:latin typeface="Myriad Pro Light" pitchFamily="34" charset="0"/>
            </a:endParaRPr>
          </a:p>
        </p:txBody>
      </p:sp>
      <p:cxnSp>
        <p:nvCxnSpPr>
          <p:cNvPr id="11" name="Gerade Verbindung mit Pfeil 10"/>
          <p:cNvCxnSpPr/>
          <p:nvPr/>
        </p:nvCxnSpPr>
        <p:spPr>
          <a:xfrm flipV="1">
            <a:off x="4259436" y="3156304"/>
            <a:ext cx="756084" cy="50117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80257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18"/>
          <p:cNvSpPr/>
          <p:nvPr/>
        </p:nvSpPr>
        <p:spPr>
          <a:xfrm>
            <a:off x="2269441" y="1715847"/>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1200" dirty="0">
                <a:solidFill>
                  <a:schemeClr val="tx1"/>
                </a:solidFill>
              </a:rPr>
              <a:t>FXO (PSTN)</a:t>
            </a:r>
          </a:p>
        </p:txBody>
      </p:sp>
      <p:sp>
        <p:nvSpPr>
          <p:cNvPr id="20" name="Abgerundetes Rechteck 19"/>
          <p:cNvSpPr/>
          <p:nvPr/>
        </p:nvSpPr>
        <p:spPr>
          <a:xfrm>
            <a:off x="3025678" y="2546295"/>
            <a:ext cx="1405714"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1200" dirty="0">
                <a:solidFill>
                  <a:schemeClr val="tx1"/>
                </a:solidFill>
              </a:rPr>
              <a:t>FXS (2)</a:t>
            </a:r>
          </a:p>
        </p:txBody>
      </p:sp>
      <p:sp>
        <p:nvSpPr>
          <p:cNvPr id="21" name="Abgerundetes Rechteck 20"/>
          <p:cNvSpPr/>
          <p:nvPr/>
        </p:nvSpPr>
        <p:spPr>
          <a:xfrm>
            <a:off x="4716134" y="2546295"/>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smtClean="0">
                <a:solidFill>
                  <a:schemeClr val="tx1"/>
                </a:solidFill>
              </a:rPr>
              <a:t>FXS (2)</a:t>
            </a:r>
            <a:endParaRPr lang="de-DE" sz="1200" dirty="0">
              <a:solidFill>
                <a:schemeClr val="tx1"/>
              </a:solidFill>
            </a:endParaRPr>
          </a:p>
        </p:txBody>
      </p:sp>
      <p:sp>
        <p:nvSpPr>
          <p:cNvPr id="22" name="Abgerundetes Rechteck 21"/>
          <p:cNvSpPr/>
          <p:nvPr/>
        </p:nvSpPr>
        <p:spPr>
          <a:xfrm>
            <a:off x="6889326" y="2546295"/>
            <a:ext cx="1310545" cy="571500"/>
          </a:xfrm>
          <a:prstGeom prst="roundRect">
            <a:avLst/>
          </a:prstGeom>
          <a:solidFill>
            <a:schemeClr val="accent2">
              <a:lumMod val="40000"/>
              <a:lumOff val="60000"/>
            </a:schemeClr>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1200" dirty="0">
                <a:solidFill>
                  <a:schemeClr val="tx1"/>
                </a:solidFill>
              </a:rPr>
              <a:t>WAN (LAN)</a:t>
            </a:r>
          </a:p>
        </p:txBody>
      </p:sp>
      <p:sp>
        <p:nvSpPr>
          <p:cNvPr id="13" name="Abgerundetes Rechteck 12"/>
          <p:cNvSpPr/>
          <p:nvPr/>
        </p:nvSpPr>
        <p:spPr>
          <a:xfrm>
            <a:off x="7325114" y="6375470"/>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1200" dirty="0">
                <a:solidFill>
                  <a:schemeClr val="tx1"/>
                </a:solidFill>
              </a:rPr>
              <a:t>N/A</a:t>
            </a:r>
          </a:p>
        </p:txBody>
      </p:sp>
      <p:pic>
        <p:nvPicPr>
          <p:cNvPr id="1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7148" y="3696805"/>
            <a:ext cx="7286711" cy="2113639"/>
          </a:xfrm>
          <a:prstGeom prst="rect">
            <a:avLst/>
          </a:prstGeom>
        </p:spPr>
      </p:pic>
      <p:cxnSp>
        <p:nvCxnSpPr>
          <p:cNvPr id="17" name="Straight Connector 8"/>
          <p:cNvCxnSpPr>
            <a:endCxn id="19" idx="2"/>
          </p:cNvCxnSpPr>
          <p:nvPr/>
        </p:nvCxnSpPr>
        <p:spPr>
          <a:xfrm flipV="1">
            <a:off x="2924714" y="2287347"/>
            <a:ext cx="0" cy="208759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Abgerundetes Rechteck 17"/>
          <p:cNvSpPr/>
          <p:nvPr/>
        </p:nvSpPr>
        <p:spPr>
          <a:xfrm>
            <a:off x="6131644" y="5608053"/>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1200" dirty="0">
                <a:solidFill>
                  <a:schemeClr val="tx1"/>
                </a:solidFill>
              </a:rPr>
              <a:t>LAN (3)</a:t>
            </a:r>
          </a:p>
        </p:txBody>
      </p:sp>
      <p:sp>
        <p:nvSpPr>
          <p:cNvPr id="14" name="Abgerundetes Rechteck 13"/>
          <p:cNvSpPr/>
          <p:nvPr/>
        </p:nvSpPr>
        <p:spPr>
          <a:xfrm>
            <a:off x="3812987" y="5608053"/>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1200" dirty="0">
                <a:solidFill>
                  <a:schemeClr val="tx1"/>
                </a:solidFill>
              </a:rPr>
              <a:t>ISDN (S0)</a:t>
            </a:r>
          </a:p>
        </p:txBody>
      </p:sp>
      <p:sp>
        <p:nvSpPr>
          <p:cNvPr id="16" name="Abgerundetes Rechteck 15"/>
          <p:cNvSpPr/>
          <p:nvPr/>
        </p:nvSpPr>
        <p:spPr>
          <a:xfrm>
            <a:off x="1955180" y="5608053"/>
            <a:ext cx="1310545" cy="571500"/>
          </a:xfrm>
          <a:prstGeom prst="roundRect">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1200" dirty="0">
                <a:solidFill>
                  <a:schemeClr val="tx1"/>
                </a:solidFill>
              </a:rPr>
              <a:t>Power</a:t>
            </a:r>
          </a:p>
        </p:txBody>
      </p:sp>
      <p:cxnSp>
        <p:nvCxnSpPr>
          <p:cNvPr id="25" name="Straight Connector 12"/>
          <p:cNvCxnSpPr>
            <a:endCxn id="20" idx="2"/>
          </p:cNvCxnSpPr>
          <p:nvPr/>
        </p:nvCxnSpPr>
        <p:spPr>
          <a:xfrm flipH="1" flipV="1">
            <a:off x="3728535" y="3117795"/>
            <a:ext cx="5864" cy="125347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19"/>
          <p:cNvCxnSpPr/>
          <p:nvPr/>
        </p:nvCxnSpPr>
        <p:spPr>
          <a:xfrm flipV="1">
            <a:off x="4254649" y="4656417"/>
            <a:ext cx="0" cy="92960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0"/>
          <p:cNvCxnSpPr/>
          <p:nvPr/>
        </p:nvCxnSpPr>
        <p:spPr>
          <a:xfrm flipV="1">
            <a:off x="4635573" y="4656419"/>
            <a:ext cx="0" cy="92960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27"/>
          <p:cNvCxnSpPr>
            <a:endCxn id="22" idx="2"/>
          </p:cNvCxnSpPr>
          <p:nvPr/>
        </p:nvCxnSpPr>
        <p:spPr>
          <a:xfrm flipV="1">
            <a:off x="7544599" y="3117795"/>
            <a:ext cx="0" cy="125761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29"/>
          <p:cNvCxnSpPr/>
          <p:nvPr/>
        </p:nvCxnSpPr>
        <p:spPr>
          <a:xfrm flipV="1">
            <a:off x="6779716" y="4768143"/>
            <a:ext cx="0" cy="81788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0"/>
          <p:cNvCxnSpPr/>
          <p:nvPr/>
        </p:nvCxnSpPr>
        <p:spPr>
          <a:xfrm flipH="1">
            <a:off x="6321444" y="4768141"/>
            <a:ext cx="958458"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21"/>
          <p:cNvCxnSpPr/>
          <p:nvPr/>
        </p:nvCxnSpPr>
        <p:spPr>
          <a:xfrm flipV="1">
            <a:off x="2616412" y="4656418"/>
            <a:ext cx="0" cy="92960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1"/>
          <p:cNvCxnSpPr>
            <a:stCxn id="13" idx="0"/>
          </p:cNvCxnSpPr>
          <p:nvPr/>
        </p:nvCxnSpPr>
        <p:spPr>
          <a:xfrm flipV="1">
            <a:off x="7980387" y="4656418"/>
            <a:ext cx="0" cy="1719052"/>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24"/>
          <p:cNvCxnSpPr>
            <a:endCxn id="21" idx="2"/>
          </p:cNvCxnSpPr>
          <p:nvPr/>
        </p:nvCxnSpPr>
        <p:spPr>
          <a:xfrm flipV="1">
            <a:off x="5371407" y="3117795"/>
            <a:ext cx="0" cy="113796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3"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Interfaces</a:t>
            </a:r>
            <a:endParaRPr lang="nl-NL" dirty="0">
              <a:latin typeface="Note this" panose="02000503020000020003" pitchFamily="2" charset="0"/>
            </a:endParaRPr>
          </a:p>
        </p:txBody>
      </p:sp>
    </p:spTree>
    <p:extLst>
      <p:ext uri="{BB962C8B-B14F-4D97-AF65-F5344CB8AC3E}">
        <p14:creationId xmlns:p14="http://schemas.microsoft.com/office/powerpoint/2010/main" val="1828088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219075"/>
            <a:ext cx="9612313" cy="685800"/>
          </a:xfrm>
          <a:prstGeom prst="rect">
            <a:avLst/>
          </a:prstGeom>
        </p:spPr>
        <p:txBody>
          <a:bodyPr vert="horz" lIns="91411" tIns="45705" rIns="91411" bIns="45705" rtlCol="0" anchor="ctr">
            <a:noAutofit/>
          </a:bodyPr>
          <a:lstStyle>
            <a:lvl1pPr algn="ctr" defTabSz="914400">
              <a:spcBef>
                <a:spcPts val="0"/>
              </a:spcBef>
              <a:buNone/>
              <a:defRPr sz="3200">
                <a:solidFill>
                  <a:schemeClr val="tx1">
                    <a:lumMod val="50000"/>
                    <a:lumOff val="50000"/>
                  </a:schemeClr>
                </a:solidFill>
                <a:latin typeface="Note this" panose="02000503020000020003" pitchFamily="2" charset="0"/>
                <a:ea typeface="+mj-ea"/>
                <a:cs typeface="+mj-cs"/>
              </a:defRPr>
            </a:lvl1pPr>
          </a:lstStyle>
          <a:p>
            <a:r>
              <a:rPr lang="en-GB" dirty="0"/>
              <a:t>Exercise </a:t>
            </a:r>
            <a:r>
              <a:rPr lang="en-GB" dirty="0" smtClean="0"/>
              <a:t>5 </a:t>
            </a:r>
            <a:r>
              <a:rPr lang="en-GB" dirty="0"/>
              <a:t>— </a:t>
            </a:r>
            <a:r>
              <a:rPr lang="en-GB" dirty="0" smtClean="0"/>
              <a:t>Groups and Call handling</a:t>
            </a:r>
            <a:endParaRPr lang="en-GB" dirty="0"/>
          </a:p>
        </p:txBody>
      </p:sp>
      <p:sp>
        <p:nvSpPr>
          <p:cNvPr id="3" name="Textfeld 2"/>
          <p:cNvSpPr txBox="1"/>
          <p:nvPr/>
        </p:nvSpPr>
        <p:spPr>
          <a:xfrm>
            <a:off x="1235101" y="2068597"/>
            <a:ext cx="8568952" cy="3416320"/>
          </a:xfrm>
          <a:prstGeom prst="rect">
            <a:avLst/>
          </a:prstGeom>
          <a:noFill/>
        </p:spPr>
        <p:txBody>
          <a:bodyPr wrap="square" rtlCol="0">
            <a:spAutoFit/>
          </a:bodyPr>
          <a:lstStyle/>
          <a:p>
            <a:pPr algn="l" defTabSz="457200"/>
            <a:r>
              <a:rPr lang="de-DE" sz="2400" b="1" i="0" dirty="0" smtClean="0">
                <a:latin typeface="Myriad Pro Light" pitchFamily="34" charset="0"/>
              </a:rPr>
              <a:t>Group </a:t>
            </a:r>
            <a:r>
              <a:rPr lang="de-DE" sz="2400" b="1" i="0" dirty="0" err="1" smtClean="0">
                <a:latin typeface="Myriad Pro Light" pitchFamily="34" charset="0"/>
              </a:rPr>
              <a:t>settings</a:t>
            </a:r>
            <a:endParaRPr lang="de-DE" sz="2400" b="1" i="0" dirty="0" smtClean="0">
              <a:latin typeface="Myriad Pro Light" pitchFamily="34" charset="0"/>
            </a:endParaRPr>
          </a:p>
          <a:p>
            <a:pPr marL="283464" indent="-283464" algn="l" defTabSz="457200">
              <a:buFont typeface="Arial"/>
              <a:buChar char="•"/>
            </a:pPr>
            <a:r>
              <a:rPr lang="de-DE" sz="2400" b="0" i="0" dirty="0" smtClean="0">
                <a:latin typeface="Myriad Pro Light" pitchFamily="34" charset="0"/>
              </a:rPr>
              <a:t>Enter additional </a:t>
            </a:r>
            <a:r>
              <a:rPr lang="de-DE" sz="2400" b="0" i="0" dirty="0" err="1" smtClean="0">
                <a:latin typeface="Myriad Pro Light" pitchFamily="34" charset="0"/>
              </a:rPr>
              <a:t>group</a:t>
            </a:r>
            <a:r>
              <a:rPr lang="de-DE" sz="2400" b="0" i="0" dirty="0" smtClean="0">
                <a:latin typeface="Myriad Pro Light" pitchFamily="34" charset="0"/>
              </a:rPr>
              <a:t> </a:t>
            </a:r>
            <a:r>
              <a:rPr lang="de-DE" sz="2400" b="0" i="0" dirty="0" err="1" smtClean="0">
                <a:latin typeface="Myriad Pro Light" pitchFamily="34" charset="0"/>
              </a:rPr>
              <a:t>into</a:t>
            </a:r>
            <a:r>
              <a:rPr lang="de-DE" sz="2400" b="0" i="0" dirty="0" smtClean="0">
                <a:latin typeface="Myriad Pro Light" pitchFamily="34" charset="0"/>
              </a:rPr>
              <a:t>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system</a:t>
            </a:r>
            <a:endParaRPr lang="de-DE" sz="2400" b="0" i="0" dirty="0" smtClean="0">
              <a:latin typeface="Myriad Pro Light" pitchFamily="34" charset="0"/>
            </a:endParaRPr>
          </a:p>
          <a:p>
            <a:pPr marL="283464" indent="-283464" algn="l" defTabSz="457200">
              <a:buFont typeface="Arial"/>
              <a:buChar char="•"/>
            </a:pPr>
            <a:r>
              <a:rPr lang="de-DE" sz="2400" dirty="0" smtClean="0">
                <a:latin typeface="Myriad Pro Light" pitchFamily="34" charset="0"/>
              </a:rPr>
              <a:t>Switch </a:t>
            </a:r>
            <a:r>
              <a:rPr lang="de-DE" sz="2400" dirty="0" err="1" smtClean="0">
                <a:latin typeface="Myriad Pro Light" pitchFamily="34" charset="0"/>
              </a:rPr>
              <a:t>between</a:t>
            </a:r>
            <a:r>
              <a:rPr lang="de-DE" sz="2400" dirty="0" smtClean="0">
                <a:latin typeface="Myriad Pro Light" pitchFamily="34" charset="0"/>
              </a:rPr>
              <a:t> </a:t>
            </a:r>
            <a:r>
              <a:rPr lang="de-DE" sz="2400" dirty="0" err="1" smtClean="0">
                <a:latin typeface="Myriad Pro Light" pitchFamily="34" charset="0"/>
              </a:rPr>
              <a:t>variants</a:t>
            </a:r>
            <a:r>
              <a:rPr lang="de-DE" sz="2400" dirty="0" smtClean="0">
                <a:latin typeface="Myriad Pro Light" pitchFamily="34" charset="0"/>
              </a:rPr>
              <a:t> </a:t>
            </a:r>
            <a:r>
              <a:rPr lang="de-DE" sz="2400" dirty="0" err="1" smtClean="0">
                <a:latin typeface="Myriad Pro Light" pitchFamily="34" charset="0"/>
              </a:rPr>
              <a:t>with</a:t>
            </a:r>
            <a:r>
              <a:rPr lang="de-DE" sz="2400" dirty="0" smtClean="0">
                <a:latin typeface="Myriad Pro Light" pitchFamily="34" charset="0"/>
              </a:rPr>
              <a:t> #91 x </a:t>
            </a:r>
            <a:r>
              <a:rPr lang="de-DE" sz="2400" dirty="0" err="1" smtClean="0">
                <a:latin typeface="Myriad Pro Light" pitchFamily="34" charset="0"/>
              </a:rPr>
              <a:t>group</a:t>
            </a:r>
            <a:r>
              <a:rPr lang="de-DE" sz="2400" dirty="0" smtClean="0">
                <a:latin typeface="Myriad Pro Light" pitchFamily="34" charset="0"/>
              </a:rPr>
              <a:t> (e.g. #91244 </a:t>
            </a:r>
            <a:r>
              <a:rPr lang="de-DE" sz="2400" dirty="0" err="1" smtClean="0">
                <a:latin typeface="Myriad Pro Light" pitchFamily="34" charset="0"/>
              </a:rPr>
              <a:t>or</a:t>
            </a:r>
            <a:r>
              <a:rPr lang="de-DE" sz="2400" dirty="0" smtClean="0">
                <a:latin typeface="Myriad Pro Light" pitchFamily="34" charset="0"/>
              </a:rPr>
              <a:t> #91144)</a:t>
            </a:r>
          </a:p>
          <a:p>
            <a:pPr algn="l" defTabSz="457200"/>
            <a:endParaRPr lang="en-GB" sz="2400" dirty="0" smtClean="0">
              <a:latin typeface="Myriad Pro Light" pitchFamily="34" charset="0"/>
            </a:endParaRPr>
          </a:p>
          <a:p>
            <a:pPr algn="l" defTabSz="457200"/>
            <a:endParaRPr lang="de-DE" sz="2400" b="0" i="0" dirty="0" smtClean="0">
              <a:latin typeface="Myriad Pro Light" pitchFamily="34" charset="0"/>
            </a:endParaRPr>
          </a:p>
          <a:p>
            <a:pPr algn="l" defTabSz="457200"/>
            <a:r>
              <a:rPr lang="de-DE" sz="2400" b="1" i="0" dirty="0" smtClean="0">
                <a:latin typeface="Myriad Pro Light" pitchFamily="34" charset="0"/>
              </a:rPr>
              <a:t>Call </a:t>
            </a:r>
            <a:r>
              <a:rPr lang="de-DE" sz="2400" b="1" i="0" dirty="0" err="1" smtClean="0">
                <a:latin typeface="Myriad Pro Light" pitchFamily="34" charset="0"/>
              </a:rPr>
              <a:t>handling</a:t>
            </a:r>
            <a:endParaRPr lang="de-DE" sz="2400" b="1" i="0" dirty="0" smtClean="0">
              <a:latin typeface="Myriad Pro Light" pitchFamily="34" charset="0"/>
            </a:endParaRPr>
          </a:p>
          <a:p>
            <a:pPr marL="342900" indent="-342900" algn="l" defTabSz="457200">
              <a:buFont typeface="Arial" panose="020B0604020202020204" pitchFamily="34" charset="0"/>
              <a:buChar char="•"/>
            </a:pPr>
            <a:r>
              <a:rPr lang="de-DE" sz="2400" dirty="0" err="1" smtClean="0">
                <a:latin typeface="Myriad Pro Light" pitchFamily="34" charset="0"/>
              </a:rPr>
              <a:t>Receive</a:t>
            </a:r>
            <a:r>
              <a:rPr lang="de-DE" sz="2400" dirty="0" smtClean="0">
                <a:latin typeface="Myriad Pro Light" pitchFamily="34" charset="0"/>
              </a:rPr>
              <a:t> </a:t>
            </a:r>
            <a:r>
              <a:rPr lang="de-DE" sz="2400" dirty="0" err="1" smtClean="0">
                <a:latin typeface="Myriad Pro Light" pitchFamily="34" charset="0"/>
              </a:rPr>
              <a:t>and</a:t>
            </a:r>
            <a:r>
              <a:rPr lang="de-DE" sz="2400" dirty="0" smtClean="0">
                <a:latin typeface="Myriad Pro Light" pitchFamily="34" charset="0"/>
              </a:rPr>
              <a:t> </a:t>
            </a:r>
            <a:r>
              <a:rPr lang="de-DE" sz="2400" dirty="0" err="1" smtClean="0">
                <a:latin typeface="Myriad Pro Light" pitchFamily="34" charset="0"/>
              </a:rPr>
              <a:t>perform</a:t>
            </a:r>
            <a:r>
              <a:rPr lang="de-DE" sz="2400" dirty="0" smtClean="0">
                <a:latin typeface="Myriad Pro Light" pitchFamily="34" charset="0"/>
              </a:rPr>
              <a:t> multiple </a:t>
            </a:r>
            <a:r>
              <a:rPr lang="de-DE" sz="2400" dirty="0" err="1" smtClean="0">
                <a:latin typeface="Myriad Pro Light" pitchFamily="34" charset="0"/>
              </a:rPr>
              <a:t>calls</a:t>
            </a:r>
            <a:endParaRPr lang="de-DE" sz="2400" dirty="0" smtClean="0">
              <a:latin typeface="Myriad Pro Light" pitchFamily="34" charset="0"/>
            </a:endParaRPr>
          </a:p>
          <a:p>
            <a:pPr marL="342900" indent="-342900" algn="l" defTabSz="457200">
              <a:buFont typeface="Arial" panose="020B0604020202020204" pitchFamily="34" charset="0"/>
              <a:buChar char="•"/>
            </a:pPr>
            <a:r>
              <a:rPr lang="de-DE" sz="2400" b="0" i="0" dirty="0" err="1" smtClean="0">
                <a:latin typeface="Myriad Pro Light" pitchFamily="34" charset="0"/>
              </a:rPr>
              <a:t>Use</a:t>
            </a:r>
            <a:r>
              <a:rPr lang="de-DE" sz="2400" b="0" i="0" dirty="0" smtClean="0">
                <a:latin typeface="Myriad Pro Light" pitchFamily="34" charset="0"/>
              </a:rPr>
              <a:t> </a:t>
            </a:r>
            <a:r>
              <a:rPr lang="de-DE" sz="2400" b="0" i="0" dirty="0" err="1" smtClean="0">
                <a:latin typeface="Myriad Pro Light" pitchFamily="34" charset="0"/>
              </a:rPr>
              <a:t>buttons</a:t>
            </a:r>
            <a:r>
              <a:rPr lang="de-DE" sz="2400" b="0" i="0" dirty="0" smtClean="0">
                <a:latin typeface="Myriad Pro Light" pitchFamily="34" charset="0"/>
              </a:rPr>
              <a:t> </a:t>
            </a:r>
            <a:r>
              <a:rPr lang="de-DE" sz="2400" b="0" i="0" dirty="0" err="1" smtClean="0">
                <a:latin typeface="Myriad Pro Light" pitchFamily="34" charset="0"/>
              </a:rPr>
              <a:t>for</a:t>
            </a:r>
            <a:r>
              <a:rPr lang="de-DE" sz="2400" b="0" i="0" dirty="0" smtClean="0">
                <a:latin typeface="Myriad Pro Light" pitchFamily="34" charset="0"/>
              </a:rPr>
              <a:t> Call hold/Conference/</a:t>
            </a:r>
            <a:r>
              <a:rPr lang="de-DE" sz="2400" dirty="0" smtClean="0">
                <a:latin typeface="Myriad Pro Light" pitchFamily="34" charset="0"/>
              </a:rPr>
              <a:t>T</a:t>
            </a:r>
            <a:r>
              <a:rPr lang="de-DE" sz="2400" b="0" i="0" dirty="0" smtClean="0">
                <a:latin typeface="Myriad Pro Light" pitchFamily="34" charset="0"/>
              </a:rPr>
              <a:t>ransfer</a:t>
            </a:r>
          </a:p>
          <a:p>
            <a:pPr marL="342900" indent="-342900" algn="l" defTabSz="457200">
              <a:buFont typeface="Arial" panose="020B0604020202020204" pitchFamily="34" charset="0"/>
              <a:buChar char="•"/>
            </a:pPr>
            <a:r>
              <a:rPr lang="de-DE" sz="2400" dirty="0" smtClean="0">
                <a:latin typeface="Myriad Pro Light" pitchFamily="34" charset="0"/>
              </a:rPr>
              <a:t>See different </a:t>
            </a:r>
            <a:r>
              <a:rPr lang="de-DE" sz="2400" dirty="0" err="1" smtClean="0">
                <a:latin typeface="Myriad Pro Light" pitchFamily="34" charset="0"/>
              </a:rPr>
              <a:t>ringing</a:t>
            </a:r>
            <a:r>
              <a:rPr lang="de-DE" sz="2400" dirty="0" smtClean="0">
                <a:latin typeface="Myriad Pro Light" pitchFamily="34" charset="0"/>
              </a:rPr>
              <a:t> </a:t>
            </a:r>
            <a:r>
              <a:rPr lang="de-DE" sz="2400" dirty="0" err="1" smtClean="0">
                <a:latin typeface="Myriad Pro Light" pitchFamily="34" charset="0"/>
              </a:rPr>
              <a:t>behaviour</a:t>
            </a:r>
            <a:r>
              <a:rPr lang="de-DE" sz="2400" dirty="0" smtClean="0">
                <a:latin typeface="Myriad Pro Light" pitchFamily="34" charset="0"/>
              </a:rPr>
              <a:t> </a:t>
            </a:r>
            <a:r>
              <a:rPr lang="de-DE" sz="2400" dirty="0" err="1" smtClean="0">
                <a:latin typeface="Myriad Pro Light" pitchFamily="34" charset="0"/>
              </a:rPr>
              <a:t>for</a:t>
            </a:r>
            <a:r>
              <a:rPr lang="de-DE" sz="2400" dirty="0" smtClean="0">
                <a:latin typeface="Myriad Pro Light" pitchFamily="34" charset="0"/>
              </a:rPr>
              <a:t> different </a:t>
            </a:r>
            <a:r>
              <a:rPr lang="de-DE" sz="2400" dirty="0" err="1" smtClean="0">
                <a:latin typeface="Myriad Pro Light" pitchFamily="34" charset="0"/>
              </a:rPr>
              <a:t>group-variants</a:t>
            </a:r>
            <a:r>
              <a:rPr lang="de-DE" sz="2400" dirty="0" smtClean="0">
                <a:latin typeface="Myriad Pro Light" pitchFamily="34" charset="0"/>
              </a:rPr>
              <a:t>!</a:t>
            </a:r>
            <a:endParaRPr lang="de-DE" sz="2400" b="0" i="0" dirty="0" smtClean="0">
              <a:latin typeface="Myriad Pro Light" pitchFamily="34" charset="0"/>
            </a:endParaRPr>
          </a:p>
        </p:txBody>
      </p:sp>
      <p:pic>
        <p:nvPicPr>
          <p:cNvPr id="6" name="Picture 2" descr="C:\Users\AWATZA~1.OAS\AppData\Local\Temp\SNAGHTML197c7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229" y="901973"/>
            <a:ext cx="199072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12172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883172" y="1264320"/>
            <a:ext cx="7848872" cy="5078313"/>
          </a:xfrm>
          <a:prstGeom prst="rect">
            <a:avLst/>
          </a:prstGeom>
          <a:noFill/>
        </p:spPr>
        <p:txBody>
          <a:bodyPr wrap="square" rtlCol="0">
            <a:spAutoFit/>
          </a:bodyPr>
          <a:lstStyle/>
          <a:p>
            <a:pPr marL="342900" indent="-342900">
              <a:lnSpc>
                <a:spcPct val="300000"/>
              </a:lnSpc>
              <a:buAutoNum type="arabicPeriod"/>
            </a:pPr>
            <a:r>
              <a:rPr lang="de-DE" sz="3600" dirty="0" smtClean="0">
                <a:latin typeface="Note this" panose="02000503020000020003" pitchFamily="2" charset="0"/>
              </a:rPr>
              <a:t>Basic SIP </a:t>
            </a:r>
            <a:r>
              <a:rPr lang="de-DE" sz="3600" dirty="0" err="1" smtClean="0">
                <a:latin typeface="Note this" panose="02000503020000020003" pitchFamily="2" charset="0"/>
              </a:rPr>
              <a:t>setup</a:t>
            </a:r>
            <a:endParaRPr lang="de-DE" sz="3600" dirty="0" smtClean="0">
              <a:latin typeface="Note this" panose="02000503020000020003" pitchFamily="2" charset="0"/>
            </a:endParaRPr>
          </a:p>
          <a:p>
            <a:pPr marL="342900" indent="-342900">
              <a:lnSpc>
                <a:spcPct val="300000"/>
              </a:lnSpc>
              <a:buAutoNum type="arabicPeriod"/>
            </a:pPr>
            <a:r>
              <a:rPr lang="de-DE" sz="3600" b="1" dirty="0" err="1" smtClean="0">
                <a:latin typeface="Note this" panose="02000503020000020003" pitchFamily="2" charset="0"/>
              </a:rPr>
              <a:t>What</a:t>
            </a:r>
            <a:r>
              <a:rPr lang="de-DE" sz="3600" b="1" dirty="0" smtClean="0">
                <a:latin typeface="Note this" panose="02000503020000020003" pitchFamily="2" charset="0"/>
              </a:rPr>
              <a:t> </a:t>
            </a:r>
            <a:r>
              <a:rPr lang="de-DE" sz="3600" b="1" dirty="0" err="1" smtClean="0">
                <a:latin typeface="Note this" panose="02000503020000020003" pitchFamily="2" charset="0"/>
              </a:rPr>
              <a:t>if</a:t>
            </a:r>
            <a:r>
              <a:rPr lang="de-DE" sz="3600" b="1" dirty="0" smtClean="0">
                <a:latin typeface="Note this" panose="02000503020000020003" pitchFamily="2" charset="0"/>
              </a:rPr>
              <a:t>…	</a:t>
            </a:r>
            <a:r>
              <a:rPr lang="de-DE" sz="3600" dirty="0" smtClean="0">
                <a:latin typeface="Note this" panose="02000503020000020003" pitchFamily="2" charset="0"/>
              </a:rPr>
              <a:t>					</a:t>
            </a:r>
            <a:r>
              <a:rPr lang="de-DE" sz="2000" dirty="0" smtClean="0">
                <a:latin typeface="Note this" panose="02000503020000020003" pitchFamily="2" charset="0"/>
              </a:rPr>
              <a:t>Short </a:t>
            </a:r>
            <a:r>
              <a:rPr lang="de-DE" sz="2000" dirty="0" err="1" smtClean="0">
                <a:latin typeface="Note this" panose="02000503020000020003" pitchFamily="2" charset="0"/>
              </a:rPr>
              <a:t>questions</a:t>
            </a:r>
            <a:r>
              <a:rPr lang="de-DE" sz="2000" dirty="0" smtClean="0">
                <a:latin typeface="Note this" panose="02000503020000020003" pitchFamily="2" charset="0"/>
              </a:rPr>
              <a:t>, </a:t>
            </a:r>
            <a:r>
              <a:rPr lang="de-DE" sz="2000" dirty="0" err="1" smtClean="0">
                <a:latin typeface="Note this" panose="02000503020000020003" pitchFamily="2" charset="0"/>
              </a:rPr>
              <a:t>short</a:t>
            </a:r>
            <a:r>
              <a:rPr lang="de-DE" sz="2000" dirty="0" smtClean="0">
                <a:latin typeface="Note this" panose="02000503020000020003" pitchFamily="2" charset="0"/>
              </a:rPr>
              <a:t> </a:t>
            </a:r>
            <a:r>
              <a:rPr lang="de-DE" sz="2000" dirty="0" err="1" smtClean="0">
                <a:latin typeface="Note this" panose="02000503020000020003" pitchFamily="2" charset="0"/>
              </a:rPr>
              <a:t>answers</a:t>
            </a:r>
            <a:endParaRPr lang="de-DE" sz="2000" dirty="0" smtClean="0">
              <a:latin typeface="Note this" panose="02000503020000020003" pitchFamily="2" charset="0"/>
            </a:endParaRPr>
          </a:p>
          <a:p>
            <a:pPr marL="342900" indent="-342900">
              <a:lnSpc>
                <a:spcPct val="300000"/>
              </a:lnSpc>
              <a:buAutoNum type="arabicPeriod"/>
            </a:pPr>
            <a:r>
              <a:rPr lang="de-DE" sz="3600" dirty="0" err="1" smtClean="0">
                <a:latin typeface="Note this" panose="02000503020000020003" pitchFamily="2" charset="0"/>
              </a:rPr>
              <a:t>Advanced</a:t>
            </a:r>
            <a:r>
              <a:rPr lang="de-DE" sz="3600" dirty="0" smtClean="0">
                <a:latin typeface="Note this" panose="02000503020000020003" pitchFamily="2" charset="0"/>
              </a:rPr>
              <a:t> </a:t>
            </a:r>
            <a:r>
              <a:rPr lang="de-DE" sz="3600" dirty="0" err="1" smtClean="0">
                <a:latin typeface="Note this" panose="02000503020000020003" pitchFamily="2" charset="0"/>
              </a:rPr>
              <a:t>scenario</a:t>
            </a:r>
            <a:endParaRPr lang="de-DE" sz="3600" dirty="0" smtClean="0">
              <a:latin typeface="Note this" panose="02000503020000020003" pitchFamily="2" charset="0"/>
            </a:endParaRPr>
          </a:p>
        </p:txBody>
      </p:sp>
      <p:sp>
        <p:nvSpPr>
          <p:cNvPr id="5"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a:t>
            </a:r>
            <a:endParaRPr lang="nl-NL" dirty="0">
              <a:latin typeface="Note this" panose="02000503020000020003" pitchFamily="2" charset="0"/>
            </a:endParaRPr>
          </a:p>
        </p:txBody>
      </p:sp>
    </p:spTree>
    <p:extLst>
      <p:ext uri="{BB962C8B-B14F-4D97-AF65-F5344CB8AC3E}">
        <p14:creationId xmlns:p14="http://schemas.microsoft.com/office/powerpoint/2010/main" val="261577202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What</a:t>
            </a:r>
            <a:r>
              <a:rPr lang="nl-NL" dirty="0" smtClean="0">
                <a:latin typeface="Note this" panose="02000503020000020003" pitchFamily="2" charset="0"/>
              </a:rPr>
              <a:t> </a:t>
            </a:r>
            <a:r>
              <a:rPr lang="nl-NL" dirty="0" err="1" smtClean="0">
                <a:latin typeface="Note this" panose="02000503020000020003" pitchFamily="2" charset="0"/>
              </a:rPr>
              <a:t>if</a:t>
            </a:r>
            <a:r>
              <a:rPr lang="nl-NL" dirty="0" smtClean="0">
                <a:latin typeface="Note this" panose="02000503020000020003" pitchFamily="2" charset="0"/>
              </a:rPr>
              <a:t>… - Network</a:t>
            </a:r>
            <a:endParaRPr lang="nl-NL" dirty="0">
              <a:latin typeface="Note this" panose="02000503020000020003" pitchFamily="2" charset="0"/>
            </a:endParaRPr>
          </a:p>
        </p:txBody>
      </p:sp>
      <p:sp>
        <p:nvSpPr>
          <p:cNvPr id="2" name="Textfeld 1"/>
          <p:cNvSpPr txBox="1"/>
          <p:nvPr/>
        </p:nvSpPr>
        <p:spPr>
          <a:xfrm>
            <a:off x="1811164" y="2056408"/>
            <a:ext cx="8376332" cy="5032147"/>
          </a:xfrm>
          <a:prstGeom prst="rect">
            <a:avLst/>
          </a:prstGeom>
          <a:noFill/>
        </p:spPr>
        <p:txBody>
          <a:bodyPr wrap="none" rtlCol="0">
            <a:spAutoFit/>
          </a:bodyPr>
          <a:lstStyle/>
          <a:p>
            <a:r>
              <a:rPr lang="de-DE" b="1" dirty="0">
                <a:latin typeface="Myriad Pro Light" pitchFamily="34" charset="0"/>
              </a:rPr>
              <a:t>…I </a:t>
            </a:r>
            <a:r>
              <a:rPr lang="de-DE" b="1" dirty="0" err="1">
                <a:latin typeface="Myriad Pro Light" pitchFamily="34" charset="0"/>
              </a:rPr>
              <a:t>have</a:t>
            </a:r>
            <a:r>
              <a:rPr lang="de-DE" b="1" dirty="0">
                <a:latin typeface="Myriad Pro Light" pitchFamily="34" charset="0"/>
              </a:rPr>
              <a:t> </a:t>
            </a:r>
            <a:r>
              <a:rPr lang="de-DE" b="1" dirty="0" err="1">
                <a:latin typeface="Myriad Pro Light" pitchFamily="34" charset="0"/>
              </a:rPr>
              <a:t>already</a:t>
            </a:r>
            <a:r>
              <a:rPr lang="de-DE" b="1" dirty="0">
                <a:latin typeface="Myriad Pro Light" pitchFamily="34" charset="0"/>
              </a:rPr>
              <a:t> a </a:t>
            </a:r>
            <a:r>
              <a:rPr lang="de-DE" b="1" dirty="0" err="1">
                <a:latin typeface="Myriad Pro Light" pitchFamily="34" charset="0"/>
              </a:rPr>
              <a:t>network</a:t>
            </a:r>
            <a:r>
              <a:rPr lang="de-DE" b="1" dirty="0">
                <a:latin typeface="Myriad Pro Light" pitchFamily="34" charset="0"/>
              </a:rPr>
              <a:t> in </a:t>
            </a:r>
            <a:r>
              <a:rPr lang="de-DE" b="1" dirty="0" err="1">
                <a:latin typeface="Myriad Pro Light" pitchFamily="34" charset="0"/>
              </a:rPr>
              <a:t>place</a:t>
            </a:r>
            <a:r>
              <a:rPr lang="de-DE" b="1" dirty="0">
                <a:latin typeface="Myriad Pro Light" pitchFamily="34" charset="0"/>
              </a:rPr>
              <a:t>?</a:t>
            </a:r>
          </a:p>
          <a:p>
            <a:pPr marL="285750" indent="-285750">
              <a:buFont typeface="Wingdings" pitchFamily="2" charset="2"/>
              <a:buChar char="à"/>
            </a:pPr>
            <a:r>
              <a:rPr lang="de-DE" sz="1800" dirty="0">
                <a:latin typeface="Myriad Pro Light" pitchFamily="34" charset="0"/>
                <a:sym typeface="Wingdings" panose="05000000000000000000" pitchFamily="2" charset="2"/>
              </a:rPr>
              <a:t>After </a:t>
            </a:r>
            <a:r>
              <a:rPr lang="de-DE" sz="1800" dirty="0" err="1">
                <a:latin typeface="Myriad Pro Light" pitchFamily="34" charset="0"/>
                <a:sym typeface="Wingdings" panose="05000000000000000000" pitchFamily="2" charset="2"/>
              </a:rPr>
              <a:t>configuration</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connect</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the</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default</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network</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to</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port</a:t>
            </a:r>
            <a:r>
              <a:rPr lang="de-DE" sz="1800" dirty="0">
                <a:latin typeface="Myriad Pro Light" pitchFamily="34" charset="0"/>
                <a:sym typeface="Wingdings" panose="05000000000000000000" pitchFamily="2" charset="2"/>
              </a:rPr>
              <a:t> 4</a:t>
            </a:r>
          </a:p>
          <a:p>
            <a:pPr marL="285750" indent="-285750">
              <a:buFont typeface="Wingdings" pitchFamily="2" charset="2"/>
              <a:buChar char="à"/>
            </a:pPr>
            <a:r>
              <a:rPr lang="de-DE" sz="1800" dirty="0">
                <a:latin typeface="Myriad Pro Light" pitchFamily="34" charset="0"/>
                <a:sym typeface="Wingdings" panose="05000000000000000000" pitchFamily="2" charset="2"/>
              </a:rPr>
              <a:t>The PBX </a:t>
            </a:r>
            <a:r>
              <a:rPr lang="de-DE" sz="1800" dirty="0" err="1">
                <a:latin typeface="Myriad Pro Light" pitchFamily="34" charset="0"/>
                <a:sym typeface="Wingdings" panose="05000000000000000000" pitchFamily="2" charset="2"/>
              </a:rPr>
              <a:t>is</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routing</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the</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traffic</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for</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internet</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and</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other</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services</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to</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the</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default</a:t>
            </a:r>
            <a:r>
              <a:rPr lang="de-DE" sz="1800" dirty="0">
                <a:latin typeface="Myriad Pro Light" pitchFamily="34" charset="0"/>
                <a:sym typeface="Wingdings" panose="05000000000000000000" pitchFamily="2" charset="2"/>
              </a:rPr>
              <a:t> </a:t>
            </a:r>
            <a:r>
              <a:rPr lang="de-DE" sz="1800" dirty="0" err="1">
                <a:latin typeface="Myriad Pro Light" pitchFamily="34" charset="0"/>
                <a:sym typeface="Wingdings" panose="05000000000000000000" pitchFamily="2" charset="2"/>
              </a:rPr>
              <a:t>network</a:t>
            </a:r>
            <a:r>
              <a:rPr lang="de-DE" sz="1800" dirty="0" smtClean="0">
                <a:latin typeface="Myriad Pro Light" pitchFamily="34" charset="0"/>
                <a:sym typeface="Wingdings" panose="05000000000000000000" pitchFamily="2" charset="2"/>
              </a:rPr>
              <a:t>.</a:t>
            </a:r>
          </a:p>
          <a:p>
            <a:pPr marL="285750" indent="-285750">
              <a:buFont typeface="Wingdings" pitchFamily="2" charset="2"/>
              <a:buChar char="à"/>
            </a:pPr>
            <a:endParaRPr lang="de-DE" sz="1800" dirty="0">
              <a:latin typeface="Myriad Pro Light" pitchFamily="34" charset="0"/>
              <a:sym typeface="Wingdings" panose="05000000000000000000" pitchFamily="2" charset="2"/>
            </a:endParaRPr>
          </a:p>
          <a:p>
            <a:r>
              <a:rPr lang="de-DE" b="1" dirty="0" smtClean="0">
                <a:latin typeface="Myriad Pro Light" pitchFamily="34" charset="0"/>
              </a:rPr>
              <a:t>…I </a:t>
            </a:r>
            <a:r>
              <a:rPr lang="de-DE" b="1" dirty="0" err="1">
                <a:latin typeface="Myriad Pro Light" pitchFamily="34" charset="0"/>
              </a:rPr>
              <a:t>can‘t</a:t>
            </a:r>
            <a:r>
              <a:rPr lang="de-DE" b="1" dirty="0">
                <a:latin typeface="Myriad Pro Light" pitchFamily="34" charset="0"/>
              </a:rPr>
              <a:t> </a:t>
            </a:r>
            <a:r>
              <a:rPr lang="de-DE" b="1" dirty="0" err="1">
                <a:latin typeface="Myriad Pro Light" pitchFamily="34" charset="0"/>
              </a:rPr>
              <a:t>get</a:t>
            </a:r>
            <a:r>
              <a:rPr lang="de-DE" b="1" dirty="0">
                <a:latin typeface="Myriad Pro Light" pitchFamily="34" charset="0"/>
              </a:rPr>
              <a:t> </a:t>
            </a:r>
            <a:r>
              <a:rPr lang="de-DE" b="1" dirty="0" err="1">
                <a:latin typeface="Myriad Pro Light" pitchFamily="34" charset="0"/>
              </a:rPr>
              <a:t>access</a:t>
            </a:r>
            <a:r>
              <a:rPr lang="de-DE" b="1" dirty="0">
                <a:latin typeface="Myriad Pro Light" pitchFamily="34" charset="0"/>
              </a:rPr>
              <a:t> </a:t>
            </a:r>
            <a:r>
              <a:rPr lang="de-DE" b="1" dirty="0" err="1">
                <a:latin typeface="Myriad Pro Light" pitchFamily="34" charset="0"/>
              </a:rPr>
              <a:t>to</a:t>
            </a:r>
            <a:r>
              <a:rPr lang="de-DE" b="1" dirty="0">
                <a:latin typeface="Myriad Pro Light" pitchFamily="34" charset="0"/>
              </a:rPr>
              <a:t> </a:t>
            </a:r>
            <a:r>
              <a:rPr lang="de-DE" b="1" dirty="0" err="1">
                <a:latin typeface="Myriad Pro Light" pitchFamily="34" charset="0"/>
              </a:rPr>
              <a:t>the</a:t>
            </a:r>
            <a:r>
              <a:rPr lang="de-DE" b="1" dirty="0">
                <a:latin typeface="Myriad Pro Light" pitchFamily="34" charset="0"/>
              </a:rPr>
              <a:t> </a:t>
            </a:r>
            <a:r>
              <a:rPr lang="de-DE" b="1" dirty="0" err="1">
                <a:latin typeface="Myriad Pro Light" pitchFamily="34" charset="0"/>
              </a:rPr>
              <a:t>default</a:t>
            </a:r>
            <a:r>
              <a:rPr lang="de-DE" b="1" dirty="0">
                <a:latin typeface="Myriad Pro Light" pitchFamily="34" charset="0"/>
              </a:rPr>
              <a:t> </a:t>
            </a:r>
            <a:r>
              <a:rPr lang="de-DE" b="1" dirty="0" err="1">
                <a:latin typeface="Myriad Pro Light" pitchFamily="34" charset="0"/>
              </a:rPr>
              <a:t>network</a:t>
            </a:r>
            <a:r>
              <a:rPr lang="de-DE" b="1" dirty="0">
                <a:latin typeface="Myriad Pro Light" pitchFamily="34" charset="0"/>
              </a:rPr>
              <a:t>?</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Check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configuration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WAN-</a:t>
            </a:r>
            <a:r>
              <a:rPr lang="de-DE" sz="1400" dirty="0" err="1" smtClean="0">
                <a:latin typeface="Myriad Pro Light" pitchFamily="34" charset="0"/>
                <a:sym typeface="Wingdings" panose="05000000000000000000" pitchFamily="2" charset="2"/>
              </a:rPr>
              <a:t>port</a:t>
            </a:r>
            <a:r>
              <a:rPr lang="de-DE" sz="1400" dirty="0" smtClean="0">
                <a:latin typeface="Myriad Pro Light" pitchFamily="34" charset="0"/>
                <a:sym typeface="Wingdings" panose="05000000000000000000" pitchFamily="2" charset="2"/>
              </a:rPr>
              <a:t>.</a:t>
            </a: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port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getting</a:t>
            </a:r>
            <a:r>
              <a:rPr lang="de-DE" sz="1400" dirty="0" smtClean="0">
                <a:latin typeface="Myriad Pro Light" pitchFamily="34" charset="0"/>
                <a:sym typeface="Wingdings" panose="05000000000000000000" pitchFamily="2" charset="2"/>
              </a:rPr>
              <a:t> an IP </a:t>
            </a:r>
            <a:r>
              <a:rPr lang="de-DE" sz="1400" dirty="0" err="1" smtClean="0">
                <a:latin typeface="Myriad Pro Light" pitchFamily="34" charset="0"/>
                <a:sym typeface="Wingdings" panose="05000000000000000000" pitchFamily="2" charset="2"/>
              </a:rPr>
              <a:t>from</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default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network</a:t>
            </a:r>
            <a:r>
              <a:rPr lang="de-DE" sz="1400" dirty="0" smtClean="0">
                <a:latin typeface="Myriad Pro Light" pitchFamily="34" charset="0"/>
                <a:sym typeface="Wingdings" panose="05000000000000000000" pitchFamily="2" charset="2"/>
              </a:rPr>
              <a:t>?</a:t>
            </a: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cable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plugged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into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switch-port</a:t>
            </a:r>
            <a:r>
              <a:rPr lang="de-DE" sz="1400" dirty="0" smtClean="0">
                <a:latin typeface="Myriad Pro Light" pitchFamily="34" charset="0"/>
                <a:sym typeface="Wingdings" panose="05000000000000000000" pitchFamily="2" charset="2"/>
              </a:rPr>
              <a:t> 4?</a:t>
            </a:r>
          </a:p>
          <a:p>
            <a:pPr marL="285750" indent="-285750">
              <a:buFont typeface="Wingdings" pitchFamily="2" charset="2"/>
              <a:buChar char="à"/>
            </a:pPr>
            <a:endParaRPr lang="de-DE" sz="1400" dirty="0">
              <a:latin typeface="Myriad Pro Light" pitchFamily="34" charset="0"/>
              <a:sym typeface="Wingdings" panose="05000000000000000000" pitchFamily="2" charset="2"/>
            </a:endParaRPr>
          </a:p>
          <a:p>
            <a:r>
              <a:rPr lang="de-DE" b="1" dirty="0" smtClean="0">
                <a:latin typeface="Myriad Pro Light" pitchFamily="34" charset="0"/>
              </a:rPr>
              <a:t>…I </a:t>
            </a:r>
            <a:r>
              <a:rPr lang="de-DE" b="1" dirty="0" err="1">
                <a:latin typeface="Myriad Pro Light" pitchFamily="34" charset="0"/>
              </a:rPr>
              <a:t>can‘t</a:t>
            </a:r>
            <a:r>
              <a:rPr lang="de-DE" b="1" dirty="0">
                <a:latin typeface="Myriad Pro Light" pitchFamily="34" charset="0"/>
              </a:rPr>
              <a:t> </a:t>
            </a:r>
            <a:r>
              <a:rPr lang="de-DE" b="1" dirty="0" err="1">
                <a:latin typeface="Myriad Pro Light" pitchFamily="34" charset="0"/>
              </a:rPr>
              <a:t>get</a:t>
            </a:r>
            <a:r>
              <a:rPr lang="de-DE" b="1" dirty="0">
                <a:latin typeface="Myriad Pro Light" pitchFamily="34" charset="0"/>
              </a:rPr>
              <a:t> </a:t>
            </a:r>
            <a:r>
              <a:rPr lang="de-DE" b="1" dirty="0" err="1">
                <a:latin typeface="Myriad Pro Light" pitchFamily="34" charset="0"/>
              </a:rPr>
              <a:t>access</a:t>
            </a:r>
            <a:r>
              <a:rPr lang="de-DE" b="1" dirty="0">
                <a:latin typeface="Myriad Pro Light" pitchFamily="34" charset="0"/>
              </a:rPr>
              <a:t> </a:t>
            </a:r>
            <a:r>
              <a:rPr lang="de-DE" b="1" dirty="0" err="1">
                <a:latin typeface="Myriad Pro Light" pitchFamily="34" charset="0"/>
              </a:rPr>
              <a:t>to</a:t>
            </a:r>
            <a:r>
              <a:rPr lang="de-DE" b="1" dirty="0">
                <a:latin typeface="Myriad Pro Light" pitchFamily="34" charset="0"/>
              </a:rPr>
              <a:t> </a:t>
            </a:r>
            <a:r>
              <a:rPr lang="de-DE" b="1" dirty="0" err="1">
                <a:latin typeface="Myriad Pro Light" pitchFamily="34" charset="0"/>
              </a:rPr>
              <a:t>the</a:t>
            </a:r>
            <a:r>
              <a:rPr lang="de-DE" b="1" dirty="0">
                <a:latin typeface="Myriad Pro Light" pitchFamily="34" charset="0"/>
              </a:rPr>
              <a:t> </a:t>
            </a:r>
            <a:r>
              <a:rPr lang="de-DE" b="1" dirty="0" smtClean="0">
                <a:latin typeface="Myriad Pro Light" pitchFamily="34" charset="0"/>
              </a:rPr>
              <a:t>PBX via </a:t>
            </a:r>
            <a:r>
              <a:rPr lang="de-DE" b="1" dirty="0" smtClean="0">
                <a:latin typeface="Myriad Pro Light" pitchFamily="34" charset="0"/>
                <a:hlinkClick r:id="rId3"/>
              </a:rPr>
              <a:t>http://192.168.0.250</a:t>
            </a:r>
            <a:r>
              <a:rPr lang="de-DE" b="1" dirty="0" smtClean="0">
                <a:latin typeface="Myriad Pro Light" pitchFamily="34" charset="0"/>
              </a:rPr>
              <a:t> ?</a:t>
            </a:r>
            <a:endParaRPr lang="de-DE" b="1" dirty="0">
              <a:latin typeface="Myriad Pro Light" pitchFamily="34" charset="0"/>
            </a:endParaRP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port</a:t>
            </a:r>
            <a:r>
              <a:rPr lang="de-DE" sz="1400" dirty="0" smtClean="0">
                <a:latin typeface="Myriad Pro Light" pitchFamily="34" charset="0"/>
                <a:sym typeface="Wingdings" panose="05000000000000000000" pitchFamily="2" charset="2"/>
              </a:rPr>
              <a:t> 4 </a:t>
            </a:r>
            <a:r>
              <a:rPr lang="de-DE" sz="1400" dirty="0" err="1" smtClean="0">
                <a:latin typeface="Myriad Pro Light" pitchFamily="34" charset="0"/>
                <a:sym typeface="Wingdings" panose="05000000000000000000" pitchFamily="2" charset="2"/>
              </a:rPr>
              <a:t>configured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as</a:t>
            </a:r>
            <a:r>
              <a:rPr lang="de-DE" sz="1400" dirty="0" smtClean="0">
                <a:latin typeface="Myriad Pro Light" pitchFamily="34" charset="0"/>
                <a:sym typeface="Wingdings" panose="05000000000000000000" pitchFamily="2" charset="2"/>
              </a:rPr>
              <a:t> WAN-</a:t>
            </a:r>
            <a:r>
              <a:rPr lang="de-DE" sz="1400" dirty="0" err="1" smtClean="0">
                <a:latin typeface="Myriad Pro Light" pitchFamily="34" charset="0"/>
                <a:sym typeface="Wingdings" panose="05000000000000000000" pitchFamily="2" charset="2"/>
              </a:rPr>
              <a:t>port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already</a:t>
            </a:r>
            <a:r>
              <a:rPr lang="de-DE" sz="1400" dirty="0" smtClean="0">
                <a:latin typeface="Myriad Pro Light" pitchFamily="34" charset="0"/>
                <a:sym typeface="Wingdings" panose="05000000000000000000" pitchFamily="2" charset="2"/>
              </a:rPr>
              <a:t>?</a:t>
            </a: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default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network</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connected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another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port</a:t>
            </a:r>
            <a:r>
              <a:rPr lang="de-DE" sz="1400" dirty="0" smtClean="0">
                <a:latin typeface="Myriad Pro Light" pitchFamily="34" charset="0"/>
                <a:sym typeface="Wingdings" panose="05000000000000000000" pitchFamily="2" charset="2"/>
              </a:rPr>
              <a:t>?</a:t>
            </a:r>
          </a:p>
          <a:p>
            <a:pPr marL="742800" lvl="1" indent="-285750">
              <a:buFont typeface="Wingdings" pitchFamily="2" charset="2"/>
              <a:buChar char="à"/>
            </a:pPr>
            <a:r>
              <a:rPr lang="de-DE" sz="1400" dirty="0" smtClean="0">
                <a:latin typeface="Myriad Pro Light" pitchFamily="34" charset="0"/>
                <a:sym typeface="Wingdings" panose="05000000000000000000" pitchFamily="2" charset="2"/>
              </a:rPr>
              <a:t>The </a:t>
            </a:r>
            <a:r>
              <a:rPr lang="de-DE" sz="1400" dirty="0" err="1" smtClean="0">
                <a:latin typeface="Myriad Pro Light" pitchFamily="34" charset="0"/>
                <a:sym typeface="Wingdings" panose="05000000000000000000" pitchFamily="2" charset="2"/>
              </a:rPr>
              <a:t>internal</a:t>
            </a:r>
            <a:r>
              <a:rPr lang="de-DE" sz="1400" dirty="0" smtClean="0">
                <a:latin typeface="Myriad Pro Light" pitchFamily="34" charset="0"/>
                <a:sym typeface="Wingdings" panose="05000000000000000000" pitchFamily="2" charset="2"/>
              </a:rPr>
              <a:t> DHCP </a:t>
            </a:r>
            <a:r>
              <a:rPr lang="de-DE" sz="1400" dirty="0" err="1" smtClean="0">
                <a:latin typeface="Myriad Pro Light" pitchFamily="34" charset="0"/>
                <a:sym typeface="Wingdings" panose="05000000000000000000" pitchFamily="2" charset="2"/>
              </a:rPr>
              <a:t>server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switched</a:t>
            </a:r>
            <a:r>
              <a:rPr lang="de-DE" sz="1400" dirty="0" smtClean="0">
                <a:latin typeface="Myriad Pro Light" pitchFamily="34" charset="0"/>
                <a:sym typeface="Wingdings" panose="05000000000000000000" pitchFamily="2" charset="2"/>
              </a:rPr>
              <a:t> off </a:t>
            </a:r>
            <a:r>
              <a:rPr lang="de-DE" sz="1400" dirty="0" err="1" smtClean="0">
                <a:latin typeface="Myriad Pro Light" pitchFamily="34" charset="0"/>
                <a:sym typeface="Wingdings" panose="05000000000000000000" pitchFamily="2" charset="2"/>
              </a:rPr>
              <a:t>when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PBX </a:t>
            </a:r>
            <a:r>
              <a:rPr lang="de-DE" sz="1400" dirty="0" err="1" smtClean="0">
                <a:latin typeface="Myriad Pro Light" pitchFamily="34" charset="0"/>
                <a:sym typeface="Wingdings" panose="05000000000000000000" pitchFamily="2" charset="2"/>
              </a:rPr>
              <a:t>recognizes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another</a:t>
            </a:r>
            <a:r>
              <a:rPr lang="de-DE" sz="1400" dirty="0" smtClean="0">
                <a:latin typeface="Myriad Pro Light" pitchFamily="34" charset="0"/>
                <a:sym typeface="Wingdings" panose="05000000000000000000" pitchFamily="2" charset="2"/>
              </a:rPr>
              <a:t> DHCP </a:t>
            </a:r>
            <a:r>
              <a:rPr lang="de-DE" sz="1400" dirty="0" err="1" smtClean="0">
                <a:latin typeface="Myriad Pro Light" pitchFamily="34" charset="0"/>
                <a:sym typeface="Wingdings" panose="05000000000000000000" pitchFamily="2" charset="2"/>
              </a:rPr>
              <a:t>server</a:t>
            </a:r>
            <a:r>
              <a:rPr lang="de-DE" sz="1400" dirty="0" smtClean="0">
                <a:latin typeface="Myriad Pro Light" pitchFamily="34" charset="0"/>
                <a:sym typeface="Wingdings" panose="05000000000000000000" pitchFamily="2" charset="2"/>
              </a:rPr>
              <a:t> in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network</a:t>
            </a:r>
            <a:r>
              <a:rPr lang="de-DE" sz="1400" dirty="0" smtClean="0">
                <a:latin typeface="Myriad Pro Light" pitchFamily="34" charset="0"/>
                <a:sym typeface="Wingdings" panose="05000000000000000000" pitchFamily="2" charset="2"/>
              </a:rPr>
              <a:t>!</a:t>
            </a: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What</a:t>
            </a:r>
            <a:r>
              <a:rPr lang="de-DE" sz="1400" dirty="0" smtClean="0">
                <a:latin typeface="Myriad Pro Light" pitchFamily="34" charset="0"/>
                <a:sym typeface="Wingdings" panose="05000000000000000000" pitchFamily="2" charset="2"/>
              </a:rPr>
              <a:t> IP </a:t>
            </a:r>
            <a:r>
              <a:rPr lang="de-DE" sz="1400" dirty="0" err="1" smtClean="0">
                <a:latin typeface="Myriad Pro Light" pitchFamily="34" charset="0"/>
                <a:sym typeface="Wingdings" panose="05000000000000000000" pitchFamily="2" charset="2"/>
              </a:rPr>
              <a:t>address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assigned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your</a:t>
            </a:r>
            <a:r>
              <a:rPr lang="de-DE" sz="1400" dirty="0" smtClean="0">
                <a:latin typeface="Myriad Pro Light" pitchFamily="34" charset="0"/>
                <a:sym typeface="Wingdings" panose="05000000000000000000" pitchFamily="2" charset="2"/>
              </a:rPr>
              <a:t> PC?</a:t>
            </a:r>
          </a:p>
          <a:p>
            <a:endParaRPr lang="de-DE" sz="1400" dirty="0" smtClean="0">
              <a:latin typeface="Myriad Pro Light" pitchFamily="34" charset="0"/>
            </a:endParaRPr>
          </a:p>
          <a:p>
            <a:r>
              <a:rPr lang="de-DE" b="1" dirty="0">
                <a:latin typeface="Myriad Pro Light" pitchFamily="34" charset="0"/>
              </a:rPr>
              <a:t>…I </a:t>
            </a:r>
            <a:r>
              <a:rPr lang="de-DE" b="1" dirty="0" err="1">
                <a:latin typeface="Myriad Pro Light" pitchFamily="34" charset="0"/>
              </a:rPr>
              <a:t>want</a:t>
            </a:r>
            <a:r>
              <a:rPr lang="de-DE" b="1" dirty="0">
                <a:latin typeface="Myriad Pro Light" pitchFamily="34" charset="0"/>
              </a:rPr>
              <a:t> </a:t>
            </a:r>
            <a:r>
              <a:rPr lang="de-DE" b="1" dirty="0" err="1">
                <a:latin typeface="Myriad Pro Light" pitchFamily="34" charset="0"/>
              </a:rPr>
              <a:t>to</a:t>
            </a:r>
            <a:r>
              <a:rPr lang="de-DE" b="1" dirty="0">
                <a:latin typeface="Myriad Pro Light" pitchFamily="34" charset="0"/>
              </a:rPr>
              <a:t> </a:t>
            </a:r>
            <a:r>
              <a:rPr lang="de-DE" b="1" dirty="0" err="1">
                <a:latin typeface="Myriad Pro Light" pitchFamily="34" charset="0"/>
              </a:rPr>
              <a:t>administrate</a:t>
            </a:r>
            <a:r>
              <a:rPr lang="de-DE" b="1" dirty="0">
                <a:latin typeface="Myriad Pro Light" pitchFamily="34" charset="0"/>
              </a:rPr>
              <a:t> </a:t>
            </a:r>
            <a:r>
              <a:rPr lang="de-DE" b="1" dirty="0" err="1">
                <a:latin typeface="Myriad Pro Light" pitchFamily="34" charset="0"/>
              </a:rPr>
              <a:t>the</a:t>
            </a:r>
            <a:r>
              <a:rPr lang="de-DE" b="1" dirty="0">
                <a:latin typeface="Myriad Pro Light" pitchFamily="34" charset="0"/>
              </a:rPr>
              <a:t> PBX </a:t>
            </a:r>
            <a:r>
              <a:rPr lang="de-DE" b="1" dirty="0" err="1">
                <a:latin typeface="Myriad Pro Light" pitchFamily="34" charset="0"/>
              </a:rPr>
              <a:t>from</a:t>
            </a:r>
            <a:r>
              <a:rPr lang="de-DE" b="1" dirty="0">
                <a:latin typeface="Myriad Pro Light" pitchFamily="34" charset="0"/>
              </a:rPr>
              <a:t> </a:t>
            </a:r>
            <a:r>
              <a:rPr lang="de-DE" b="1" dirty="0" err="1">
                <a:latin typeface="Myriad Pro Light" pitchFamily="34" charset="0"/>
              </a:rPr>
              <a:t>the</a:t>
            </a:r>
            <a:r>
              <a:rPr lang="de-DE" b="1" dirty="0">
                <a:latin typeface="Myriad Pro Light" pitchFamily="34" charset="0"/>
              </a:rPr>
              <a:t> </a:t>
            </a:r>
            <a:r>
              <a:rPr lang="de-DE" b="1" dirty="0" err="1">
                <a:latin typeface="Myriad Pro Light" pitchFamily="34" charset="0"/>
              </a:rPr>
              <a:t>default</a:t>
            </a:r>
            <a:r>
              <a:rPr lang="de-DE" b="1" dirty="0">
                <a:latin typeface="Myriad Pro Light" pitchFamily="34" charset="0"/>
              </a:rPr>
              <a:t> </a:t>
            </a:r>
            <a:r>
              <a:rPr lang="de-DE" b="1" dirty="0" err="1">
                <a:latin typeface="Myriad Pro Light" pitchFamily="34" charset="0"/>
              </a:rPr>
              <a:t>network</a:t>
            </a:r>
            <a:r>
              <a:rPr lang="de-DE" b="1" dirty="0">
                <a:latin typeface="Myriad Pro Light" pitchFamily="34" charset="0"/>
              </a:rPr>
              <a:t>?</a:t>
            </a:r>
          </a:p>
          <a:p>
            <a:pPr marL="285750" indent="-285750">
              <a:buFont typeface="Wingdings" pitchFamily="2" charset="2"/>
              <a:buChar char="à"/>
            </a:pPr>
            <a:r>
              <a:rPr lang="de-DE" sz="1400" dirty="0" err="1">
                <a:latin typeface="Myriad Pro Light" pitchFamily="34" charset="0"/>
                <a:sym typeface="Wingdings" panose="05000000000000000000" pitchFamily="2" charset="2"/>
              </a:rPr>
              <a:t>If</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the</a:t>
            </a:r>
            <a:r>
              <a:rPr lang="de-DE" sz="1400" dirty="0">
                <a:latin typeface="Myriad Pro Light" pitchFamily="34" charset="0"/>
                <a:sym typeface="Wingdings" panose="05000000000000000000" pitchFamily="2" charset="2"/>
              </a:rPr>
              <a:t> WAN </a:t>
            </a:r>
            <a:r>
              <a:rPr lang="de-DE" sz="1400" dirty="0" err="1">
                <a:latin typeface="Myriad Pro Light" pitchFamily="34" charset="0"/>
                <a:sym typeface="Wingdings" panose="05000000000000000000" pitchFamily="2" charset="2"/>
              </a:rPr>
              <a:t>interface</a:t>
            </a:r>
            <a:r>
              <a:rPr lang="de-DE" sz="1400" dirty="0">
                <a:latin typeface="Myriad Pro Light" pitchFamily="34" charset="0"/>
                <a:sym typeface="Wingdings" panose="05000000000000000000" pitchFamily="2" charset="2"/>
              </a:rPr>
              <a:t> was </a:t>
            </a:r>
            <a:r>
              <a:rPr lang="de-DE" sz="1400" dirty="0" err="1">
                <a:latin typeface="Myriad Pro Light" pitchFamily="34" charset="0"/>
                <a:sym typeface="Wingdings" panose="05000000000000000000" pitchFamily="2" charset="2"/>
              </a:rPr>
              <a:t>configured</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correctly</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go</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to</a:t>
            </a:r>
            <a:r>
              <a:rPr lang="de-DE" sz="1400" dirty="0">
                <a:latin typeface="Myriad Pro Light" pitchFamily="34" charset="0"/>
                <a:sym typeface="Wingdings" panose="05000000000000000000" pitchFamily="2" charset="2"/>
              </a:rPr>
              <a:t> Networking  NAT </a:t>
            </a:r>
            <a:r>
              <a:rPr lang="de-DE" sz="1400" dirty="0" err="1">
                <a:latin typeface="Myriad Pro Light" pitchFamily="34" charset="0"/>
                <a:sym typeface="Wingdings" panose="05000000000000000000" pitchFamily="2" charset="2"/>
              </a:rPr>
              <a:t>and</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deactivate</a:t>
            </a:r>
            <a:r>
              <a:rPr lang="de-DE" sz="1400" dirty="0">
                <a:latin typeface="Myriad Pro Light" pitchFamily="34" charset="0"/>
                <a:sym typeface="Wingdings" panose="05000000000000000000" pitchFamily="2" charset="2"/>
              </a:rPr>
              <a:t> NAT </a:t>
            </a:r>
            <a:r>
              <a:rPr lang="de-DE" sz="1400" dirty="0" err="1">
                <a:latin typeface="Myriad Pro Light" pitchFamily="34" charset="0"/>
                <a:sym typeface="Wingdings" panose="05000000000000000000" pitchFamily="2" charset="2"/>
              </a:rPr>
              <a:t>for</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both</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interfaces</a:t>
            </a:r>
            <a:endParaRPr lang="de-DE" sz="1400" dirty="0">
              <a:latin typeface="Myriad Pro Light" pitchFamily="34" charset="0"/>
              <a:sym typeface="Wingdings" panose="05000000000000000000" pitchFamily="2" charset="2"/>
            </a:endParaRPr>
          </a:p>
          <a:p>
            <a:pPr marL="285750" indent="-285750">
              <a:buFont typeface="Wingdings" pitchFamily="2" charset="2"/>
              <a:buChar char="à"/>
            </a:pPr>
            <a:r>
              <a:rPr lang="de-DE" sz="1400" dirty="0">
                <a:latin typeface="Myriad Pro Light" pitchFamily="34" charset="0"/>
                <a:sym typeface="Wingdings" panose="05000000000000000000" pitchFamily="2" charset="2"/>
              </a:rPr>
              <a:t>The PBX </a:t>
            </a:r>
            <a:r>
              <a:rPr lang="de-DE" sz="1400" dirty="0" err="1">
                <a:latin typeface="Myriad Pro Light" pitchFamily="34" charset="0"/>
                <a:sym typeface="Wingdings" panose="05000000000000000000" pitchFamily="2" charset="2"/>
              </a:rPr>
              <a:t>should</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be</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accessible</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now</a:t>
            </a:r>
            <a:r>
              <a:rPr lang="de-DE" sz="1400" dirty="0">
                <a:latin typeface="Myriad Pro Light" pitchFamily="34" charset="0"/>
                <a:sym typeface="Wingdings" panose="05000000000000000000" pitchFamily="2" charset="2"/>
              </a:rPr>
              <a:t> via </a:t>
            </a:r>
            <a:r>
              <a:rPr lang="de-DE" sz="1400" dirty="0" err="1">
                <a:latin typeface="Myriad Pro Light" pitchFamily="34" charset="0"/>
                <a:sym typeface="Wingdings" panose="05000000000000000000" pitchFamily="2" charset="2"/>
              </a:rPr>
              <a:t>the</a:t>
            </a:r>
            <a:r>
              <a:rPr lang="de-DE" sz="1400" dirty="0">
                <a:latin typeface="Myriad Pro Light" pitchFamily="34" charset="0"/>
                <a:sym typeface="Wingdings" panose="05000000000000000000" pitchFamily="2" charset="2"/>
              </a:rPr>
              <a:t> </a:t>
            </a:r>
            <a:r>
              <a:rPr lang="de-DE" sz="1400" dirty="0" err="1">
                <a:latin typeface="Myriad Pro Light" pitchFamily="34" charset="0"/>
                <a:sym typeface="Wingdings" panose="05000000000000000000" pitchFamily="2" charset="2"/>
              </a:rPr>
              <a:t>external</a:t>
            </a:r>
            <a:r>
              <a:rPr lang="de-DE" sz="1400" dirty="0">
                <a:latin typeface="Myriad Pro Light" pitchFamily="34" charset="0"/>
                <a:sym typeface="Wingdings" panose="05000000000000000000" pitchFamily="2" charset="2"/>
              </a:rPr>
              <a:t> IP-</a:t>
            </a:r>
            <a:r>
              <a:rPr lang="de-DE" sz="1400" dirty="0" err="1">
                <a:latin typeface="Myriad Pro Light" pitchFamily="34" charset="0"/>
                <a:sym typeface="Wingdings" panose="05000000000000000000" pitchFamily="2" charset="2"/>
              </a:rPr>
              <a:t>address</a:t>
            </a:r>
            <a:endParaRPr lang="de-DE" sz="1400" dirty="0">
              <a:latin typeface="Myriad Pro Light" pitchFamily="34" charset="0"/>
              <a:sym typeface="Wingdings" panose="05000000000000000000" pitchFamily="2" charset="2"/>
            </a:endParaRPr>
          </a:p>
          <a:p>
            <a:endParaRPr lang="de-DE" sz="1400" dirty="0" smtClean="0">
              <a:latin typeface="Myriad Pro Light" pitchFamily="34" charset="0"/>
              <a:sym typeface="Wingdings" panose="05000000000000000000" pitchFamily="2" charset="2"/>
            </a:endParaRPr>
          </a:p>
          <a:p>
            <a:r>
              <a:rPr lang="de-DE" b="1" dirty="0" smtClean="0">
                <a:latin typeface="Myriad Pro Light" pitchFamily="34" charset="0"/>
              </a:rPr>
              <a:t>…I </a:t>
            </a:r>
            <a:r>
              <a:rPr lang="de-DE" b="1" dirty="0" err="1">
                <a:latin typeface="Myriad Pro Light" pitchFamily="34" charset="0"/>
              </a:rPr>
              <a:t>want</a:t>
            </a:r>
            <a:r>
              <a:rPr lang="de-DE" b="1" dirty="0">
                <a:latin typeface="Myriad Pro Light" pitchFamily="34" charset="0"/>
              </a:rPr>
              <a:t> </a:t>
            </a:r>
            <a:r>
              <a:rPr lang="de-DE" b="1" dirty="0" err="1">
                <a:latin typeface="Myriad Pro Light" pitchFamily="34" charset="0"/>
              </a:rPr>
              <a:t>to</a:t>
            </a:r>
            <a:r>
              <a:rPr lang="de-DE" b="1" dirty="0">
                <a:latin typeface="Myriad Pro Light" pitchFamily="34" charset="0"/>
              </a:rPr>
              <a:t> </a:t>
            </a:r>
            <a:r>
              <a:rPr lang="de-DE" b="1" dirty="0" err="1">
                <a:latin typeface="Myriad Pro Light" pitchFamily="34" charset="0"/>
              </a:rPr>
              <a:t>use</a:t>
            </a:r>
            <a:r>
              <a:rPr lang="de-DE" b="1" dirty="0">
                <a:latin typeface="Myriad Pro Light" pitchFamily="34" charset="0"/>
              </a:rPr>
              <a:t> </a:t>
            </a:r>
            <a:r>
              <a:rPr lang="de-DE" b="1" dirty="0" err="1">
                <a:latin typeface="Myriad Pro Light" pitchFamily="34" charset="0"/>
              </a:rPr>
              <a:t>the</a:t>
            </a:r>
            <a:r>
              <a:rPr lang="de-DE" b="1" dirty="0">
                <a:latin typeface="Myriad Pro Light" pitchFamily="34" charset="0"/>
              </a:rPr>
              <a:t> DSL </a:t>
            </a:r>
            <a:r>
              <a:rPr lang="de-DE" b="1" dirty="0" err="1">
                <a:latin typeface="Myriad Pro Light" pitchFamily="34" charset="0"/>
              </a:rPr>
              <a:t>part</a:t>
            </a:r>
            <a:r>
              <a:rPr lang="de-DE" b="1" dirty="0" smtClean="0">
                <a:latin typeface="Myriad Pro Light" pitchFamily="34" charset="0"/>
              </a:rPr>
              <a:t>?</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The DSL </a:t>
            </a:r>
            <a:r>
              <a:rPr lang="de-DE" sz="1400" dirty="0" err="1" smtClean="0">
                <a:latin typeface="Myriad Pro Light" pitchFamily="34" charset="0"/>
                <a:sym typeface="Wingdings" panose="05000000000000000000" pitchFamily="2" charset="2"/>
              </a:rPr>
              <a:t>part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completely</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deactivated</a:t>
            </a:r>
            <a:r>
              <a:rPr lang="de-DE" sz="1400" dirty="0" smtClean="0">
                <a:latin typeface="Myriad Pro Light" pitchFamily="34" charset="0"/>
                <a:sym typeface="Wingdings" panose="05000000000000000000" pitchFamily="2" charset="2"/>
              </a:rPr>
              <a:t> in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sw</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and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cannot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be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used</a:t>
            </a:r>
            <a:r>
              <a:rPr lang="de-DE" sz="1400" dirty="0" smtClean="0">
                <a:latin typeface="Myriad Pro Light" pitchFamily="34" charset="0"/>
                <a:sym typeface="Wingdings" panose="05000000000000000000" pitchFamily="2" charset="2"/>
              </a:rPr>
              <a:t>.</a:t>
            </a:r>
          </a:p>
        </p:txBody>
      </p:sp>
    </p:spTree>
    <p:extLst>
      <p:ext uri="{BB962C8B-B14F-4D97-AF65-F5344CB8AC3E}">
        <p14:creationId xmlns:p14="http://schemas.microsoft.com/office/powerpoint/2010/main" val="164289740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What</a:t>
            </a:r>
            <a:r>
              <a:rPr lang="nl-NL" dirty="0" smtClean="0">
                <a:latin typeface="Note this" panose="02000503020000020003" pitchFamily="2" charset="0"/>
              </a:rPr>
              <a:t> </a:t>
            </a:r>
            <a:r>
              <a:rPr lang="nl-NL" dirty="0" err="1" smtClean="0">
                <a:latin typeface="Note this" panose="02000503020000020003" pitchFamily="2" charset="0"/>
              </a:rPr>
              <a:t>if</a:t>
            </a:r>
            <a:r>
              <a:rPr lang="nl-NL" dirty="0" smtClean="0">
                <a:latin typeface="Note this" panose="02000503020000020003" pitchFamily="2" charset="0"/>
              </a:rPr>
              <a:t>… - Network</a:t>
            </a:r>
            <a:endParaRPr lang="nl-NL" dirty="0">
              <a:latin typeface="Note this" panose="02000503020000020003" pitchFamily="2" charset="0"/>
            </a:endParaRPr>
          </a:p>
        </p:txBody>
      </p:sp>
      <p:sp>
        <p:nvSpPr>
          <p:cNvPr id="2" name="Textfeld 1"/>
          <p:cNvSpPr txBox="1"/>
          <p:nvPr/>
        </p:nvSpPr>
        <p:spPr>
          <a:xfrm>
            <a:off x="1811164" y="2056408"/>
            <a:ext cx="8100359" cy="2554545"/>
          </a:xfrm>
          <a:prstGeom prst="rect">
            <a:avLst/>
          </a:prstGeom>
          <a:noFill/>
        </p:spPr>
        <p:txBody>
          <a:bodyPr wrap="none" rtlCol="0">
            <a:spAutoFit/>
          </a:bodyPr>
          <a:lstStyle/>
          <a:p>
            <a:r>
              <a:rPr lang="de-DE" b="1" dirty="0" smtClean="0">
                <a:latin typeface="Myriad Pro Light" pitchFamily="34" charset="0"/>
              </a:rPr>
              <a:t>…I </a:t>
            </a:r>
            <a:r>
              <a:rPr lang="de-DE" b="1" dirty="0" err="1" smtClean="0">
                <a:latin typeface="Myriad Pro Light" pitchFamily="34" charset="0"/>
              </a:rPr>
              <a:t>want</a:t>
            </a:r>
            <a:r>
              <a:rPr lang="de-DE" b="1" dirty="0" smtClean="0">
                <a:latin typeface="Myriad Pro Light" pitchFamily="34" charset="0"/>
              </a:rPr>
              <a:t> </a:t>
            </a:r>
            <a:r>
              <a:rPr lang="de-DE" b="1" dirty="0" err="1" smtClean="0">
                <a:latin typeface="Myriad Pro Light" pitchFamily="34" charset="0"/>
              </a:rPr>
              <a:t>to</a:t>
            </a:r>
            <a:r>
              <a:rPr lang="de-DE" b="1" dirty="0" smtClean="0">
                <a:latin typeface="Myriad Pro Light" pitchFamily="34" charset="0"/>
              </a:rPr>
              <a:t> </a:t>
            </a:r>
            <a:r>
              <a:rPr lang="de-DE" b="1" dirty="0" err="1" smtClean="0">
                <a:latin typeface="Myriad Pro Light" pitchFamily="34" charset="0"/>
              </a:rPr>
              <a:t>change</a:t>
            </a:r>
            <a:r>
              <a:rPr lang="de-DE" b="1" dirty="0" smtClean="0">
                <a:latin typeface="Myriad Pro Light" pitchFamily="34" charset="0"/>
              </a:rPr>
              <a:t> </a:t>
            </a:r>
            <a:r>
              <a:rPr lang="de-DE" b="1" dirty="0" err="1" smtClean="0">
                <a:latin typeface="Myriad Pro Light" pitchFamily="34" charset="0"/>
              </a:rPr>
              <a:t>the</a:t>
            </a:r>
            <a:r>
              <a:rPr lang="de-DE" b="1" dirty="0" smtClean="0">
                <a:latin typeface="Myriad Pro Light" pitchFamily="34" charset="0"/>
              </a:rPr>
              <a:t> IP-range </a:t>
            </a:r>
            <a:r>
              <a:rPr lang="de-DE" b="1" dirty="0" err="1" smtClean="0">
                <a:latin typeface="Myriad Pro Light" pitchFamily="34" charset="0"/>
              </a:rPr>
              <a:t>of</a:t>
            </a:r>
            <a:r>
              <a:rPr lang="de-DE" b="1" dirty="0" smtClean="0">
                <a:latin typeface="Myriad Pro Light" pitchFamily="34" charset="0"/>
              </a:rPr>
              <a:t> </a:t>
            </a:r>
            <a:r>
              <a:rPr lang="de-DE" b="1" dirty="0" err="1" smtClean="0">
                <a:latin typeface="Myriad Pro Light" pitchFamily="34" charset="0"/>
              </a:rPr>
              <a:t>the</a:t>
            </a:r>
            <a:r>
              <a:rPr lang="de-DE" b="1" dirty="0" smtClean="0">
                <a:latin typeface="Myriad Pro Light" pitchFamily="34" charset="0"/>
              </a:rPr>
              <a:t> </a:t>
            </a:r>
            <a:r>
              <a:rPr lang="de-DE" b="1" dirty="0" err="1" smtClean="0">
                <a:latin typeface="Myriad Pro Light" pitchFamily="34" charset="0"/>
              </a:rPr>
              <a:t>Hybird</a:t>
            </a:r>
            <a:r>
              <a:rPr lang="de-DE" b="1" dirty="0" smtClean="0">
                <a:latin typeface="Myriad Pro Light" pitchFamily="34" charset="0"/>
              </a:rPr>
              <a:t> 120 GE?</a:t>
            </a:r>
            <a:endParaRPr lang="de-DE" b="1" dirty="0">
              <a:latin typeface="Myriad Pro Light" pitchFamily="34" charset="0"/>
            </a:endParaRP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DO NOT </a:t>
            </a:r>
            <a:r>
              <a:rPr lang="de-DE" sz="1400" dirty="0" err="1" smtClean="0">
                <a:latin typeface="Myriad Pro Light" pitchFamily="34" charset="0"/>
                <a:sym typeface="Wingdings" panose="05000000000000000000" pitchFamily="2" charset="2"/>
              </a:rPr>
              <a:t>try</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change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IP-range </a:t>
            </a:r>
            <a:r>
              <a:rPr lang="de-DE" sz="1400" dirty="0" err="1" smtClean="0">
                <a:latin typeface="Myriad Pro Light" pitchFamily="34" charset="0"/>
                <a:sym typeface="Wingdings" panose="05000000000000000000" pitchFamily="2" charset="2"/>
              </a:rPr>
              <a:t>manually</a:t>
            </a:r>
            <a:r>
              <a:rPr lang="de-DE" sz="1400" dirty="0" smtClean="0">
                <a:latin typeface="Myriad Pro Light" pitchFamily="34" charset="0"/>
                <a:sym typeface="Wingdings" panose="05000000000000000000" pitchFamily="2" charset="2"/>
              </a:rPr>
              <a:t> via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sub-menus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LAN </a:t>
            </a:r>
            <a:r>
              <a:rPr lang="de-DE" sz="1400" dirty="0" err="1" smtClean="0">
                <a:latin typeface="Myriad Pro Light" pitchFamily="34" charset="0"/>
                <a:sym typeface="Wingdings" panose="05000000000000000000" pitchFamily="2" charset="2"/>
              </a:rPr>
              <a:t>and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Local</a:t>
            </a:r>
            <a:r>
              <a:rPr lang="de-DE" sz="1400" dirty="0" smtClean="0">
                <a:latin typeface="Myriad Pro Light" pitchFamily="34" charset="0"/>
                <a:sym typeface="Wingdings" panose="05000000000000000000" pitchFamily="2" charset="2"/>
              </a:rPr>
              <a:t> Services ! ! !</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Go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b="1" dirty="0" err="1" smtClean="0">
                <a:latin typeface="Myriad Pro Light" pitchFamily="34" charset="0"/>
                <a:sym typeface="Wingdings" panose="05000000000000000000" pitchFamily="2" charset="2"/>
              </a:rPr>
              <a:t>Assistants</a:t>
            </a:r>
            <a:r>
              <a:rPr lang="de-DE" sz="1400" b="1" dirty="0" smtClean="0">
                <a:latin typeface="Myriad Pro Light" pitchFamily="34" charset="0"/>
                <a:sym typeface="Wingdings" panose="05000000000000000000" pitchFamily="2" charset="2"/>
              </a:rPr>
              <a:t>  First </a:t>
            </a:r>
            <a:r>
              <a:rPr lang="de-DE" sz="1400" b="1" dirty="0" err="1" smtClean="0">
                <a:latin typeface="Myriad Pro Light" pitchFamily="34" charset="0"/>
                <a:sym typeface="Wingdings" panose="05000000000000000000" pitchFamily="2" charset="2"/>
              </a:rPr>
              <a:t>steps</a:t>
            </a:r>
            <a:r>
              <a:rPr lang="de-DE" sz="1400" b="1"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and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change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range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there</a:t>
            </a:r>
            <a:r>
              <a:rPr lang="de-DE" sz="1400" dirty="0" smtClean="0">
                <a:latin typeface="Myriad Pro Light" pitchFamily="34" charset="0"/>
                <a:sym typeface="Wingdings" panose="05000000000000000000" pitchFamily="2" charset="2"/>
              </a:rPr>
              <a:t>!</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On </a:t>
            </a:r>
            <a:r>
              <a:rPr lang="de-DE" sz="1400" dirty="0" err="1" smtClean="0">
                <a:latin typeface="Myriad Pro Light" pitchFamily="34" charset="0"/>
                <a:sym typeface="Wingdings" panose="05000000000000000000" pitchFamily="2" charset="2"/>
              </a:rPr>
              <a:t>one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page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you</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change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static</a:t>
            </a:r>
            <a:r>
              <a:rPr lang="de-DE" sz="1400" dirty="0" smtClean="0">
                <a:latin typeface="Myriad Pro Light" pitchFamily="34" charset="0"/>
                <a:sym typeface="Wingdings" panose="05000000000000000000" pitchFamily="2" charset="2"/>
              </a:rPr>
              <a:t> IP AND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DHCP </a:t>
            </a:r>
            <a:r>
              <a:rPr lang="de-DE" sz="1400" dirty="0" err="1" smtClean="0">
                <a:latin typeface="Myriad Pro Light" pitchFamily="34" charset="0"/>
                <a:sym typeface="Wingdings" panose="05000000000000000000" pitchFamily="2" charset="2"/>
              </a:rPr>
              <a:t>range</a:t>
            </a:r>
            <a:r>
              <a:rPr lang="de-DE" sz="1400" dirty="0" smtClean="0">
                <a:latin typeface="Myriad Pro Light" pitchFamily="34" charset="0"/>
                <a:sym typeface="Wingdings" panose="05000000000000000000" pitchFamily="2" charset="2"/>
              </a:rPr>
              <a:t> at </a:t>
            </a:r>
            <a:r>
              <a:rPr lang="de-DE" sz="1400" dirty="0" err="1" smtClean="0">
                <a:latin typeface="Myriad Pro Light" pitchFamily="34" charset="0"/>
                <a:sym typeface="Wingdings" panose="05000000000000000000" pitchFamily="2" charset="2"/>
              </a:rPr>
              <a:t>once</a:t>
            </a:r>
            <a:r>
              <a:rPr lang="de-DE" sz="1400" dirty="0" smtClean="0">
                <a:latin typeface="Myriad Pro Light" pitchFamily="34" charset="0"/>
                <a:sym typeface="Wingdings" panose="05000000000000000000" pitchFamily="2" charset="2"/>
              </a:rPr>
              <a:t>!</a:t>
            </a:r>
          </a:p>
          <a:p>
            <a:endParaRPr lang="de-DE" sz="1400" dirty="0">
              <a:latin typeface="Myriad Pro Light" pitchFamily="34" charset="0"/>
              <a:sym typeface="Wingdings" panose="05000000000000000000" pitchFamily="2" charset="2"/>
            </a:endParaRPr>
          </a:p>
          <a:p>
            <a:r>
              <a:rPr lang="de-DE" b="1" dirty="0" smtClean="0">
                <a:latin typeface="Myriad Pro Light" pitchFamily="34" charset="0"/>
              </a:rPr>
              <a:t>…I </a:t>
            </a:r>
            <a:r>
              <a:rPr lang="de-DE" b="1" dirty="0" err="1" smtClean="0">
                <a:latin typeface="Myriad Pro Light" pitchFamily="34" charset="0"/>
              </a:rPr>
              <a:t>want</a:t>
            </a:r>
            <a:r>
              <a:rPr lang="de-DE" b="1" dirty="0" smtClean="0">
                <a:latin typeface="Myriad Pro Light" pitchFamily="34" charset="0"/>
              </a:rPr>
              <a:t> </a:t>
            </a:r>
            <a:r>
              <a:rPr lang="de-DE" b="1" dirty="0" err="1" smtClean="0">
                <a:latin typeface="Myriad Pro Light" pitchFamily="34" charset="0"/>
              </a:rPr>
              <a:t>to</a:t>
            </a:r>
            <a:r>
              <a:rPr lang="de-DE" b="1" dirty="0" smtClean="0">
                <a:latin typeface="Myriad Pro Light" pitchFamily="34" charset="0"/>
              </a:rPr>
              <a:t> </a:t>
            </a:r>
            <a:r>
              <a:rPr lang="de-DE" b="1" dirty="0" err="1" smtClean="0">
                <a:latin typeface="Myriad Pro Light" pitchFamily="34" charset="0"/>
              </a:rPr>
              <a:t>use</a:t>
            </a:r>
            <a:r>
              <a:rPr lang="de-DE" b="1" dirty="0" smtClean="0">
                <a:latin typeface="Myriad Pro Light" pitchFamily="34" charset="0"/>
              </a:rPr>
              <a:t> </a:t>
            </a:r>
            <a:r>
              <a:rPr lang="de-DE" b="1" dirty="0" err="1" smtClean="0">
                <a:latin typeface="Myriad Pro Light" pitchFamily="34" charset="0"/>
              </a:rPr>
              <a:t>the</a:t>
            </a:r>
            <a:r>
              <a:rPr lang="de-DE" b="1" dirty="0" smtClean="0">
                <a:latin typeface="Myriad Pro Light" pitchFamily="34" charset="0"/>
              </a:rPr>
              <a:t> </a:t>
            </a:r>
            <a:r>
              <a:rPr lang="de-DE" b="1" dirty="0" err="1" smtClean="0">
                <a:latin typeface="Myriad Pro Light" pitchFamily="34" charset="0"/>
              </a:rPr>
              <a:t>existing</a:t>
            </a:r>
            <a:r>
              <a:rPr lang="de-DE" b="1" dirty="0" smtClean="0">
                <a:latin typeface="Myriad Pro Light" pitchFamily="34" charset="0"/>
              </a:rPr>
              <a:t> DHCP </a:t>
            </a:r>
            <a:r>
              <a:rPr lang="de-DE" b="1" dirty="0" err="1" smtClean="0">
                <a:latin typeface="Myriad Pro Light" pitchFamily="34" charset="0"/>
              </a:rPr>
              <a:t>server</a:t>
            </a:r>
            <a:r>
              <a:rPr lang="de-DE" b="1" dirty="0" smtClean="0">
                <a:latin typeface="Myriad Pro Light" pitchFamily="34" charset="0"/>
              </a:rPr>
              <a:t> </a:t>
            </a:r>
            <a:r>
              <a:rPr lang="de-DE" b="1" dirty="0" err="1" smtClean="0">
                <a:latin typeface="Myriad Pro Light" pitchFamily="34" charset="0"/>
              </a:rPr>
              <a:t>of</a:t>
            </a:r>
            <a:r>
              <a:rPr lang="de-DE" b="1" dirty="0" smtClean="0">
                <a:latin typeface="Myriad Pro Light" pitchFamily="34" charset="0"/>
              </a:rPr>
              <a:t> </a:t>
            </a:r>
            <a:r>
              <a:rPr lang="de-DE" b="1" dirty="0" err="1" smtClean="0">
                <a:latin typeface="Myriad Pro Light" pitchFamily="34" charset="0"/>
              </a:rPr>
              <a:t>the</a:t>
            </a:r>
            <a:r>
              <a:rPr lang="de-DE" b="1" dirty="0" smtClean="0">
                <a:latin typeface="Myriad Pro Light" pitchFamily="34" charset="0"/>
              </a:rPr>
              <a:t> </a:t>
            </a:r>
            <a:r>
              <a:rPr lang="de-DE" b="1" dirty="0" err="1" smtClean="0">
                <a:latin typeface="Myriad Pro Light" pitchFamily="34" charset="0"/>
              </a:rPr>
              <a:t>network</a:t>
            </a:r>
            <a:r>
              <a:rPr lang="de-DE" b="1" dirty="0" smtClean="0">
                <a:latin typeface="Myriad Pro Light" pitchFamily="34" charset="0"/>
              </a:rPr>
              <a:t> AND </a:t>
            </a:r>
            <a:r>
              <a:rPr lang="de-DE" b="1" dirty="0" err="1" smtClean="0">
                <a:latin typeface="Myriad Pro Light" pitchFamily="34" charset="0"/>
              </a:rPr>
              <a:t>autoprovisioning</a:t>
            </a:r>
            <a:r>
              <a:rPr lang="de-DE" b="1" dirty="0" smtClean="0">
                <a:latin typeface="Myriad Pro Light" pitchFamily="34" charset="0"/>
              </a:rPr>
              <a:t>?</a:t>
            </a:r>
            <a:endParaRPr lang="de-DE" b="1" dirty="0">
              <a:latin typeface="Myriad Pro Light" pitchFamily="34" charset="0"/>
            </a:endParaRP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In </a:t>
            </a:r>
            <a:r>
              <a:rPr lang="de-DE" sz="1400" dirty="0" err="1" smtClean="0">
                <a:latin typeface="Myriad Pro Light" pitchFamily="34" charset="0"/>
                <a:sym typeface="Wingdings" panose="05000000000000000000" pitchFamily="2" charset="2"/>
              </a:rPr>
              <a:t>this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case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you</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have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modify</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options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DHCP </a:t>
            </a:r>
            <a:r>
              <a:rPr lang="de-DE" sz="1400" dirty="0" err="1" smtClean="0">
                <a:latin typeface="Myriad Pro Light" pitchFamily="34" charset="0"/>
                <a:sym typeface="Wingdings" panose="05000000000000000000" pitchFamily="2" charset="2"/>
              </a:rPr>
              <a:t>server</a:t>
            </a:r>
            <a:endParaRPr lang="de-DE" sz="1400" dirty="0" smtClean="0">
              <a:latin typeface="Myriad Pro Light" pitchFamily="34" charset="0"/>
              <a:sym typeface="Wingdings" panose="05000000000000000000" pitchFamily="2" charset="2"/>
            </a:endParaRP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Go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b="1" dirty="0" err="1" smtClean="0">
                <a:latin typeface="Myriad Pro Light" pitchFamily="34" charset="0"/>
                <a:sym typeface="Wingdings" panose="05000000000000000000" pitchFamily="2" charset="2"/>
              </a:rPr>
              <a:t>Local</a:t>
            </a:r>
            <a:r>
              <a:rPr lang="de-DE" sz="1400" b="1" dirty="0" smtClean="0">
                <a:latin typeface="Myriad Pro Light" pitchFamily="34" charset="0"/>
                <a:sym typeface="Wingdings" panose="05000000000000000000" pitchFamily="2" charset="2"/>
              </a:rPr>
              <a:t> Services  DHCP Server  DHCP </a:t>
            </a:r>
            <a:r>
              <a:rPr lang="de-DE" sz="1400" b="1" dirty="0" err="1" smtClean="0">
                <a:latin typeface="Myriad Pro Light" pitchFamily="34" charset="0"/>
                <a:sym typeface="Wingdings" panose="05000000000000000000" pitchFamily="2" charset="2"/>
              </a:rPr>
              <a:t>Configuration</a:t>
            </a:r>
            <a:r>
              <a:rPr lang="de-DE" sz="1400" b="1" dirty="0" smtClean="0">
                <a:latin typeface="Myriad Pro Light" pitchFamily="34" charset="0"/>
                <a:sym typeface="Wingdings" panose="05000000000000000000" pitchFamily="2" charset="2"/>
              </a:rPr>
              <a:t>  </a:t>
            </a:r>
            <a:r>
              <a:rPr lang="de-DE" sz="1400" b="1" dirty="0" err="1" smtClean="0">
                <a:latin typeface="Myriad Pro Light" pitchFamily="34" charset="0"/>
                <a:sym typeface="Wingdings" panose="05000000000000000000" pitchFamily="2" charset="2"/>
              </a:rPr>
              <a:t>Advanced</a:t>
            </a:r>
            <a:r>
              <a:rPr lang="de-DE" sz="1400" b="1" dirty="0" smtClean="0">
                <a:latin typeface="Myriad Pro Light" pitchFamily="34" charset="0"/>
                <a:sym typeface="Wingdings" panose="05000000000000000000" pitchFamily="2" charset="2"/>
              </a:rPr>
              <a:t> Settings </a:t>
            </a:r>
            <a:r>
              <a:rPr lang="de-DE" sz="1400" dirty="0" err="1" smtClean="0">
                <a:latin typeface="Myriad Pro Light" pitchFamily="34" charset="0"/>
                <a:sym typeface="Wingdings" panose="05000000000000000000" pitchFamily="2" charset="2"/>
              </a:rPr>
              <a:t>and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copy</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URL </a:t>
            </a:r>
          </a:p>
          <a:p>
            <a:r>
              <a:rPr lang="de-DE" sz="1400" dirty="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provisioning</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server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which</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mentioned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there</a:t>
            </a:r>
            <a:endParaRPr lang="de-DE" sz="1400" dirty="0" smtClean="0">
              <a:latin typeface="Myriad Pro Light" pitchFamily="34" charset="0"/>
              <a:sym typeface="Wingdings" panose="05000000000000000000" pitchFamily="2" charset="2"/>
            </a:endParaRP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Add </a:t>
            </a:r>
            <a:r>
              <a:rPr lang="de-DE" sz="1400" dirty="0" err="1" smtClean="0">
                <a:latin typeface="Myriad Pro Light" pitchFamily="34" charset="0"/>
                <a:sym typeface="Wingdings" panose="05000000000000000000" pitchFamily="2" charset="2"/>
              </a:rPr>
              <a:t>this</a:t>
            </a:r>
            <a:r>
              <a:rPr lang="de-DE" sz="1400" dirty="0" smtClean="0">
                <a:latin typeface="Myriad Pro Light" pitchFamily="34" charset="0"/>
                <a:sym typeface="Wingdings" panose="05000000000000000000" pitchFamily="2" charset="2"/>
              </a:rPr>
              <a:t> URL </a:t>
            </a:r>
            <a:r>
              <a:rPr lang="de-DE" sz="1400" dirty="0" err="1" smtClean="0">
                <a:latin typeface="Myriad Pro Light" pitchFamily="34" charset="0"/>
                <a:sym typeface="Wingdings" panose="05000000000000000000" pitchFamily="2" charset="2"/>
              </a:rPr>
              <a:t>as</a:t>
            </a:r>
            <a:r>
              <a:rPr lang="de-DE" sz="1400" dirty="0" smtClean="0">
                <a:latin typeface="Myriad Pro Light" pitchFamily="34" charset="0"/>
                <a:sym typeface="Wingdings" panose="05000000000000000000" pitchFamily="2" charset="2"/>
              </a:rPr>
              <a:t> Option 114 </a:t>
            </a:r>
            <a:r>
              <a:rPr lang="de-DE" sz="1400" dirty="0" err="1" smtClean="0">
                <a:latin typeface="Myriad Pro Light" pitchFamily="34" charset="0"/>
                <a:sym typeface="Wingdings" panose="05000000000000000000" pitchFamily="2" charset="2"/>
              </a:rPr>
              <a:t>into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your</a:t>
            </a:r>
            <a:r>
              <a:rPr lang="de-DE" sz="1400" dirty="0" smtClean="0">
                <a:latin typeface="Myriad Pro Light" pitchFamily="34" charset="0"/>
                <a:sym typeface="Wingdings" panose="05000000000000000000" pitchFamily="2" charset="2"/>
              </a:rPr>
              <a:t> DHCP </a:t>
            </a:r>
            <a:r>
              <a:rPr lang="de-DE" sz="1400" dirty="0" err="1" smtClean="0">
                <a:latin typeface="Myriad Pro Light" pitchFamily="34" charset="0"/>
                <a:sym typeface="Wingdings" panose="05000000000000000000" pitchFamily="2" charset="2"/>
              </a:rPr>
              <a:t>server</a:t>
            </a:r>
            <a:endParaRPr lang="de-DE" sz="1400" dirty="0" smtClean="0">
              <a:latin typeface="Myriad Pro Light" pitchFamily="34" charset="0"/>
              <a:sym typeface="Wingdings" panose="05000000000000000000" pitchFamily="2" charset="2"/>
            </a:endParaRP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An </a:t>
            </a:r>
            <a:r>
              <a:rPr lang="de-DE" sz="1400" dirty="0" err="1" smtClean="0">
                <a:latin typeface="Myriad Pro Light" pitchFamily="34" charset="0"/>
                <a:sym typeface="Wingdings" panose="05000000000000000000" pitchFamily="2" charset="2"/>
              </a:rPr>
              <a:t>example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for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Draytek</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routers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be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found</a:t>
            </a:r>
            <a:r>
              <a:rPr lang="de-DE" sz="1400" dirty="0" smtClean="0">
                <a:latin typeface="Myriad Pro Light" pitchFamily="34" charset="0"/>
                <a:sym typeface="Wingdings" panose="05000000000000000000" pitchFamily="2" charset="2"/>
              </a:rPr>
              <a:t> in </a:t>
            </a:r>
            <a:r>
              <a:rPr lang="de-DE" sz="1400" dirty="0" err="1" smtClean="0">
                <a:latin typeface="Myriad Pro Light" pitchFamily="34" charset="0"/>
                <a:sym typeface="Wingdings" panose="05000000000000000000" pitchFamily="2" charset="2"/>
              </a:rPr>
              <a:t>our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wiki</a:t>
            </a:r>
            <a:r>
              <a:rPr lang="de-DE" sz="1400" dirty="0" smtClean="0">
                <a:latin typeface="Myriad Pro Light" pitchFamily="34" charset="0"/>
                <a:sym typeface="Wingdings" panose="05000000000000000000" pitchFamily="2" charset="2"/>
              </a:rPr>
              <a:t>: </a:t>
            </a:r>
            <a:r>
              <a:rPr lang="de-DE" sz="1400" dirty="0" smtClean="0">
                <a:latin typeface="Myriad Pro Light" pitchFamily="34" charset="0"/>
                <a:sym typeface="Wingdings" panose="05000000000000000000" pitchFamily="2" charset="2"/>
                <a:hlinkClick r:id="rId3"/>
              </a:rPr>
              <a:t>http://wiki.gigasetpro.com</a:t>
            </a:r>
            <a:endParaRPr lang="de-DE" sz="1400" dirty="0" smtClean="0">
              <a:latin typeface="Myriad Pro Light" pitchFamily="34" charset="0"/>
              <a:sym typeface="Wingdings" panose="05000000000000000000" pitchFamily="2" charset="2"/>
            </a:endParaRPr>
          </a:p>
        </p:txBody>
      </p:sp>
    </p:spTree>
    <p:extLst>
      <p:ext uri="{BB962C8B-B14F-4D97-AF65-F5344CB8AC3E}">
        <p14:creationId xmlns:p14="http://schemas.microsoft.com/office/powerpoint/2010/main" val="216684223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What</a:t>
            </a:r>
            <a:r>
              <a:rPr lang="nl-NL" dirty="0" smtClean="0">
                <a:latin typeface="Note this" panose="02000503020000020003" pitchFamily="2" charset="0"/>
              </a:rPr>
              <a:t> </a:t>
            </a:r>
            <a:r>
              <a:rPr lang="nl-NL" dirty="0" err="1" smtClean="0">
                <a:latin typeface="Note this" panose="02000503020000020003" pitchFamily="2" charset="0"/>
              </a:rPr>
              <a:t>if</a:t>
            </a:r>
            <a:r>
              <a:rPr lang="nl-NL" dirty="0" smtClean="0">
                <a:latin typeface="Note this" panose="02000503020000020003" pitchFamily="2" charset="0"/>
              </a:rPr>
              <a:t>…</a:t>
            </a:r>
            <a:endParaRPr lang="nl-NL" dirty="0">
              <a:latin typeface="Note this" panose="02000503020000020003" pitchFamily="2" charset="0"/>
            </a:endParaRPr>
          </a:p>
        </p:txBody>
      </p:sp>
      <p:sp>
        <p:nvSpPr>
          <p:cNvPr id="2" name="Textfeld 1"/>
          <p:cNvSpPr txBox="1"/>
          <p:nvPr/>
        </p:nvSpPr>
        <p:spPr>
          <a:xfrm>
            <a:off x="1811164" y="2056408"/>
            <a:ext cx="7532383" cy="4632037"/>
          </a:xfrm>
          <a:prstGeom prst="rect">
            <a:avLst/>
          </a:prstGeom>
          <a:noFill/>
        </p:spPr>
        <p:txBody>
          <a:bodyPr wrap="none" rtlCol="0">
            <a:spAutoFit/>
          </a:bodyPr>
          <a:lstStyle/>
          <a:p>
            <a:r>
              <a:rPr lang="de-DE" b="1" dirty="0">
                <a:latin typeface="Myriad Pro Light" pitchFamily="34" charset="0"/>
              </a:rPr>
              <a:t>…</a:t>
            </a:r>
            <a:r>
              <a:rPr lang="de-DE" b="1" dirty="0" err="1">
                <a:latin typeface="Myriad Pro Light" pitchFamily="34" charset="0"/>
              </a:rPr>
              <a:t>the</a:t>
            </a:r>
            <a:r>
              <a:rPr lang="de-DE" b="1" dirty="0">
                <a:latin typeface="Myriad Pro Light" pitchFamily="34" charset="0"/>
              </a:rPr>
              <a:t> ISDN </a:t>
            </a:r>
            <a:r>
              <a:rPr lang="de-DE" b="1" dirty="0" err="1">
                <a:latin typeface="Myriad Pro Light" pitchFamily="34" charset="0"/>
              </a:rPr>
              <a:t>is</a:t>
            </a:r>
            <a:r>
              <a:rPr lang="de-DE" b="1" dirty="0">
                <a:latin typeface="Myriad Pro Light" pitchFamily="34" charset="0"/>
              </a:rPr>
              <a:t> not </a:t>
            </a:r>
            <a:r>
              <a:rPr lang="de-DE" b="1" dirty="0" err="1">
                <a:latin typeface="Myriad Pro Light" pitchFamily="34" charset="0"/>
              </a:rPr>
              <a:t>working</a:t>
            </a:r>
            <a:r>
              <a:rPr lang="de-DE" b="1" dirty="0">
                <a:latin typeface="Myriad Pro Light" pitchFamily="34" charset="0"/>
              </a:rPr>
              <a:t> </a:t>
            </a:r>
            <a:r>
              <a:rPr lang="de-DE" b="1" dirty="0" err="1">
                <a:latin typeface="Myriad Pro Light" pitchFamily="34" charset="0"/>
              </a:rPr>
              <a:t>as</a:t>
            </a:r>
            <a:r>
              <a:rPr lang="de-DE" b="1" dirty="0">
                <a:latin typeface="Myriad Pro Light" pitchFamily="34" charset="0"/>
              </a:rPr>
              <a:t> </a:t>
            </a:r>
            <a:r>
              <a:rPr lang="de-DE" b="1" dirty="0" err="1" smtClean="0">
                <a:latin typeface="Myriad Pro Light" pitchFamily="34" charset="0"/>
              </a:rPr>
              <a:t>expected</a:t>
            </a:r>
            <a:r>
              <a:rPr lang="de-DE" b="1" dirty="0" smtClean="0">
                <a:latin typeface="Myriad Pro Light" pitchFamily="34" charset="0"/>
              </a:rPr>
              <a:t> </a:t>
            </a:r>
            <a:r>
              <a:rPr lang="de-DE" b="1" dirty="0" err="1" smtClean="0">
                <a:latin typeface="Myriad Pro Light" pitchFamily="34" charset="0"/>
              </a:rPr>
              <a:t>or</a:t>
            </a:r>
            <a:r>
              <a:rPr lang="de-DE" b="1" dirty="0" smtClean="0">
                <a:latin typeface="Myriad Pro Light" pitchFamily="34" charset="0"/>
              </a:rPr>
              <a:t> I </a:t>
            </a:r>
            <a:r>
              <a:rPr lang="de-DE" b="1" dirty="0" err="1" smtClean="0">
                <a:latin typeface="Myriad Pro Light" pitchFamily="34" charset="0"/>
              </a:rPr>
              <a:t>can‘t</a:t>
            </a:r>
            <a:r>
              <a:rPr lang="de-DE" b="1" dirty="0" smtClean="0">
                <a:latin typeface="Myriad Pro Light" pitchFamily="34" charset="0"/>
              </a:rPr>
              <a:t> </a:t>
            </a:r>
            <a:r>
              <a:rPr lang="de-DE" b="1" dirty="0" err="1" smtClean="0">
                <a:latin typeface="Myriad Pro Light" pitchFamily="34" charset="0"/>
              </a:rPr>
              <a:t>select</a:t>
            </a:r>
            <a:r>
              <a:rPr lang="de-DE" b="1" dirty="0" smtClean="0">
                <a:latin typeface="Myriad Pro Light" pitchFamily="34" charset="0"/>
              </a:rPr>
              <a:t> </a:t>
            </a:r>
            <a:r>
              <a:rPr lang="de-DE" b="1" dirty="0" err="1" smtClean="0">
                <a:latin typeface="Myriad Pro Light" pitchFamily="34" charset="0"/>
              </a:rPr>
              <a:t>it</a:t>
            </a:r>
            <a:r>
              <a:rPr lang="de-DE" b="1" dirty="0" smtClean="0">
                <a:latin typeface="Myriad Pro Light" pitchFamily="34" charset="0"/>
              </a:rPr>
              <a:t> in </a:t>
            </a:r>
            <a:r>
              <a:rPr lang="de-DE" b="1" dirty="0" err="1" smtClean="0">
                <a:latin typeface="Myriad Pro Light" pitchFamily="34" charset="0"/>
              </a:rPr>
              <a:t>the</a:t>
            </a:r>
            <a:r>
              <a:rPr lang="de-DE" b="1" dirty="0" smtClean="0">
                <a:latin typeface="Myriad Pro Light" pitchFamily="34" charset="0"/>
              </a:rPr>
              <a:t> </a:t>
            </a:r>
            <a:r>
              <a:rPr lang="de-DE" b="1" dirty="0" err="1" smtClean="0">
                <a:latin typeface="Myriad Pro Light" pitchFamily="34" charset="0"/>
              </a:rPr>
              <a:t>setup</a:t>
            </a:r>
            <a:r>
              <a:rPr lang="de-DE" b="1" dirty="0" smtClean="0">
                <a:latin typeface="Myriad Pro Light" pitchFamily="34" charset="0"/>
              </a:rPr>
              <a:t>?</a:t>
            </a:r>
            <a:endParaRPr lang="de-DE" b="1" dirty="0">
              <a:latin typeface="Myriad Pro Light" pitchFamily="34" charset="0"/>
            </a:endParaRP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Are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small</a:t>
            </a:r>
            <a:r>
              <a:rPr lang="de-DE" sz="1400" dirty="0" smtClean="0">
                <a:latin typeface="Myriad Pro Light" pitchFamily="34" charset="0"/>
                <a:sym typeface="Wingdings" panose="05000000000000000000" pitchFamily="2" charset="2"/>
              </a:rPr>
              <a:t> PCBs </a:t>
            </a:r>
            <a:r>
              <a:rPr lang="de-DE" sz="1400" dirty="0" err="1" smtClean="0">
                <a:latin typeface="Myriad Pro Light" pitchFamily="34" charset="0"/>
                <a:sym typeface="Wingdings" panose="05000000000000000000" pitchFamily="2" charset="2"/>
              </a:rPr>
              <a:t>inserted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correctly</a:t>
            </a:r>
            <a:r>
              <a:rPr lang="de-DE" sz="1400" dirty="0" smtClean="0">
                <a:latin typeface="Myriad Pro Light" pitchFamily="34" charset="0"/>
                <a:sym typeface="Wingdings" panose="05000000000000000000" pitchFamily="2" charset="2"/>
              </a:rPr>
              <a:t> in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according</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slots</a:t>
            </a:r>
            <a:r>
              <a:rPr lang="de-DE" sz="1400" dirty="0" smtClean="0">
                <a:latin typeface="Myriad Pro Light" pitchFamily="34" charset="0"/>
                <a:sym typeface="Wingdings" panose="05000000000000000000" pitchFamily="2" charset="2"/>
              </a:rPr>
              <a:t>?</a:t>
            </a: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Refer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existing</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user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manual</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for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available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options</a:t>
            </a:r>
            <a:endParaRPr lang="de-DE" sz="1400" dirty="0" smtClean="0">
              <a:latin typeface="Myriad Pro Light" pitchFamily="34" charset="0"/>
              <a:sym typeface="Wingdings" panose="05000000000000000000" pitchFamily="2" charset="2"/>
            </a:endParaRPr>
          </a:p>
          <a:p>
            <a:endParaRPr lang="de-DE" sz="1400" dirty="0" smtClean="0">
              <a:latin typeface="Myriad Pro Light" pitchFamily="34" charset="0"/>
            </a:endParaRPr>
          </a:p>
          <a:p>
            <a:r>
              <a:rPr lang="de-DE" b="1" dirty="0" smtClean="0">
                <a:latin typeface="Myriad Pro Light" pitchFamily="34" charset="0"/>
              </a:rPr>
              <a:t>…I </a:t>
            </a:r>
            <a:r>
              <a:rPr lang="de-DE" b="1" dirty="0" err="1" smtClean="0">
                <a:latin typeface="Myriad Pro Light" pitchFamily="34" charset="0"/>
              </a:rPr>
              <a:t>have</a:t>
            </a:r>
            <a:r>
              <a:rPr lang="de-DE" b="1" dirty="0" smtClean="0">
                <a:latin typeface="Myriad Pro Light" pitchFamily="34" charset="0"/>
              </a:rPr>
              <a:t> </a:t>
            </a:r>
            <a:r>
              <a:rPr lang="de-DE" b="1" dirty="0" err="1" smtClean="0">
                <a:latin typeface="Myriad Pro Light" pitchFamily="34" charset="0"/>
              </a:rPr>
              <a:t>more</a:t>
            </a:r>
            <a:r>
              <a:rPr lang="de-DE" b="1" dirty="0" smtClean="0">
                <a:latin typeface="Myriad Pro Light" pitchFamily="34" charset="0"/>
              </a:rPr>
              <a:t> </a:t>
            </a:r>
            <a:r>
              <a:rPr lang="de-DE" b="1" dirty="0" err="1" smtClean="0">
                <a:latin typeface="Myriad Pro Light" pitchFamily="34" charset="0"/>
              </a:rPr>
              <a:t>than</a:t>
            </a:r>
            <a:r>
              <a:rPr lang="de-DE" b="1" dirty="0" smtClean="0">
                <a:latin typeface="Myriad Pro Light" pitchFamily="34" charset="0"/>
              </a:rPr>
              <a:t> 3 </a:t>
            </a:r>
            <a:r>
              <a:rPr lang="de-DE" b="1" dirty="0" err="1" smtClean="0">
                <a:latin typeface="Myriad Pro Light" pitchFamily="34" charset="0"/>
              </a:rPr>
              <a:t>devices</a:t>
            </a:r>
            <a:r>
              <a:rPr lang="de-DE" b="1" dirty="0" smtClean="0">
                <a:latin typeface="Myriad Pro Light" pitchFamily="34" charset="0"/>
              </a:rPr>
              <a:t> </a:t>
            </a:r>
            <a:r>
              <a:rPr lang="de-DE" b="1" dirty="0" err="1" smtClean="0">
                <a:latin typeface="Myriad Pro Light" pitchFamily="34" charset="0"/>
              </a:rPr>
              <a:t>to</a:t>
            </a:r>
            <a:r>
              <a:rPr lang="de-DE" b="1" dirty="0" smtClean="0">
                <a:latin typeface="Myriad Pro Light" pitchFamily="34" charset="0"/>
              </a:rPr>
              <a:t> </a:t>
            </a:r>
            <a:r>
              <a:rPr lang="de-DE" b="1" dirty="0" err="1" smtClean="0">
                <a:latin typeface="Myriad Pro Light" pitchFamily="34" charset="0"/>
              </a:rPr>
              <a:t>connect</a:t>
            </a:r>
            <a:r>
              <a:rPr lang="de-DE" b="1" dirty="0" smtClean="0">
                <a:latin typeface="Myriad Pro Light" pitchFamily="34" charset="0"/>
              </a:rPr>
              <a:t>?</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Connect an additional </a:t>
            </a:r>
            <a:r>
              <a:rPr lang="de-DE" sz="1400" dirty="0" err="1" smtClean="0">
                <a:latin typeface="Myriad Pro Light" pitchFamily="34" charset="0"/>
                <a:sym typeface="Wingdings" panose="05000000000000000000" pitchFamily="2" charset="2"/>
              </a:rPr>
              <a:t>switch</a:t>
            </a:r>
            <a:r>
              <a:rPr lang="de-DE" sz="1400" dirty="0" smtClean="0">
                <a:latin typeface="Myriad Pro Light" pitchFamily="34" charset="0"/>
                <a:sym typeface="Wingdings" panose="05000000000000000000" pitchFamily="2" charset="2"/>
              </a:rPr>
              <a:t> BEHIND </a:t>
            </a:r>
            <a:r>
              <a:rPr lang="de-DE" sz="1400" dirty="0" err="1" smtClean="0">
                <a:latin typeface="Myriad Pro Light" pitchFamily="34" charset="0"/>
                <a:sym typeface="Wingdings" panose="05000000000000000000" pitchFamily="2" charset="2"/>
              </a:rPr>
              <a:t>port</a:t>
            </a:r>
            <a:r>
              <a:rPr lang="de-DE" sz="1400" dirty="0" smtClean="0">
                <a:latin typeface="Myriad Pro Light" pitchFamily="34" charset="0"/>
                <a:sym typeface="Wingdings" panose="05000000000000000000" pitchFamily="2" charset="2"/>
              </a:rPr>
              <a:t> 1,2 </a:t>
            </a:r>
            <a:r>
              <a:rPr lang="de-DE" sz="1400" dirty="0" err="1" smtClean="0">
                <a:latin typeface="Myriad Pro Light" pitchFamily="34" charset="0"/>
                <a:sym typeface="Wingdings" panose="05000000000000000000" pitchFamily="2" charset="2"/>
              </a:rPr>
              <a:t>or</a:t>
            </a:r>
            <a:r>
              <a:rPr lang="de-DE" sz="1400" dirty="0" smtClean="0">
                <a:latin typeface="Myriad Pro Light" pitchFamily="34" charset="0"/>
                <a:sym typeface="Wingdings" panose="05000000000000000000" pitchFamily="2" charset="2"/>
              </a:rPr>
              <a:t> 3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PBX </a:t>
            </a:r>
            <a:r>
              <a:rPr lang="de-DE" sz="1400" dirty="0" err="1" smtClean="0">
                <a:latin typeface="Myriad Pro Light" pitchFamily="34" charset="0"/>
                <a:sym typeface="Wingdings" panose="05000000000000000000" pitchFamily="2" charset="2"/>
              </a:rPr>
              <a:t>internal</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switch</a:t>
            </a:r>
            <a:endParaRPr lang="de-DE" sz="1400" dirty="0" smtClean="0">
              <a:latin typeface="Myriad Pro Light" pitchFamily="34" charset="0"/>
              <a:sym typeface="Wingdings" panose="05000000000000000000" pitchFamily="2" charset="2"/>
            </a:endParaRP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The PBX must </a:t>
            </a:r>
            <a:r>
              <a:rPr lang="de-DE" sz="1400" dirty="0" err="1" smtClean="0">
                <a:latin typeface="Myriad Pro Light" pitchFamily="34" charset="0"/>
                <a:sym typeface="Wingdings" panose="05000000000000000000" pitchFamily="2" charset="2"/>
              </a:rPr>
              <a:t>be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configured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as</a:t>
            </a:r>
            <a:r>
              <a:rPr lang="de-DE" sz="1400" dirty="0" smtClean="0">
                <a:latin typeface="Myriad Pro Light" pitchFamily="34" charset="0"/>
                <a:sym typeface="Wingdings" panose="05000000000000000000" pitchFamily="2" charset="2"/>
              </a:rPr>
              <a:t> DHCP </a:t>
            </a:r>
            <a:r>
              <a:rPr lang="de-DE" sz="1400" dirty="0" err="1" smtClean="0">
                <a:latin typeface="Myriad Pro Light" pitchFamily="34" charset="0"/>
                <a:sym typeface="Wingdings" panose="05000000000000000000" pitchFamily="2" charset="2"/>
              </a:rPr>
              <a:t>server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for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additional </a:t>
            </a:r>
            <a:r>
              <a:rPr lang="de-DE" sz="1400" dirty="0" err="1" smtClean="0">
                <a:latin typeface="Myriad Pro Light" pitchFamily="34" charset="0"/>
                <a:sym typeface="Wingdings" panose="05000000000000000000" pitchFamily="2" charset="2"/>
              </a:rPr>
              <a:t>switch</a:t>
            </a:r>
            <a:r>
              <a:rPr lang="de-DE" sz="1400" dirty="0" smtClean="0">
                <a:latin typeface="Myriad Pro Light" pitchFamily="34" charset="0"/>
                <a:sym typeface="Wingdings" panose="05000000000000000000" pitchFamily="2" charset="2"/>
              </a:rPr>
              <a:t>!</a:t>
            </a:r>
          </a:p>
          <a:p>
            <a:endParaRPr lang="de-DE" sz="1400" dirty="0" smtClean="0">
              <a:latin typeface="Myriad Pro Light" pitchFamily="34" charset="0"/>
            </a:endParaRPr>
          </a:p>
          <a:p>
            <a:r>
              <a:rPr lang="de-DE" b="1" dirty="0" smtClean="0">
                <a:latin typeface="Myriad Pro Light" pitchFamily="34" charset="0"/>
              </a:rPr>
              <a:t>…all </a:t>
            </a:r>
            <a:r>
              <a:rPr lang="de-DE" b="1" dirty="0" err="1" smtClean="0">
                <a:latin typeface="Myriad Pro Light" pitchFamily="34" charset="0"/>
              </a:rPr>
              <a:t>phones</a:t>
            </a:r>
            <a:r>
              <a:rPr lang="de-DE" b="1" dirty="0" smtClean="0">
                <a:latin typeface="Myriad Pro Light" pitchFamily="34" charset="0"/>
              </a:rPr>
              <a:t> </a:t>
            </a:r>
            <a:r>
              <a:rPr lang="de-DE" b="1" dirty="0" err="1" smtClean="0">
                <a:latin typeface="Myriad Pro Light" pitchFamily="34" charset="0"/>
              </a:rPr>
              <a:t>are</a:t>
            </a:r>
            <a:r>
              <a:rPr lang="de-DE" b="1" dirty="0" smtClean="0">
                <a:latin typeface="Myriad Pro Light" pitchFamily="34" charset="0"/>
              </a:rPr>
              <a:t> </a:t>
            </a:r>
            <a:r>
              <a:rPr lang="de-DE" b="1" dirty="0" err="1" smtClean="0">
                <a:latin typeface="Myriad Pro Light" pitchFamily="34" charset="0"/>
              </a:rPr>
              <a:t>always</a:t>
            </a:r>
            <a:r>
              <a:rPr lang="de-DE" b="1" dirty="0" smtClean="0">
                <a:latin typeface="Myriad Pro Light" pitchFamily="34" charset="0"/>
              </a:rPr>
              <a:t> </a:t>
            </a:r>
            <a:r>
              <a:rPr lang="de-DE" b="1" dirty="0" err="1" smtClean="0">
                <a:latin typeface="Myriad Pro Light" pitchFamily="34" charset="0"/>
              </a:rPr>
              <a:t>ringing</a:t>
            </a:r>
            <a:r>
              <a:rPr lang="de-DE" b="1" dirty="0" smtClean="0">
                <a:latin typeface="Myriad Pro Light" pitchFamily="34" charset="0"/>
              </a:rPr>
              <a:t> at an </a:t>
            </a:r>
            <a:r>
              <a:rPr lang="de-DE" b="1" dirty="0" err="1" smtClean="0">
                <a:latin typeface="Myriad Pro Light" pitchFamily="34" charset="0"/>
              </a:rPr>
              <a:t>incoming</a:t>
            </a:r>
            <a:r>
              <a:rPr lang="de-DE" b="1" dirty="0" smtClean="0">
                <a:latin typeface="Myriad Pro Light" pitchFamily="34" charset="0"/>
              </a:rPr>
              <a:t> </a:t>
            </a:r>
            <a:r>
              <a:rPr lang="de-DE" b="1" dirty="0" err="1" smtClean="0">
                <a:latin typeface="Myriad Pro Light" pitchFamily="34" charset="0"/>
              </a:rPr>
              <a:t>call</a:t>
            </a:r>
            <a:r>
              <a:rPr lang="de-DE" b="1" dirty="0" smtClean="0">
                <a:latin typeface="Myriad Pro Light" pitchFamily="34" charset="0"/>
              </a:rPr>
              <a:t>?</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In </a:t>
            </a:r>
            <a:r>
              <a:rPr lang="de-DE" sz="1400" dirty="0" err="1" smtClean="0">
                <a:latin typeface="Myriad Pro Light" pitchFamily="34" charset="0"/>
                <a:sym typeface="Wingdings" panose="05000000000000000000" pitchFamily="2" charset="2"/>
              </a:rPr>
              <a:t>case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there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 </a:t>
            </a:r>
            <a:r>
              <a:rPr lang="de-DE" sz="1400" dirty="0" err="1" smtClean="0">
                <a:latin typeface="Myriad Pro Light" pitchFamily="34" charset="0"/>
                <a:sym typeface="Wingdings" panose="05000000000000000000" pitchFamily="2" charset="2"/>
              </a:rPr>
              <a:t>misconfiguration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call</a:t>
            </a:r>
            <a:r>
              <a:rPr lang="de-DE" sz="1400" dirty="0" smtClean="0">
                <a:latin typeface="Myriad Pro Light" pitchFamily="34" charset="0"/>
                <a:sym typeface="Wingdings" panose="05000000000000000000" pitchFamily="2" charset="2"/>
              </a:rPr>
              <a:t>-routing, all </a:t>
            </a:r>
            <a:r>
              <a:rPr lang="de-DE" sz="1400" dirty="0" err="1" smtClean="0">
                <a:latin typeface="Myriad Pro Light" pitchFamily="34" charset="0"/>
                <a:sym typeface="Wingdings" panose="05000000000000000000" pitchFamily="2" charset="2"/>
              </a:rPr>
              <a:t>calls</a:t>
            </a:r>
            <a:r>
              <a:rPr lang="de-DE" sz="1400" dirty="0" smtClean="0">
                <a:latin typeface="Myriad Pro Light" pitchFamily="34" charset="0"/>
                <a:sym typeface="Wingdings" panose="05000000000000000000" pitchFamily="2" charset="2"/>
              </a:rPr>
              <a:t> will </a:t>
            </a:r>
            <a:r>
              <a:rPr lang="de-DE" sz="1400" dirty="0" err="1" smtClean="0">
                <a:latin typeface="Myriad Pro Light" pitchFamily="34" charset="0"/>
                <a:sym typeface="Wingdings" panose="05000000000000000000" pitchFamily="2" charset="2"/>
              </a:rPr>
              <a:t>be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routed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central</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group</a:t>
            </a:r>
            <a:r>
              <a:rPr lang="de-DE" sz="1400" dirty="0" smtClean="0">
                <a:latin typeface="Myriad Pro Light" pitchFamily="34" charset="0"/>
                <a:sym typeface="Wingdings" panose="05000000000000000000" pitchFamily="2" charset="2"/>
              </a:rPr>
              <a:t> 40</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Check </a:t>
            </a:r>
            <a:r>
              <a:rPr lang="de-DE" sz="1400" dirty="0" err="1" smtClean="0">
                <a:latin typeface="Myriad Pro Light" pitchFamily="34" charset="0"/>
                <a:sym typeface="Wingdings" panose="05000000000000000000" pitchFamily="2" charset="2"/>
              </a:rPr>
              <a:t>your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complete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configuration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trunks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users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and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devices</a:t>
            </a:r>
            <a:endParaRPr lang="de-DE" sz="1400" dirty="0" smtClean="0">
              <a:latin typeface="Myriad Pro Light" pitchFamily="34" charset="0"/>
              <a:sym typeface="Wingdings" panose="05000000000000000000" pitchFamily="2" charset="2"/>
            </a:endParaRPr>
          </a:p>
          <a:p>
            <a:endParaRPr lang="de-DE" sz="1400" dirty="0" smtClean="0">
              <a:latin typeface="Myriad Pro Light" pitchFamily="34" charset="0"/>
            </a:endParaRPr>
          </a:p>
          <a:p>
            <a:r>
              <a:rPr lang="de-DE" b="1" dirty="0" smtClean="0">
                <a:latin typeface="Myriad Pro Light" pitchFamily="34" charset="0"/>
              </a:rPr>
              <a:t>…I </a:t>
            </a:r>
            <a:r>
              <a:rPr lang="de-DE" b="1" dirty="0" err="1" smtClean="0">
                <a:latin typeface="Myriad Pro Light" pitchFamily="34" charset="0"/>
              </a:rPr>
              <a:t>want</a:t>
            </a:r>
            <a:r>
              <a:rPr lang="de-DE" b="1" dirty="0" smtClean="0">
                <a:latin typeface="Myriad Pro Light" pitchFamily="34" charset="0"/>
              </a:rPr>
              <a:t> </a:t>
            </a:r>
            <a:r>
              <a:rPr lang="de-DE" b="1" dirty="0" err="1" smtClean="0">
                <a:latin typeface="Myriad Pro Light" pitchFamily="34" charset="0"/>
              </a:rPr>
              <a:t>to</a:t>
            </a:r>
            <a:r>
              <a:rPr lang="de-DE" b="1" dirty="0" smtClean="0">
                <a:latin typeface="Myriad Pro Light" pitchFamily="34" charset="0"/>
              </a:rPr>
              <a:t> </a:t>
            </a:r>
            <a:r>
              <a:rPr lang="de-DE" b="1" dirty="0" err="1" smtClean="0">
                <a:latin typeface="Myriad Pro Light" pitchFamily="34" charset="0"/>
              </a:rPr>
              <a:t>use</a:t>
            </a:r>
            <a:r>
              <a:rPr lang="de-DE" b="1" dirty="0" smtClean="0">
                <a:latin typeface="Myriad Pro Light" pitchFamily="34" charset="0"/>
              </a:rPr>
              <a:t> </a:t>
            </a:r>
            <a:r>
              <a:rPr lang="de-DE" b="1" dirty="0" err="1" smtClean="0">
                <a:latin typeface="Myriad Pro Light" pitchFamily="34" charset="0"/>
              </a:rPr>
              <a:t>the</a:t>
            </a:r>
            <a:r>
              <a:rPr lang="de-DE" b="1" dirty="0" smtClean="0">
                <a:latin typeface="Myriad Pro Light" pitchFamily="34" charset="0"/>
              </a:rPr>
              <a:t> N720 DECT </a:t>
            </a:r>
            <a:r>
              <a:rPr lang="de-DE" b="1" dirty="0" err="1" smtClean="0">
                <a:latin typeface="Myriad Pro Light" pitchFamily="34" charset="0"/>
              </a:rPr>
              <a:t>multicell</a:t>
            </a:r>
            <a:r>
              <a:rPr lang="de-DE" b="1" dirty="0" smtClean="0">
                <a:latin typeface="Myriad Pro Light" pitchFamily="34" charset="0"/>
              </a:rPr>
              <a:t> </a:t>
            </a:r>
            <a:r>
              <a:rPr lang="de-DE" b="1" dirty="0" err="1" smtClean="0">
                <a:latin typeface="Myriad Pro Light" pitchFamily="34" charset="0"/>
              </a:rPr>
              <a:t>solution</a:t>
            </a:r>
            <a:r>
              <a:rPr lang="de-DE" b="1" dirty="0" smtClean="0">
                <a:latin typeface="Myriad Pro Light" pitchFamily="34" charset="0"/>
              </a:rPr>
              <a:t>?</a:t>
            </a: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You</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connect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N720 like </a:t>
            </a:r>
            <a:r>
              <a:rPr lang="de-DE" sz="1400" dirty="0" err="1" smtClean="0">
                <a:latin typeface="Myriad Pro Light" pitchFamily="34" charset="0"/>
                <a:sym typeface="Wingdings" panose="05000000000000000000" pitchFamily="2" charset="2"/>
              </a:rPr>
              <a:t>any</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other</a:t>
            </a:r>
            <a:r>
              <a:rPr lang="de-DE" sz="1400" dirty="0" smtClean="0">
                <a:latin typeface="Myriad Pro Light" pitchFamily="34" charset="0"/>
                <a:sym typeface="Wingdings" panose="05000000000000000000" pitchFamily="2" charset="2"/>
              </a:rPr>
              <a:t> Gigaset pro </a:t>
            </a:r>
            <a:r>
              <a:rPr lang="de-DE" sz="1400" dirty="0" err="1" smtClean="0">
                <a:latin typeface="Myriad Pro Light" pitchFamily="34" charset="0"/>
                <a:sym typeface="Wingdings" panose="05000000000000000000" pitchFamily="2" charset="2"/>
              </a:rPr>
              <a:t>phone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behind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Hybird</a:t>
            </a:r>
            <a:r>
              <a:rPr lang="de-DE" sz="1400" dirty="0" smtClean="0">
                <a:latin typeface="Myriad Pro Light" pitchFamily="34" charset="0"/>
                <a:sym typeface="Wingdings" panose="05000000000000000000" pitchFamily="2" charset="2"/>
              </a:rPr>
              <a:t> 120 Gigaset Edition</a:t>
            </a:r>
          </a:p>
          <a:p>
            <a:pPr marL="285750" indent="-285750">
              <a:buFont typeface="Wingdings" pitchFamily="2" charset="2"/>
              <a:buChar char="à"/>
            </a:pPr>
            <a:r>
              <a:rPr lang="de-DE" sz="1400" dirty="0" smtClean="0">
                <a:latin typeface="Myriad Pro Light" pitchFamily="34" charset="0"/>
                <a:sym typeface="Wingdings" panose="05000000000000000000" pitchFamily="2" charset="2"/>
              </a:rPr>
              <a:t>The </a:t>
            </a:r>
            <a:r>
              <a:rPr lang="de-DE" sz="1400" dirty="0" err="1" smtClean="0">
                <a:latin typeface="Myriad Pro Light" pitchFamily="34" charset="0"/>
                <a:sym typeface="Wingdings" panose="05000000000000000000" pitchFamily="2" charset="2"/>
              </a:rPr>
              <a:t>configuration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is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excatly</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same like an N510 IP PRO</a:t>
            </a:r>
          </a:p>
          <a:p>
            <a:endParaRPr lang="de-DE" sz="1400" dirty="0" smtClean="0">
              <a:latin typeface="Myriad Pro Light" pitchFamily="34" charset="0"/>
            </a:endParaRPr>
          </a:p>
          <a:p>
            <a:r>
              <a:rPr lang="de-DE" b="1" dirty="0" smtClean="0">
                <a:latin typeface="Myriad Pro Light" pitchFamily="34" charset="0"/>
              </a:rPr>
              <a:t>…I </a:t>
            </a:r>
            <a:r>
              <a:rPr lang="de-DE" b="1" dirty="0" err="1" smtClean="0">
                <a:latin typeface="Myriad Pro Light" pitchFamily="34" charset="0"/>
              </a:rPr>
              <a:t>need</a:t>
            </a:r>
            <a:r>
              <a:rPr lang="de-DE" b="1" dirty="0" smtClean="0">
                <a:latin typeface="Myriad Pro Light" pitchFamily="34" charset="0"/>
              </a:rPr>
              <a:t> </a:t>
            </a:r>
            <a:r>
              <a:rPr lang="de-DE" b="1" dirty="0" err="1" smtClean="0">
                <a:latin typeface="Myriad Pro Light" pitchFamily="34" charset="0"/>
              </a:rPr>
              <a:t>to</a:t>
            </a:r>
            <a:r>
              <a:rPr lang="de-DE" b="1" dirty="0" smtClean="0">
                <a:latin typeface="Myriad Pro Light" pitchFamily="34" charset="0"/>
              </a:rPr>
              <a:t> </a:t>
            </a:r>
            <a:r>
              <a:rPr lang="de-DE" b="1" dirty="0" err="1" smtClean="0">
                <a:latin typeface="Myriad Pro Light" pitchFamily="34" charset="0"/>
              </a:rPr>
              <a:t>connect</a:t>
            </a:r>
            <a:r>
              <a:rPr lang="de-DE" b="1" dirty="0" smtClean="0">
                <a:latin typeface="Myriad Pro Light" pitchFamily="34" charset="0"/>
              </a:rPr>
              <a:t> 4 </a:t>
            </a:r>
            <a:r>
              <a:rPr lang="de-DE" b="1" dirty="0" err="1" smtClean="0">
                <a:latin typeface="Myriad Pro Light" pitchFamily="34" charset="0"/>
              </a:rPr>
              <a:t>analogue</a:t>
            </a:r>
            <a:r>
              <a:rPr lang="de-DE" b="1" dirty="0" smtClean="0">
                <a:latin typeface="Myriad Pro Light" pitchFamily="34" charset="0"/>
              </a:rPr>
              <a:t> </a:t>
            </a:r>
            <a:r>
              <a:rPr lang="de-DE" b="1" dirty="0" err="1" smtClean="0">
                <a:latin typeface="Myriad Pro Light" pitchFamily="34" charset="0"/>
              </a:rPr>
              <a:t>devices</a:t>
            </a:r>
            <a:r>
              <a:rPr lang="de-DE" b="1" dirty="0" smtClean="0">
                <a:latin typeface="Myriad Pro Light" pitchFamily="34" charset="0"/>
              </a:rPr>
              <a:t>?</a:t>
            </a: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There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are</a:t>
            </a:r>
            <a:r>
              <a:rPr lang="de-DE" sz="1400" dirty="0" smtClean="0">
                <a:latin typeface="Myriad Pro Light" pitchFamily="34" charset="0"/>
                <a:sym typeface="Wingdings" panose="05000000000000000000" pitchFamily="2" charset="2"/>
              </a:rPr>
              <a:t> 2 </a:t>
            </a:r>
            <a:r>
              <a:rPr lang="de-DE" sz="1400" dirty="0" err="1" smtClean="0">
                <a:latin typeface="Myriad Pro Light" pitchFamily="34" charset="0"/>
                <a:sym typeface="Wingdings" panose="05000000000000000000" pitchFamily="2" charset="2"/>
              </a:rPr>
              <a:t>ports</a:t>
            </a:r>
            <a:r>
              <a:rPr lang="de-DE" sz="1400" dirty="0" smtClean="0">
                <a:latin typeface="Myriad Pro Light" pitchFamily="34" charset="0"/>
                <a:sym typeface="Wingdings" panose="05000000000000000000" pitchFamily="2" charset="2"/>
              </a:rPr>
              <a:t> on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front </a:t>
            </a:r>
            <a:r>
              <a:rPr lang="de-DE" sz="1400" dirty="0" err="1" smtClean="0">
                <a:latin typeface="Myriad Pro Light" pitchFamily="34" charset="0"/>
                <a:sym typeface="Wingdings" panose="05000000000000000000" pitchFamily="2" charset="2"/>
              </a:rPr>
              <a:t>of</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box </a:t>
            </a:r>
            <a:r>
              <a:rPr lang="de-DE" sz="1400" dirty="0" err="1" smtClean="0">
                <a:latin typeface="Myriad Pro Light" pitchFamily="34" charset="0"/>
                <a:sym typeface="Wingdings" panose="05000000000000000000" pitchFamily="2" charset="2"/>
              </a:rPr>
              <a:t>which</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be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used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with</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standard</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plugs</a:t>
            </a:r>
            <a:endParaRPr lang="de-DE" sz="1400" dirty="0" smtClean="0">
              <a:latin typeface="Myriad Pro Light" pitchFamily="34" charset="0"/>
              <a:sym typeface="Wingdings" panose="05000000000000000000" pitchFamily="2" charset="2"/>
            </a:endParaRP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There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are</a:t>
            </a:r>
            <a:r>
              <a:rPr lang="de-DE" sz="1400" dirty="0" smtClean="0">
                <a:latin typeface="Myriad Pro Light" pitchFamily="34" charset="0"/>
                <a:sym typeface="Wingdings" panose="05000000000000000000" pitchFamily="2" charset="2"/>
              </a:rPr>
              <a:t> 2 additional </a:t>
            </a:r>
            <a:r>
              <a:rPr lang="de-DE" sz="1400" dirty="0" err="1" smtClean="0">
                <a:latin typeface="Myriad Pro Light" pitchFamily="34" charset="0"/>
                <a:sym typeface="Wingdings" panose="05000000000000000000" pitchFamily="2" charset="2"/>
              </a:rPr>
              <a:t>ports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hidden</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under</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cover</a:t>
            </a:r>
            <a:endParaRPr lang="de-DE" sz="1400" dirty="0" smtClean="0">
              <a:latin typeface="Myriad Pro Light" pitchFamily="34" charset="0"/>
              <a:sym typeface="Wingdings" panose="05000000000000000000" pitchFamily="2" charset="2"/>
            </a:endParaRPr>
          </a:p>
          <a:p>
            <a:pPr marL="285750" indent="-285750">
              <a:buFont typeface="Wingdings" pitchFamily="2" charset="2"/>
              <a:buChar char="à"/>
            </a:pPr>
            <a:r>
              <a:rPr lang="de-DE" sz="1400" dirty="0" err="1" smtClean="0">
                <a:latin typeface="Myriad Pro Light" pitchFamily="34" charset="0"/>
                <a:sym typeface="Wingdings" panose="05000000000000000000" pitchFamily="2" charset="2"/>
              </a:rPr>
              <a:t>You</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have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connect</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cables</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directly</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to</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the</a:t>
            </a:r>
            <a:r>
              <a:rPr lang="de-DE" sz="1400" dirty="0" smtClean="0">
                <a:latin typeface="Myriad Pro Light" pitchFamily="34" charset="0"/>
                <a:sym typeface="Wingdings" panose="05000000000000000000" pitchFamily="2" charset="2"/>
              </a:rPr>
              <a:t> </a:t>
            </a:r>
            <a:r>
              <a:rPr lang="de-DE" sz="1400" dirty="0" err="1" smtClean="0">
                <a:latin typeface="Myriad Pro Light" pitchFamily="34" charset="0"/>
                <a:sym typeface="Wingdings" panose="05000000000000000000" pitchFamily="2" charset="2"/>
              </a:rPr>
              <a:t>ports</a:t>
            </a:r>
            <a:endParaRPr lang="de-DE" sz="1400" dirty="0" smtClean="0">
              <a:latin typeface="Myriad Pro Light" pitchFamily="34" charset="0"/>
            </a:endParaRPr>
          </a:p>
        </p:txBody>
      </p:sp>
    </p:spTree>
    <p:extLst>
      <p:ext uri="{BB962C8B-B14F-4D97-AF65-F5344CB8AC3E}">
        <p14:creationId xmlns:p14="http://schemas.microsoft.com/office/powerpoint/2010/main" val="57582749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883172" y="1264320"/>
            <a:ext cx="7848872" cy="5078313"/>
          </a:xfrm>
          <a:prstGeom prst="rect">
            <a:avLst/>
          </a:prstGeom>
          <a:noFill/>
        </p:spPr>
        <p:txBody>
          <a:bodyPr wrap="square" rtlCol="0">
            <a:spAutoFit/>
          </a:bodyPr>
          <a:lstStyle/>
          <a:p>
            <a:pPr marL="342900" indent="-342900">
              <a:lnSpc>
                <a:spcPct val="300000"/>
              </a:lnSpc>
              <a:buAutoNum type="arabicPeriod"/>
            </a:pPr>
            <a:r>
              <a:rPr lang="de-DE" sz="3600" dirty="0" smtClean="0">
                <a:latin typeface="Note this" panose="02000503020000020003" pitchFamily="2" charset="0"/>
              </a:rPr>
              <a:t>Basic SIP </a:t>
            </a:r>
            <a:r>
              <a:rPr lang="de-DE" sz="3600" dirty="0" err="1" smtClean="0">
                <a:latin typeface="Note this" panose="02000503020000020003" pitchFamily="2" charset="0"/>
              </a:rPr>
              <a:t>setup</a:t>
            </a:r>
            <a:endParaRPr lang="de-DE" sz="3600" dirty="0" smtClean="0">
              <a:latin typeface="Note this" panose="02000503020000020003" pitchFamily="2" charset="0"/>
            </a:endParaRPr>
          </a:p>
          <a:p>
            <a:pPr marL="342900" indent="-342900">
              <a:lnSpc>
                <a:spcPct val="300000"/>
              </a:lnSpc>
              <a:buAutoNum type="arabicPeriod"/>
            </a:pPr>
            <a:r>
              <a:rPr lang="de-DE" sz="3600" dirty="0" err="1" smtClean="0">
                <a:latin typeface="Note this" panose="02000503020000020003" pitchFamily="2" charset="0"/>
              </a:rPr>
              <a:t>What</a:t>
            </a:r>
            <a:r>
              <a:rPr lang="de-DE" sz="3600" dirty="0" smtClean="0">
                <a:latin typeface="Note this" panose="02000503020000020003" pitchFamily="2" charset="0"/>
              </a:rPr>
              <a:t> </a:t>
            </a:r>
            <a:r>
              <a:rPr lang="de-DE" sz="3600" dirty="0" err="1" smtClean="0">
                <a:latin typeface="Note this" panose="02000503020000020003" pitchFamily="2" charset="0"/>
              </a:rPr>
              <a:t>if</a:t>
            </a:r>
            <a:r>
              <a:rPr lang="de-DE" sz="3600" dirty="0" smtClean="0">
                <a:latin typeface="Note this" panose="02000503020000020003" pitchFamily="2" charset="0"/>
              </a:rPr>
              <a:t>…						</a:t>
            </a:r>
            <a:r>
              <a:rPr lang="de-DE" sz="2000" dirty="0" smtClean="0">
                <a:latin typeface="Note this" panose="02000503020000020003" pitchFamily="2" charset="0"/>
              </a:rPr>
              <a:t>Short </a:t>
            </a:r>
            <a:r>
              <a:rPr lang="de-DE" sz="2000" dirty="0" err="1" smtClean="0">
                <a:latin typeface="Note this" panose="02000503020000020003" pitchFamily="2" charset="0"/>
              </a:rPr>
              <a:t>questions</a:t>
            </a:r>
            <a:r>
              <a:rPr lang="de-DE" sz="2000" dirty="0" smtClean="0">
                <a:latin typeface="Note this" panose="02000503020000020003" pitchFamily="2" charset="0"/>
              </a:rPr>
              <a:t>, </a:t>
            </a:r>
            <a:r>
              <a:rPr lang="de-DE" sz="2000" dirty="0" err="1" smtClean="0">
                <a:latin typeface="Note this" panose="02000503020000020003" pitchFamily="2" charset="0"/>
              </a:rPr>
              <a:t>short</a:t>
            </a:r>
            <a:r>
              <a:rPr lang="de-DE" sz="2000" dirty="0" smtClean="0">
                <a:latin typeface="Note this" panose="02000503020000020003" pitchFamily="2" charset="0"/>
              </a:rPr>
              <a:t> </a:t>
            </a:r>
            <a:r>
              <a:rPr lang="de-DE" sz="2000" dirty="0" err="1" smtClean="0">
                <a:latin typeface="Note this" panose="02000503020000020003" pitchFamily="2" charset="0"/>
              </a:rPr>
              <a:t>answers</a:t>
            </a:r>
            <a:endParaRPr lang="de-DE" sz="2000" dirty="0" smtClean="0">
              <a:latin typeface="Note this" panose="02000503020000020003" pitchFamily="2" charset="0"/>
            </a:endParaRPr>
          </a:p>
          <a:p>
            <a:pPr marL="342900" indent="-342900">
              <a:lnSpc>
                <a:spcPct val="300000"/>
              </a:lnSpc>
              <a:buAutoNum type="arabicPeriod"/>
            </a:pPr>
            <a:r>
              <a:rPr lang="de-DE" sz="3600" b="1" dirty="0" err="1" smtClean="0">
                <a:latin typeface="Note this" panose="02000503020000020003" pitchFamily="2" charset="0"/>
              </a:rPr>
              <a:t>Advanced</a:t>
            </a:r>
            <a:r>
              <a:rPr lang="de-DE" sz="3600" b="1" dirty="0" smtClean="0">
                <a:latin typeface="Note this" panose="02000503020000020003" pitchFamily="2" charset="0"/>
              </a:rPr>
              <a:t> </a:t>
            </a:r>
            <a:r>
              <a:rPr lang="de-DE" sz="3600" b="1" dirty="0">
                <a:latin typeface="Note this" panose="02000503020000020003" pitchFamily="2" charset="0"/>
              </a:rPr>
              <a:t>S</a:t>
            </a:r>
            <a:r>
              <a:rPr lang="de-DE" sz="3600" b="1" dirty="0" smtClean="0">
                <a:latin typeface="Note this" panose="02000503020000020003" pitchFamily="2" charset="0"/>
              </a:rPr>
              <a:t>cenario</a:t>
            </a:r>
          </a:p>
        </p:txBody>
      </p:sp>
      <p:sp>
        <p:nvSpPr>
          <p:cNvPr id="5"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a:t>
            </a:r>
            <a:endParaRPr lang="nl-NL" dirty="0">
              <a:latin typeface="Note this" panose="02000503020000020003" pitchFamily="2" charset="0"/>
            </a:endParaRPr>
          </a:p>
        </p:txBody>
      </p:sp>
    </p:spTree>
    <p:extLst>
      <p:ext uri="{BB962C8B-B14F-4D97-AF65-F5344CB8AC3E}">
        <p14:creationId xmlns:p14="http://schemas.microsoft.com/office/powerpoint/2010/main" val="277294227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531243" y="1408336"/>
            <a:ext cx="7548457" cy="4154984"/>
          </a:xfrm>
          <a:prstGeom prst="rect">
            <a:avLst/>
          </a:prstGeom>
          <a:noFill/>
        </p:spPr>
        <p:txBody>
          <a:bodyPr wrap="square" rtlCol="0">
            <a:spAutoFit/>
          </a:bodyPr>
          <a:lstStyle/>
          <a:p>
            <a:r>
              <a:rPr lang="de-DE" sz="2400" b="1" dirty="0" smtClean="0">
                <a:latin typeface="Myriad Pro Light" pitchFamily="34" charset="0"/>
              </a:rPr>
              <a:t>Details</a:t>
            </a:r>
          </a:p>
          <a:p>
            <a:pPr>
              <a:lnSpc>
                <a:spcPct val="150000"/>
              </a:lnSpc>
            </a:pPr>
            <a:r>
              <a:rPr lang="de-DE" sz="2000" dirty="0" err="1" smtClean="0">
                <a:latin typeface="Myriad Pro Light" pitchFamily="34" charset="0"/>
              </a:rPr>
              <a:t>Starting</a:t>
            </a:r>
            <a:r>
              <a:rPr lang="de-DE" sz="2000" dirty="0" smtClean="0">
                <a:latin typeface="Myriad Pro Light" pitchFamily="34" charset="0"/>
              </a:rPr>
              <a:t> </a:t>
            </a:r>
            <a:r>
              <a:rPr lang="de-DE" sz="2000" dirty="0" err="1" smtClean="0">
                <a:latin typeface="Myriad Pro Light" pitchFamily="34" charset="0"/>
              </a:rPr>
              <a:t>point</a:t>
            </a:r>
            <a:r>
              <a:rPr lang="de-DE" sz="2000" dirty="0" smtClean="0">
                <a:latin typeface="Myriad Pro Light" pitchFamily="34" charset="0"/>
              </a:rPr>
              <a:t>: 	</a:t>
            </a:r>
            <a:r>
              <a:rPr lang="de-DE" sz="2000" dirty="0" err="1" smtClean="0">
                <a:latin typeface="Myriad Pro Light" pitchFamily="34" charset="0"/>
              </a:rPr>
              <a:t>Finished</a:t>
            </a:r>
            <a:r>
              <a:rPr lang="de-DE" sz="2000" dirty="0" smtClean="0">
                <a:latin typeface="Myriad Pro Light" pitchFamily="34" charset="0"/>
              </a:rPr>
              <a:t> </a:t>
            </a:r>
            <a:r>
              <a:rPr lang="de-DE" sz="2000" dirty="0" err="1" smtClean="0">
                <a:latin typeface="Myriad Pro Light" pitchFamily="34" charset="0"/>
              </a:rPr>
              <a:t>basic</a:t>
            </a:r>
            <a:r>
              <a:rPr lang="de-DE" sz="2000" dirty="0" smtClean="0">
                <a:latin typeface="Myriad Pro Light" pitchFamily="34" charset="0"/>
              </a:rPr>
              <a:t> SIP </a:t>
            </a:r>
            <a:r>
              <a:rPr lang="de-DE" sz="2000" dirty="0" err="1" smtClean="0">
                <a:latin typeface="Myriad Pro Light" pitchFamily="34" charset="0"/>
              </a:rPr>
              <a:t>scenario</a:t>
            </a:r>
            <a:endParaRPr lang="de-DE" sz="2000" dirty="0" smtClean="0">
              <a:latin typeface="Myriad Pro Light" pitchFamily="34" charset="0"/>
            </a:endParaRPr>
          </a:p>
          <a:p>
            <a:pPr>
              <a:lnSpc>
                <a:spcPct val="150000"/>
              </a:lnSpc>
            </a:pPr>
            <a:endParaRPr lang="de-DE" sz="2000" dirty="0" smtClean="0">
              <a:latin typeface="Myriad Pro Light" pitchFamily="34" charset="0"/>
            </a:endParaRPr>
          </a:p>
          <a:p>
            <a:pPr>
              <a:lnSpc>
                <a:spcPct val="150000"/>
              </a:lnSpc>
            </a:pPr>
            <a:r>
              <a:rPr lang="de-DE" sz="2000" dirty="0" smtClean="0">
                <a:latin typeface="Myriad Pro Light" pitchFamily="34" charset="0"/>
              </a:rPr>
              <a:t>Office </a:t>
            </a:r>
            <a:r>
              <a:rPr lang="de-DE" sz="2000" dirty="0" err="1" smtClean="0">
                <a:latin typeface="Myriad Pro Light" pitchFamily="34" charset="0"/>
              </a:rPr>
              <a:t>hours</a:t>
            </a:r>
            <a:r>
              <a:rPr lang="de-DE" sz="2000" dirty="0" smtClean="0">
                <a:latin typeface="Myriad Pro Light" pitchFamily="34" charset="0"/>
              </a:rPr>
              <a:t>, </a:t>
            </a:r>
            <a:r>
              <a:rPr lang="de-DE" sz="2000" dirty="0" err="1" smtClean="0">
                <a:latin typeface="Myriad Pro Light" pitchFamily="34" charset="0"/>
              </a:rPr>
              <a:t>closing</a:t>
            </a:r>
            <a:r>
              <a:rPr lang="de-DE" sz="2000" dirty="0" smtClean="0">
                <a:latin typeface="Myriad Pro Light" pitchFamily="34" charset="0"/>
              </a:rPr>
              <a:t> </a:t>
            </a:r>
            <a:r>
              <a:rPr lang="de-DE" sz="2000" dirty="0" err="1" smtClean="0">
                <a:latin typeface="Myriad Pro Light" pitchFamily="34" charset="0"/>
              </a:rPr>
              <a:t>hours</a:t>
            </a:r>
            <a:endParaRPr lang="de-DE" sz="2000" dirty="0" smtClean="0">
              <a:latin typeface="Myriad Pro Light" pitchFamily="34" charset="0"/>
            </a:endParaRPr>
          </a:p>
          <a:p>
            <a:pPr>
              <a:lnSpc>
                <a:spcPct val="150000"/>
              </a:lnSpc>
            </a:pPr>
            <a:r>
              <a:rPr lang="de-DE" sz="2000" dirty="0" smtClean="0">
                <a:latin typeface="Myriad Pro Light" pitchFamily="34" charset="0"/>
              </a:rPr>
              <a:t>Office </a:t>
            </a:r>
            <a:r>
              <a:rPr lang="de-DE" sz="2000" dirty="0" err="1" smtClean="0">
                <a:latin typeface="Myriad Pro Light" pitchFamily="34" charset="0"/>
              </a:rPr>
              <a:t>hours</a:t>
            </a:r>
            <a:r>
              <a:rPr lang="de-DE" sz="2000" dirty="0" smtClean="0">
                <a:latin typeface="Myriad Pro Light" pitchFamily="34" charset="0"/>
              </a:rPr>
              <a:t>:		All </a:t>
            </a:r>
            <a:r>
              <a:rPr lang="de-DE" sz="2000" dirty="0" err="1" smtClean="0">
                <a:latin typeface="Myriad Pro Light" pitchFamily="34" charset="0"/>
              </a:rPr>
              <a:t>calls</a:t>
            </a:r>
            <a:r>
              <a:rPr lang="de-DE" sz="2000" dirty="0" smtClean="0">
                <a:latin typeface="Myriad Pro Light" pitchFamily="34" charset="0"/>
              </a:rPr>
              <a:t> </a:t>
            </a:r>
            <a:r>
              <a:rPr lang="de-DE" sz="2000" dirty="0" err="1" smtClean="0">
                <a:latin typeface="Myriad Pro Light" pitchFamily="34" charset="0"/>
              </a:rPr>
              <a:t>arrive</a:t>
            </a:r>
            <a:r>
              <a:rPr lang="de-DE" sz="2000" dirty="0" smtClean="0">
                <a:latin typeface="Myriad Pro Light" pitchFamily="34" charset="0"/>
              </a:rPr>
              <a:t> on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group</a:t>
            </a:r>
            <a:r>
              <a:rPr lang="de-DE" sz="2000" dirty="0" smtClean="0">
                <a:latin typeface="Myriad Pro Light" pitchFamily="34" charset="0"/>
              </a:rPr>
              <a:t> </a:t>
            </a:r>
            <a:r>
              <a:rPr lang="de-DE" sz="2000" dirty="0" err="1" smtClean="0">
                <a:latin typeface="Myriad Pro Light" pitchFamily="34" charset="0"/>
              </a:rPr>
              <a:t>with</a:t>
            </a:r>
            <a:r>
              <a:rPr lang="de-DE" sz="2000" dirty="0" smtClean="0">
                <a:latin typeface="Myriad Pro Light" pitchFamily="34" charset="0"/>
              </a:rPr>
              <a:t> a </a:t>
            </a:r>
            <a:r>
              <a:rPr lang="de-DE" sz="2000" dirty="0" err="1" smtClean="0">
                <a:latin typeface="Myriad Pro Light" pitchFamily="34" charset="0"/>
              </a:rPr>
              <a:t>welcome</a:t>
            </a:r>
            <a:r>
              <a:rPr lang="de-DE" sz="2000" dirty="0" smtClean="0">
                <a:latin typeface="Myriad Pro Light" pitchFamily="34" charset="0"/>
              </a:rPr>
              <a:t> </a:t>
            </a:r>
            <a:r>
              <a:rPr lang="de-DE" sz="2000" dirty="0" err="1" smtClean="0">
                <a:latin typeface="Myriad Pro Light" pitchFamily="34" charset="0"/>
              </a:rPr>
              <a:t>message</a:t>
            </a:r>
            <a:endParaRPr lang="de-DE" sz="2000" dirty="0" smtClean="0">
              <a:latin typeface="Myriad Pro Light" pitchFamily="34" charset="0"/>
            </a:endParaRPr>
          </a:p>
          <a:p>
            <a:pPr>
              <a:lnSpc>
                <a:spcPct val="150000"/>
              </a:lnSpc>
            </a:pPr>
            <a:r>
              <a:rPr lang="de-DE" sz="2000" dirty="0" err="1" smtClean="0">
                <a:latin typeface="Myriad Pro Light" pitchFamily="34" charset="0"/>
              </a:rPr>
              <a:t>Closing</a:t>
            </a:r>
            <a:r>
              <a:rPr lang="de-DE" sz="2000" dirty="0" smtClean="0">
                <a:latin typeface="Myriad Pro Light" pitchFamily="34" charset="0"/>
              </a:rPr>
              <a:t> </a:t>
            </a:r>
            <a:r>
              <a:rPr lang="de-DE" sz="2000" dirty="0" err="1" smtClean="0">
                <a:latin typeface="Myriad Pro Light" pitchFamily="34" charset="0"/>
              </a:rPr>
              <a:t>hours</a:t>
            </a:r>
            <a:r>
              <a:rPr lang="de-DE" sz="2000" dirty="0" smtClean="0">
                <a:latin typeface="Myriad Pro Light" pitchFamily="34" charset="0"/>
              </a:rPr>
              <a:t>:	All </a:t>
            </a:r>
            <a:r>
              <a:rPr lang="de-DE" sz="2000" dirty="0" err="1" smtClean="0">
                <a:latin typeface="Myriad Pro Light" pitchFamily="34" charset="0"/>
              </a:rPr>
              <a:t>calls</a:t>
            </a:r>
            <a:r>
              <a:rPr lang="de-DE" sz="2000" dirty="0" smtClean="0">
                <a:latin typeface="Myriad Pro Light" pitchFamily="34" charset="0"/>
              </a:rPr>
              <a:t> </a:t>
            </a:r>
            <a:r>
              <a:rPr lang="de-DE" sz="2000" dirty="0" err="1" smtClean="0">
                <a:latin typeface="Myriad Pro Light" pitchFamily="34" charset="0"/>
              </a:rPr>
              <a:t>arrive</a:t>
            </a:r>
            <a:r>
              <a:rPr lang="de-DE" sz="2000" dirty="0" smtClean="0">
                <a:latin typeface="Myriad Pro Light" pitchFamily="34" charset="0"/>
              </a:rPr>
              <a:t> at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voicemail</a:t>
            </a:r>
            <a:r>
              <a:rPr lang="de-DE" sz="2000" dirty="0" smtClean="0">
                <a:latin typeface="Myriad Pro Light" pitchFamily="34" charset="0"/>
              </a:rPr>
              <a:t> </a:t>
            </a:r>
            <a:r>
              <a:rPr lang="de-DE" sz="2000" dirty="0" err="1" smtClean="0">
                <a:latin typeface="Myriad Pro Light" pitchFamily="34" charset="0"/>
              </a:rPr>
              <a:t>from</a:t>
            </a:r>
            <a:r>
              <a:rPr lang="de-DE" sz="2000" dirty="0" smtClean="0">
                <a:latin typeface="Myriad Pro Light" pitchFamily="34" charset="0"/>
              </a:rPr>
              <a:t> User 13 </a:t>
            </a:r>
            <a:r>
              <a:rPr lang="de-DE" sz="1600" dirty="0" smtClean="0">
                <a:latin typeface="Myriad Pro Light" pitchFamily="34" charset="0"/>
              </a:rPr>
              <a:t>(</a:t>
            </a:r>
            <a:r>
              <a:rPr lang="de-DE" sz="1600" dirty="0" err="1" smtClean="0">
                <a:latin typeface="Myriad Pro Light" pitchFamily="34" charset="0"/>
              </a:rPr>
              <a:t>B.Barstow</a:t>
            </a:r>
            <a:r>
              <a:rPr lang="de-DE" sz="1600" dirty="0" smtClean="0">
                <a:latin typeface="Myriad Pro Light" pitchFamily="34" charset="0"/>
              </a:rPr>
              <a:t>)</a:t>
            </a:r>
          </a:p>
          <a:p>
            <a:pPr>
              <a:lnSpc>
                <a:spcPct val="150000"/>
              </a:lnSpc>
            </a:pPr>
            <a:endParaRPr lang="de-DE" sz="2000" dirty="0">
              <a:latin typeface="Myriad Pro Light" pitchFamily="34" charset="0"/>
            </a:endParaRPr>
          </a:p>
          <a:p>
            <a:pPr>
              <a:lnSpc>
                <a:spcPct val="150000"/>
              </a:lnSpc>
            </a:pPr>
            <a:r>
              <a:rPr lang="de-DE" sz="2000" dirty="0" err="1" smtClean="0">
                <a:latin typeface="Myriad Pro Light" pitchFamily="34" charset="0"/>
              </a:rPr>
              <a:t>Needed</a:t>
            </a:r>
            <a:r>
              <a:rPr lang="de-DE" sz="2000" dirty="0" smtClean="0">
                <a:latin typeface="Myriad Pro Light" pitchFamily="34" charset="0"/>
              </a:rPr>
              <a:t>: 			Welcome </a:t>
            </a:r>
            <a:r>
              <a:rPr lang="de-DE" sz="2000" dirty="0" err="1" smtClean="0">
                <a:latin typeface="Myriad Pro Light" pitchFamily="34" charset="0"/>
              </a:rPr>
              <a:t>message</a:t>
            </a:r>
            <a:r>
              <a:rPr lang="de-DE" sz="2000" dirty="0" smtClean="0">
                <a:latin typeface="Myriad Pro Light" pitchFamily="34" charset="0"/>
              </a:rPr>
              <a:t> in </a:t>
            </a:r>
            <a:r>
              <a:rPr lang="de-DE" sz="2000" dirty="0" err="1" smtClean="0">
                <a:latin typeface="Myriad Pro Light" pitchFamily="34" charset="0"/>
              </a:rPr>
              <a:t>wave</a:t>
            </a:r>
            <a:r>
              <a:rPr lang="de-DE" sz="2000" dirty="0" smtClean="0">
                <a:latin typeface="Myriad Pro Light" pitchFamily="34" charset="0"/>
              </a:rPr>
              <a:t>-format</a:t>
            </a:r>
          </a:p>
          <a:p>
            <a:pPr>
              <a:lnSpc>
                <a:spcPct val="150000"/>
              </a:lnSpc>
            </a:pPr>
            <a:r>
              <a:rPr lang="de-DE" sz="2000" dirty="0">
                <a:latin typeface="Myriad Pro Light" pitchFamily="34" charset="0"/>
              </a:rPr>
              <a:t>	</a:t>
            </a:r>
            <a:r>
              <a:rPr lang="de-DE" sz="2000" dirty="0" smtClean="0">
                <a:latin typeface="Myriad Pro Light" pitchFamily="34" charset="0"/>
              </a:rPr>
              <a:t>			</a:t>
            </a:r>
            <a:r>
              <a:rPr lang="de-DE" sz="2000" dirty="0" err="1" smtClean="0">
                <a:latin typeface="Myriad Pro Light" pitchFamily="34" charset="0"/>
              </a:rPr>
              <a:t>Corded</a:t>
            </a:r>
            <a:r>
              <a:rPr lang="de-DE" sz="2000" dirty="0" smtClean="0">
                <a:latin typeface="Myriad Pro Light" pitchFamily="34" charset="0"/>
              </a:rPr>
              <a:t> IP-</a:t>
            </a:r>
            <a:r>
              <a:rPr lang="de-DE" sz="2000" dirty="0" err="1" smtClean="0">
                <a:latin typeface="Myriad Pro Light" pitchFamily="34" charset="0"/>
              </a:rPr>
              <a:t>phone</a:t>
            </a:r>
            <a:r>
              <a:rPr lang="de-DE" sz="2000" dirty="0" smtClean="0">
                <a:latin typeface="Myriad Pro Light" pitchFamily="34" charset="0"/>
              </a:rPr>
              <a:t> </a:t>
            </a:r>
            <a:r>
              <a:rPr lang="de-DE" sz="2000" dirty="0" err="1" smtClean="0">
                <a:latin typeface="Myriad Pro Light" pitchFamily="34" charset="0"/>
              </a:rPr>
              <a:t>with</a:t>
            </a:r>
            <a:r>
              <a:rPr lang="de-DE" sz="2000" dirty="0" smtClean="0">
                <a:latin typeface="Myriad Pro Light" pitchFamily="34" charset="0"/>
              </a:rPr>
              <a:t> </a:t>
            </a:r>
            <a:r>
              <a:rPr lang="de-DE" sz="2000" dirty="0" err="1" smtClean="0">
                <a:latin typeface="Myriad Pro Light" pitchFamily="34" charset="0"/>
              </a:rPr>
              <a:t>programmable</a:t>
            </a:r>
            <a:r>
              <a:rPr lang="de-DE" sz="2000" dirty="0" smtClean="0">
                <a:latin typeface="Myriad Pro Light" pitchFamily="34" charset="0"/>
              </a:rPr>
              <a:t> </a:t>
            </a:r>
            <a:r>
              <a:rPr lang="de-DE" sz="2000" dirty="0" err="1" smtClean="0">
                <a:latin typeface="Myriad Pro Light" pitchFamily="34" charset="0"/>
              </a:rPr>
              <a:t>function-keys</a:t>
            </a:r>
            <a:endParaRPr lang="de-DE" sz="2000" dirty="0" smtClean="0">
              <a:latin typeface="Myriad Pro Light" pitchFamily="34" charset="0"/>
            </a:endParaRPr>
          </a:p>
        </p:txBody>
      </p:sp>
      <p:sp>
        <p:nvSpPr>
          <p:cNvPr id="4"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Advanced Scenario</a:t>
            </a:r>
            <a:endParaRPr lang="nl-NL" dirty="0">
              <a:latin typeface="Note this" panose="02000503020000020003" pitchFamily="2" charset="0"/>
            </a:endParaRPr>
          </a:p>
        </p:txBody>
      </p:sp>
    </p:spTree>
    <p:extLst>
      <p:ext uri="{BB962C8B-B14F-4D97-AF65-F5344CB8AC3E}">
        <p14:creationId xmlns:p14="http://schemas.microsoft.com/office/powerpoint/2010/main" val="227488940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947068" y="1408336"/>
            <a:ext cx="8856984" cy="4616648"/>
          </a:xfrm>
          <a:prstGeom prst="rect">
            <a:avLst/>
          </a:prstGeom>
          <a:noFill/>
        </p:spPr>
        <p:txBody>
          <a:bodyPr wrap="square" rtlCol="0">
            <a:spAutoFit/>
          </a:bodyPr>
          <a:lstStyle/>
          <a:p>
            <a:r>
              <a:rPr lang="de-DE" sz="2400" b="1" dirty="0" err="1" smtClean="0">
                <a:latin typeface="Myriad Pro Light" pitchFamily="34" charset="0"/>
              </a:rPr>
              <a:t>Steps</a:t>
            </a:r>
            <a:endParaRPr lang="de-DE" sz="2400" b="1" dirty="0" smtClean="0">
              <a:latin typeface="Myriad Pro Light" pitchFamily="34" charset="0"/>
            </a:endParaRPr>
          </a:p>
          <a:p>
            <a:pPr marL="457200" indent="-457200">
              <a:lnSpc>
                <a:spcPct val="150000"/>
              </a:lnSpc>
              <a:buFont typeface="+mj-lt"/>
              <a:buAutoNum type="arabicPeriod"/>
            </a:pPr>
            <a:r>
              <a:rPr lang="de-DE" sz="2000" dirty="0" err="1" smtClean="0">
                <a:latin typeface="Myriad Pro Light" pitchFamily="34" charset="0"/>
              </a:rPr>
              <a:t>Define</a:t>
            </a:r>
            <a:r>
              <a:rPr lang="de-DE" sz="2000" dirty="0" smtClean="0">
                <a:latin typeface="Myriad Pro Light" pitchFamily="34" charset="0"/>
              </a:rPr>
              <a:t> </a:t>
            </a:r>
            <a:r>
              <a:rPr lang="de-DE" sz="2000" dirty="0" err="1" smtClean="0">
                <a:latin typeface="Myriad Pro Light" pitchFamily="34" charset="0"/>
              </a:rPr>
              <a:t>number</a:t>
            </a:r>
            <a:r>
              <a:rPr lang="de-DE" sz="2000" dirty="0" smtClean="0">
                <a:latin typeface="Myriad Pro Light" pitchFamily="34" charset="0"/>
              </a:rPr>
              <a:t> (60) </a:t>
            </a:r>
            <a:r>
              <a:rPr lang="de-DE" sz="2000" dirty="0" err="1" smtClean="0">
                <a:latin typeface="Myriad Pro Light" pitchFamily="34" charset="0"/>
              </a:rPr>
              <a:t>for</a:t>
            </a:r>
            <a:r>
              <a:rPr lang="de-DE" sz="2000" dirty="0" smtClean="0">
                <a:latin typeface="Myriad Pro Light" pitchFamily="34" charset="0"/>
              </a:rPr>
              <a:t> a </a:t>
            </a:r>
            <a:r>
              <a:rPr lang="de-DE" sz="2000" dirty="0" err="1" smtClean="0">
                <a:latin typeface="Myriad Pro Light" pitchFamily="34" charset="0"/>
              </a:rPr>
              <a:t>user</a:t>
            </a:r>
            <a:r>
              <a:rPr lang="de-DE" sz="2000" dirty="0" smtClean="0">
                <a:latin typeface="Myriad Pro Light" pitchFamily="34" charset="0"/>
              </a:rPr>
              <a:t> (</a:t>
            </a:r>
            <a:r>
              <a:rPr lang="de-DE" sz="2000" dirty="0" err="1" smtClean="0">
                <a:latin typeface="Myriad Pro Light" pitchFamily="34" charset="0"/>
              </a:rPr>
              <a:t>B.Barstow</a:t>
            </a:r>
            <a:r>
              <a:rPr lang="de-DE" sz="2000" dirty="0" smtClean="0">
                <a:latin typeface="Myriad Pro Light" pitchFamily="34" charset="0"/>
              </a:rPr>
              <a:t>) </a:t>
            </a:r>
            <a:r>
              <a:rPr lang="de-DE" sz="2000" dirty="0" err="1" smtClean="0">
                <a:latin typeface="Myriad Pro Light" pitchFamily="34" charset="0"/>
              </a:rPr>
              <a:t>which</a:t>
            </a:r>
            <a:r>
              <a:rPr lang="de-DE" sz="2000" dirty="0" smtClean="0">
                <a:latin typeface="Myriad Pro Light" pitchFamily="34" charset="0"/>
              </a:rPr>
              <a:t> will </a:t>
            </a:r>
            <a:r>
              <a:rPr lang="de-DE" sz="2000" dirty="0" err="1" smtClean="0">
                <a:latin typeface="Myriad Pro Light" pitchFamily="34" charset="0"/>
              </a:rPr>
              <a:t>be</a:t>
            </a:r>
            <a:r>
              <a:rPr lang="de-DE" sz="2000" dirty="0" smtClean="0">
                <a:latin typeface="Myriad Pro Light" pitchFamily="34" charset="0"/>
              </a:rPr>
              <a:t> </a:t>
            </a:r>
            <a:r>
              <a:rPr lang="de-DE" sz="2000" dirty="0" err="1" smtClean="0">
                <a:latin typeface="Myriad Pro Light" pitchFamily="34" charset="0"/>
              </a:rPr>
              <a:t>used</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group-vm</a:t>
            </a:r>
            <a:endParaRPr lang="de-DE" sz="2000" dirty="0" smtClean="0">
              <a:latin typeface="Myriad Pro Light" pitchFamily="34" charset="0"/>
            </a:endParaRPr>
          </a:p>
          <a:p>
            <a:pPr marL="457200" indent="-457200">
              <a:lnSpc>
                <a:spcPct val="150000"/>
              </a:lnSpc>
              <a:buFont typeface="+mj-lt"/>
              <a:buAutoNum type="arabicPeriod"/>
            </a:pPr>
            <a:r>
              <a:rPr lang="de-DE" sz="2000" dirty="0" smtClean="0">
                <a:latin typeface="Myriad Pro Light" pitchFamily="34" charset="0"/>
              </a:rPr>
              <a:t>Create a </a:t>
            </a:r>
            <a:r>
              <a:rPr lang="de-DE" sz="2000" dirty="0" err="1" smtClean="0">
                <a:latin typeface="Myriad Pro Light" pitchFamily="34" charset="0"/>
              </a:rPr>
              <a:t>voicemail</a:t>
            </a:r>
            <a:r>
              <a:rPr lang="de-DE" sz="2000" dirty="0" smtClean="0">
                <a:latin typeface="Myriad Pro Light" pitchFamily="34" charset="0"/>
              </a:rPr>
              <a:t>-box </a:t>
            </a:r>
            <a:r>
              <a:rPr lang="de-DE" sz="2000" dirty="0" err="1" smtClean="0">
                <a:latin typeface="Myriad Pro Light" pitchFamily="34" charset="0"/>
              </a:rPr>
              <a:t>for</a:t>
            </a:r>
            <a:r>
              <a:rPr lang="de-DE" sz="2000" dirty="0" smtClean="0">
                <a:latin typeface="Myriad Pro Light" pitchFamily="34" charset="0"/>
              </a:rPr>
              <a:t> </a:t>
            </a:r>
            <a:r>
              <a:rPr lang="de-DE" sz="2000" dirty="0" err="1" smtClean="0">
                <a:latin typeface="Myriad Pro Light" pitchFamily="34" charset="0"/>
              </a:rPr>
              <a:t>this</a:t>
            </a:r>
            <a:r>
              <a:rPr lang="de-DE" sz="2000" dirty="0" smtClean="0">
                <a:latin typeface="Myriad Pro Light" pitchFamily="34" charset="0"/>
              </a:rPr>
              <a:t> </a:t>
            </a:r>
            <a:r>
              <a:rPr lang="de-DE" sz="2000" dirty="0" err="1" smtClean="0">
                <a:latin typeface="Myriad Pro Light" pitchFamily="34" charset="0"/>
              </a:rPr>
              <a:t>number</a:t>
            </a:r>
            <a:endParaRPr lang="de-DE" sz="2000" dirty="0" smtClean="0">
              <a:latin typeface="Myriad Pro Light" pitchFamily="34" charset="0"/>
            </a:endParaRPr>
          </a:p>
          <a:p>
            <a:pPr marL="457200" indent="-457200">
              <a:lnSpc>
                <a:spcPct val="150000"/>
              </a:lnSpc>
              <a:buFont typeface="+mj-lt"/>
              <a:buAutoNum type="arabicPeriod"/>
            </a:pPr>
            <a:r>
              <a:rPr lang="de-DE" sz="2000" dirty="0" smtClean="0">
                <a:latin typeface="Myriad Pro Light" pitchFamily="34" charset="0"/>
              </a:rPr>
              <a:t>Enter SMTP-Server </a:t>
            </a:r>
            <a:r>
              <a:rPr lang="de-DE" sz="2000" dirty="0" err="1" smtClean="0">
                <a:latin typeface="Myriad Pro Light" pitchFamily="34" charset="0"/>
              </a:rPr>
              <a:t>data</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a:t>
            </a:r>
            <a:r>
              <a:rPr lang="de-DE" sz="2000" dirty="0" err="1" smtClean="0">
                <a:latin typeface="Myriad Pro Light" pitchFamily="34" charset="0"/>
              </a:rPr>
              <a:t>sending</a:t>
            </a:r>
            <a:r>
              <a:rPr lang="de-DE" sz="2000" dirty="0" smtClean="0">
                <a:latin typeface="Myriad Pro Light" pitchFamily="34" charset="0"/>
              </a:rPr>
              <a:t> </a:t>
            </a:r>
            <a:r>
              <a:rPr lang="de-DE" sz="2000" dirty="0" err="1" smtClean="0">
                <a:latin typeface="Myriad Pro Light" pitchFamily="34" charset="0"/>
              </a:rPr>
              <a:t>mails</a:t>
            </a:r>
            <a:r>
              <a:rPr lang="de-DE" sz="2000" dirty="0" smtClean="0">
                <a:latin typeface="Myriad Pro Light" pitchFamily="34" charset="0"/>
              </a:rPr>
              <a:t> </a:t>
            </a:r>
            <a:r>
              <a:rPr lang="de-DE" sz="2000" dirty="0" err="1" smtClean="0">
                <a:latin typeface="Myriad Pro Light" pitchFamily="34" charset="0"/>
              </a:rPr>
              <a:t>with</a:t>
            </a:r>
            <a:r>
              <a:rPr lang="de-DE" sz="2000" dirty="0" smtClean="0">
                <a:latin typeface="Myriad Pro Light" pitchFamily="34" charset="0"/>
              </a:rPr>
              <a:t> VM </a:t>
            </a:r>
            <a:r>
              <a:rPr lang="de-DE" sz="2000" dirty="0" err="1" smtClean="0">
                <a:latin typeface="Myriad Pro Light" pitchFamily="34" charset="0"/>
              </a:rPr>
              <a:t>as</a:t>
            </a:r>
            <a:r>
              <a:rPr lang="de-DE" sz="2000" dirty="0" smtClean="0">
                <a:latin typeface="Myriad Pro Light" pitchFamily="34" charset="0"/>
              </a:rPr>
              <a:t> </a:t>
            </a:r>
            <a:r>
              <a:rPr lang="de-DE" sz="2000" dirty="0" err="1" smtClean="0">
                <a:latin typeface="Myriad Pro Light" pitchFamily="34" charset="0"/>
              </a:rPr>
              <a:t>attachment</a:t>
            </a:r>
            <a:endParaRPr lang="de-DE" sz="2000" dirty="0" smtClean="0">
              <a:latin typeface="Myriad Pro Light" pitchFamily="34" charset="0"/>
            </a:endParaRPr>
          </a:p>
          <a:p>
            <a:pPr marL="457200" indent="-457200">
              <a:lnSpc>
                <a:spcPct val="150000"/>
              </a:lnSpc>
              <a:buFont typeface="+mj-lt"/>
              <a:buAutoNum type="arabicPeriod"/>
            </a:pPr>
            <a:r>
              <a:rPr lang="de-DE" sz="2000" dirty="0" smtClean="0">
                <a:latin typeface="Myriad Pro Light" pitchFamily="34" charset="0"/>
              </a:rPr>
              <a:t>Create </a:t>
            </a:r>
            <a:r>
              <a:rPr lang="de-DE" sz="2000" dirty="0" err="1" smtClean="0">
                <a:latin typeface="Myriad Pro Light" pitchFamily="34" charset="0"/>
              </a:rPr>
              <a:t>Calendar</a:t>
            </a:r>
            <a:r>
              <a:rPr lang="de-DE" sz="2000" dirty="0" smtClean="0">
                <a:latin typeface="Myriad Pro Light" pitchFamily="34" charset="0"/>
              </a:rPr>
              <a:t> </a:t>
            </a:r>
            <a:r>
              <a:rPr lang="de-DE" sz="2000" dirty="0" err="1" smtClean="0">
                <a:latin typeface="Myriad Pro Light" pitchFamily="34" charset="0"/>
              </a:rPr>
              <a:t>entries</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a:t>
            </a:r>
            <a:r>
              <a:rPr lang="de-DE" sz="2000" dirty="0" err="1" smtClean="0">
                <a:latin typeface="Myriad Pro Light" pitchFamily="34" charset="0"/>
              </a:rPr>
              <a:t>automatic</a:t>
            </a:r>
            <a:r>
              <a:rPr lang="de-DE" sz="2000" dirty="0" smtClean="0">
                <a:latin typeface="Myriad Pro Light" pitchFamily="34" charset="0"/>
              </a:rPr>
              <a:t> </a:t>
            </a:r>
            <a:r>
              <a:rPr lang="de-DE" sz="2000" dirty="0" err="1" smtClean="0">
                <a:latin typeface="Myriad Pro Light" pitchFamily="34" charset="0"/>
              </a:rPr>
              <a:t>switch</a:t>
            </a:r>
            <a:r>
              <a:rPr lang="de-DE" sz="2000" dirty="0" smtClean="0">
                <a:latin typeface="Myriad Pro Light" pitchFamily="34" charset="0"/>
              </a:rPr>
              <a:t> </a:t>
            </a:r>
            <a:r>
              <a:rPr lang="de-DE" sz="2000" dirty="0" err="1" smtClean="0">
                <a:latin typeface="Myriad Pro Light" pitchFamily="34" charset="0"/>
              </a:rPr>
              <a:t>between</a:t>
            </a:r>
            <a:r>
              <a:rPr lang="de-DE" sz="2000" dirty="0" smtClean="0">
                <a:latin typeface="Myriad Pro Light" pitchFamily="34" charset="0"/>
              </a:rPr>
              <a:t> in- </a:t>
            </a:r>
            <a:r>
              <a:rPr lang="de-DE" sz="2000" dirty="0" err="1" smtClean="0">
                <a:latin typeface="Myriad Pro Light" pitchFamily="34" charset="0"/>
              </a:rPr>
              <a:t>and</a:t>
            </a:r>
            <a:r>
              <a:rPr lang="de-DE" sz="2000" dirty="0" smtClean="0">
                <a:latin typeface="Myriad Pro Light" pitchFamily="34" charset="0"/>
              </a:rPr>
              <a:t> out-</a:t>
            </a:r>
            <a:r>
              <a:rPr lang="de-DE" sz="2000" dirty="0" err="1" smtClean="0">
                <a:latin typeface="Myriad Pro Light" pitchFamily="34" charset="0"/>
              </a:rPr>
              <a:t>of</a:t>
            </a:r>
            <a:r>
              <a:rPr lang="de-DE" sz="2000" dirty="0" smtClean="0">
                <a:latin typeface="Myriad Pro Light" pitchFamily="34" charset="0"/>
              </a:rPr>
              <a:t>-office</a:t>
            </a:r>
          </a:p>
          <a:p>
            <a:pPr marL="457200" indent="-457200">
              <a:lnSpc>
                <a:spcPct val="150000"/>
              </a:lnSpc>
              <a:buFont typeface="+mj-lt"/>
              <a:buAutoNum type="arabicPeriod"/>
            </a:pPr>
            <a:r>
              <a:rPr lang="de-DE" sz="2000" dirty="0">
                <a:latin typeface="Myriad Pro Light" pitchFamily="34" charset="0"/>
              </a:rPr>
              <a:t>Upload </a:t>
            </a:r>
            <a:r>
              <a:rPr lang="de-DE" sz="2000" dirty="0" err="1">
                <a:latin typeface="Myriad Pro Light" pitchFamily="34" charset="0"/>
              </a:rPr>
              <a:t>announcement</a:t>
            </a:r>
            <a:r>
              <a:rPr lang="de-DE" sz="2000" dirty="0">
                <a:latin typeface="Myriad Pro Light" pitchFamily="34" charset="0"/>
              </a:rPr>
              <a:t> </a:t>
            </a:r>
            <a:r>
              <a:rPr lang="de-DE" sz="2000" dirty="0" err="1">
                <a:latin typeface="Myriad Pro Light" pitchFamily="34" charset="0"/>
              </a:rPr>
              <a:t>for</a:t>
            </a:r>
            <a:r>
              <a:rPr lang="de-DE" sz="2000" dirty="0">
                <a:latin typeface="Myriad Pro Light" pitchFamily="34" charset="0"/>
              </a:rPr>
              <a:t> </a:t>
            </a:r>
            <a:r>
              <a:rPr lang="de-DE" sz="2000" dirty="0" err="1">
                <a:latin typeface="Myriad Pro Light" pitchFamily="34" charset="0"/>
              </a:rPr>
              <a:t>the</a:t>
            </a:r>
            <a:r>
              <a:rPr lang="de-DE" sz="2000" dirty="0">
                <a:latin typeface="Myriad Pro Light" pitchFamily="34" charset="0"/>
              </a:rPr>
              <a:t> in-office-</a:t>
            </a:r>
            <a:r>
              <a:rPr lang="de-DE" sz="2000" dirty="0" err="1">
                <a:latin typeface="Myriad Pro Light" pitchFamily="34" charset="0"/>
              </a:rPr>
              <a:t>hours</a:t>
            </a:r>
            <a:r>
              <a:rPr lang="de-DE" sz="2000" dirty="0">
                <a:latin typeface="Myriad Pro Light" pitchFamily="34" charset="0"/>
              </a:rPr>
              <a:t> (</a:t>
            </a:r>
            <a:r>
              <a:rPr lang="de-DE" sz="2000" dirty="0" err="1">
                <a:latin typeface="Myriad Pro Light" pitchFamily="34" charset="0"/>
              </a:rPr>
              <a:t>annnouncement</a:t>
            </a:r>
            <a:r>
              <a:rPr lang="de-DE" sz="2000" dirty="0">
                <a:latin typeface="Myriad Pro Light" pitchFamily="34" charset="0"/>
              </a:rPr>
              <a:t> </a:t>
            </a:r>
            <a:r>
              <a:rPr lang="de-DE" sz="2000" dirty="0" err="1">
                <a:latin typeface="Myriad Pro Light" pitchFamily="34" charset="0"/>
              </a:rPr>
              <a:t>before</a:t>
            </a:r>
            <a:r>
              <a:rPr lang="de-DE" sz="2000" dirty="0">
                <a:latin typeface="Myriad Pro Light" pitchFamily="34" charset="0"/>
              </a:rPr>
              <a:t> </a:t>
            </a:r>
            <a:r>
              <a:rPr lang="de-DE" sz="2000" dirty="0" err="1">
                <a:latin typeface="Myriad Pro Light" pitchFamily="34" charset="0"/>
              </a:rPr>
              <a:t>answer</a:t>
            </a:r>
            <a:r>
              <a:rPr lang="de-DE" sz="2000" dirty="0">
                <a:latin typeface="Myriad Pro Light" pitchFamily="34" charset="0"/>
              </a:rPr>
              <a:t>)</a:t>
            </a:r>
          </a:p>
          <a:p>
            <a:pPr marL="457200" indent="-457200">
              <a:lnSpc>
                <a:spcPct val="150000"/>
              </a:lnSpc>
              <a:buFont typeface="+mj-lt"/>
              <a:buAutoNum type="arabicPeriod"/>
            </a:pPr>
            <a:r>
              <a:rPr lang="de-DE" sz="2000" dirty="0" smtClean="0">
                <a:latin typeface="Myriad Pro Light" pitchFamily="34" charset="0"/>
              </a:rPr>
              <a:t>Create </a:t>
            </a:r>
            <a:r>
              <a:rPr lang="de-DE" sz="2000" dirty="0" err="1" smtClean="0">
                <a:latin typeface="Myriad Pro Light" pitchFamily="34" charset="0"/>
              </a:rPr>
              <a:t>rerouting</a:t>
            </a:r>
            <a:r>
              <a:rPr lang="de-DE" sz="2000" dirty="0" smtClean="0">
                <a:latin typeface="Myriad Pro Light" pitchFamily="34" charset="0"/>
              </a:rPr>
              <a:t> </a:t>
            </a:r>
            <a:r>
              <a:rPr lang="de-DE" sz="2000" dirty="0" err="1" smtClean="0">
                <a:latin typeface="Myriad Pro Light" pitchFamily="34" charset="0"/>
              </a:rPr>
              <a:t>functions</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in-office </a:t>
            </a:r>
            <a:r>
              <a:rPr lang="de-DE" sz="2000" dirty="0" err="1" smtClean="0">
                <a:latin typeface="Myriad Pro Light" pitchFamily="34" charset="0"/>
              </a:rPr>
              <a:t>and</a:t>
            </a:r>
            <a:r>
              <a:rPr lang="de-DE" sz="2000" dirty="0" smtClean="0">
                <a:latin typeface="Myriad Pro Light" pitchFamily="34" charset="0"/>
              </a:rPr>
              <a:t> out-</a:t>
            </a:r>
            <a:r>
              <a:rPr lang="de-DE" sz="2000" dirty="0" err="1" smtClean="0">
                <a:latin typeface="Myriad Pro Light" pitchFamily="34" charset="0"/>
              </a:rPr>
              <a:t>of</a:t>
            </a:r>
            <a:r>
              <a:rPr lang="de-DE" sz="2000" dirty="0" smtClean="0">
                <a:latin typeface="Myriad Pro Light" pitchFamily="34" charset="0"/>
              </a:rPr>
              <a:t>-office</a:t>
            </a:r>
          </a:p>
          <a:p>
            <a:pPr marL="457200" indent="-457200">
              <a:lnSpc>
                <a:spcPct val="150000"/>
              </a:lnSpc>
              <a:buFont typeface="+mj-lt"/>
              <a:buAutoNum type="arabicPeriod"/>
            </a:pPr>
            <a:r>
              <a:rPr lang="de-DE" sz="2000" dirty="0" smtClean="0">
                <a:latin typeface="Myriad Pro Light" pitchFamily="34" charset="0"/>
              </a:rPr>
              <a:t>Combine </a:t>
            </a:r>
            <a:r>
              <a:rPr lang="de-DE" sz="2000" dirty="0" err="1" smtClean="0">
                <a:latin typeface="Myriad Pro Light" pitchFamily="34" charset="0"/>
              </a:rPr>
              <a:t>both</a:t>
            </a:r>
            <a:r>
              <a:rPr lang="de-DE" sz="2000" dirty="0" smtClean="0">
                <a:latin typeface="Myriad Pro Light" pitchFamily="34" charset="0"/>
              </a:rPr>
              <a:t> </a:t>
            </a:r>
            <a:r>
              <a:rPr lang="de-DE" sz="2000" dirty="0" err="1" smtClean="0">
                <a:latin typeface="Myriad Pro Light" pitchFamily="34" charset="0"/>
              </a:rPr>
              <a:t>functions</a:t>
            </a:r>
            <a:r>
              <a:rPr lang="de-DE" sz="2000" dirty="0" smtClean="0">
                <a:latin typeface="Myriad Pro Light" pitchFamily="34" charset="0"/>
              </a:rPr>
              <a:t> </a:t>
            </a:r>
            <a:r>
              <a:rPr lang="de-DE" sz="2000" dirty="0" err="1" smtClean="0">
                <a:latin typeface="Myriad Pro Light" pitchFamily="34" charset="0"/>
              </a:rPr>
              <a:t>and</a:t>
            </a:r>
            <a:r>
              <a:rPr lang="de-DE" sz="2000" dirty="0" smtClean="0">
                <a:latin typeface="Myriad Pro Light" pitchFamily="34" charset="0"/>
              </a:rPr>
              <a:t>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calendar</a:t>
            </a:r>
            <a:r>
              <a:rPr lang="de-DE" sz="2000" dirty="0" smtClean="0">
                <a:latin typeface="Myriad Pro Light" pitchFamily="34" charset="0"/>
              </a:rPr>
              <a:t> in an </a:t>
            </a:r>
            <a:r>
              <a:rPr lang="de-DE" sz="2000" dirty="0" err="1" smtClean="0">
                <a:latin typeface="Myriad Pro Light" pitchFamily="34" charset="0"/>
              </a:rPr>
              <a:t>rerouting</a:t>
            </a:r>
            <a:r>
              <a:rPr lang="de-DE" sz="2000" dirty="0" smtClean="0">
                <a:latin typeface="Myriad Pro Light" pitchFamily="34" charset="0"/>
              </a:rPr>
              <a:t> </a:t>
            </a:r>
            <a:r>
              <a:rPr lang="de-DE" sz="2000" dirty="0" err="1" smtClean="0">
                <a:latin typeface="Myriad Pro Light" pitchFamily="34" charset="0"/>
              </a:rPr>
              <a:t>application</a:t>
            </a:r>
            <a:endParaRPr lang="de-DE" sz="2000" dirty="0" smtClean="0">
              <a:latin typeface="Myriad Pro Light" pitchFamily="34" charset="0"/>
            </a:endParaRPr>
          </a:p>
          <a:p>
            <a:pPr marL="457200" indent="-457200">
              <a:lnSpc>
                <a:spcPct val="150000"/>
              </a:lnSpc>
              <a:buFont typeface="+mj-lt"/>
              <a:buAutoNum type="arabicPeriod"/>
            </a:pPr>
            <a:r>
              <a:rPr lang="de-DE" sz="2000" dirty="0" smtClean="0">
                <a:latin typeface="Myriad Pro Light" pitchFamily="34" charset="0"/>
              </a:rPr>
              <a:t>Add </a:t>
            </a:r>
            <a:r>
              <a:rPr lang="de-DE" sz="2000" dirty="0" err="1" smtClean="0">
                <a:latin typeface="Myriad Pro Light" pitchFamily="34" charset="0"/>
              </a:rPr>
              <a:t>the</a:t>
            </a:r>
            <a:r>
              <a:rPr lang="de-DE" sz="2000" dirty="0" smtClean="0">
                <a:latin typeface="Myriad Pro Light" pitchFamily="34" charset="0"/>
              </a:rPr>
              <a:t> 2nd </a:t>
            </a:r>
            <a:r>
              <a:rPr lang="de-DE" sz="2000" dirty="0" err="1" smtClean="0">
                <a:latin typeface="Myriad Pro Light" pitchFamily="34" charset="0"/>
              </a:rPr>
              <a:t>number</a:t>
            </a:r>
            <a:r>
              <a:rPr lang="de-DE" sz="2000" dirty="0" smtClean="0">
                <a:latin typeface="Myriad Pro Light" pitchFamily="34" charset="0"/>
              </a:rPr>
              <a:t> </a:t>
            </a:r>
            <a:r>
              <a:rPr lang="de-DE" sz="2000" dirty="0" err="1" smtClean="0">
                <a:latin typeface="Myriad Pro Light" pitchFamily="34" charset="0"/>
              </a:rPr>
              <a:t>to</a:t>
            </a:r>
            <a:r>
              <a:rPr lang="de-DE" sz="2000" dirty="0" smtClean="0">
                <a:latin typeface="Myriad Pro Light" pitchFamily="34" charset="0"/>
              </a:rPr>
              <a:t> </a:t>
            </a:r>
            <a:r>
              <a:rPr lang="de-DE" sz="2000" dirty="0" err="1" smtClean="0">
                <a:latin typeface="Myriad Pro Light" pitchFamily="34" charset="0"/>
              </a:rPr>
              <a:t>the</a:t>
            </a:r>
            <a:r>
              <a:rPr lang="de-DE" sz="2000" dirty="0" smtClean="0">
                <a:latin typeface="Myriad Pro Light" pitchFamily="34" charset="0"/>
              </a:rPr>
              <a:t> </a:t>
            </a:r>
            <a:r>
              <a:rPr lang="de-DE" sz="2000" dirty="0" err="1" smtClean="0">
                <a:latin typeface="Myriad Pro Light" pitchFamily="34" charset="0"/>
              </a:rPr>
              <a:t>phone</a:t>
            </a:r>
            <a:r>
              <a:rPr lang="de-DE" sz="2000" dirty="0" smtClean="0">
                <a:latin typeface="Myriad Pro Light" pitchFamily="34" charset="0"/>
              </a:rPr>
              <a:t> </a:t>
            </a:r>
            <a:r>
              <a:rPr lang="de-DE" sz="2000" dirty="0" err="1" smtClean="0">
                <a:latin typeface="Myriad Pro Light" pitchFamily="34" charset="0"/>
              </a:rPr>
              <a:t>and</a:t>
            </a:r>
            <a:r>
              <a:rPr lang="de-DE" sz="2000" dirty="0" smtClean="0">
                <a:latin typeface="Myriad Pro Light" pitchFamily="34" charset="0"/>
              </a:rPr>
              <a:t> </a:t>
            </a:r>
            <a:r>
              <a:rPr lang="de-DE" sz="2000" dirty="0" err="1" smtClean="0">
                <a:latin typeface="Myriad Pro Light" pitchFamily="34" charset="0"/>
              </a:rPr>
              <a:t>configure</a:t>
            </a:r>
            <a:r>
              <a:rPr lang="de-DE" sz="2000" dirty="0" smtClean="0">
                <a:latin typeface="Myriad Pro Light" pitchFamily="34" charset="0"/>
              </a:rPr>
              <a:t> a </a:t>
            </a:r>
            <a:r>
              <a:rPr lang="de-DE" sz="2000" dirty="0" err="1" smtClean="0">
                <a:latin typeface="Myriad Pro Light" pitchFamily="34" charset="0"/>
              </a:rPr>
              <a:t>key</a:t>
            </a:r>
            <a:r>
              <a:rPr lang="de-DE" sz="2000" dirty="0" smtClean="0">
                <a:latin typeface="Myriad Pro Light" pitchFamily="34" charset="0"/>
              </a:rPr>
              <a:t> </a:t>
            </a:r>
            <a:r>
              <a:rPr lang="de-DE" sz="2000" dirty="0" err="1" smtClean="0">
                <a:latin typeface="Myriad Pro Light" pitchFamily="34" charset="0"/>
              </a:rPr>
              <a:t>to</a:t>
            </a:r>
            <a:r>
              <a:rPr lang="de-DE" sz="2000" dirty="0" smtClean="0">
                <a:latin typeface="Myriad Pro Light" pitchFamily="34" charset="0"/>
              </a:rPr>
              <a:t> </a:t>
            </a:r>
            <a:r>
              <a:rPr lang="de-DE" sz="2000" dirty="0" err="1" smtClean="0">
                <a:latin typeface="Myriad Pro Light" pitchFamily="34" charset="0"/>
              </a:rPr>
              <a:t>reach</a:t>
            </a:r>
            <a:r>
              <a:rPr lang="de-DE" sz="2000" dirty="0" smtClean="0">
                <a:latin typeface="Myriad Pro Light" pitchFamily="34" charset="0"/>
              </a:rPr>
              <a:t> </a:t>
            </a:r>
            <a:r>
              <a:rPr lang="de-DE" sz="2000" dirty="0" err="1" smtClean="0">
                <a:latin typeface="Myriad Pro Light" pitchFamily="34" charset="0"/>
              </a:rPr>
              <a:t>the</a:t>
            </a:r>
            <a:r>
              <a:rPr lang="de-DE" sz="2000" dirty="0" smtClean="0">
                <a:latin typeface="Myriad Pro Light" pitchFamily="34" charset="0"/>
              </a:rPr>
              <a:t> VM-box</a:t>
            </a:r>
          </a:p>
          <a:p>
            <a:pPr marL="457200" indent="-457200">
              <a:lnSpc>
                <a:spcPct val="150000"/>
              </a:lnSpc>
              <a:buFont typeface="+mj-lt"/>
              <a:buAutoNum type="arabicPeriod"/>
            </a:pPr>
            <a:r>
              <a:rPr lang="de-DE" sz="2000" dirty="0" err="1" smtClean="0">
                <a:latin typeface="Myriad Pro Light" pitchFamily="34" charset="0"/>
              </a:rPr>
              <a:t>Configure</a:t>
            </a:r>
            <a:r>
              <a:rPr lang="de-DE" sz="2000" dirty="0" smtClean="0">
                <a:latin typeface="Myriad Pro Light" pitchFamily="34" charset="0"/>
              </a:rPr>
              <a:t> a </a:t>
            </a:r>
            <a:r>
              <a:rPr lang="de-DE" sz="2000" dirty="0" err="1" smtClean="0">
                <a:latin typeface="Myriad Pro Light" pitchFamily="34" charset="0"/>
              </a:rPr>
              <a:t>direct</a:t>
            </a:r>
            <a:r>
              <a:rPr lang="de-DE" sz="2000" dirty="0" smtClean="0">
                <a:latin typeface="Myriad Pro Light" pitchFamily="34" charset="0"/>
              </a:rPr>
              <a:t> </a:t>
            </a:r>
            <a:r>
              <a:rPr lang="de-DE" sz="2000" dirty="0" err="1" smtClean="0">
                <a:latin typeface="Myriad Pro Light" pitchFamily="34" charset="0"/>
              </a:rPr>
              <a:t>forwarding</a:t>
            </a:r>
            <a:r>
              <a:rPr lang="de-DE" sz="2000" dirty="0" smtClean="0">
                <a:latin typeface="Myriad Pro Light" pitchFamily="34" charset="0"/>
              </a:rPr>
              <a:t> </a:t>
            </a:r>
            <a:r>
              <a:rPr lang="de-DE" sz="2000" dirty="0" err="1" smtClean="0">
                <a:latin typeface="Myriad Pro Light" pitchFamily="34" charset="0"/>
              </a:rPr>
              <a:t>to</a:t>
            </a:r>
            <a:r>
              <a:rPr lang="de-DE" sz="2000" dirty="0" smtClean="0">
                <a:latin typeface="Myriad Pro Light" pitchFamily="34" charset="0"/>
              </a:rPr>
              <a:t> </a:t>
            </a:r>
            <a:r>
              <a:rPr lang="de-DE" sz="2000" dirty="0" err="1" smtClean="0">
                <a:latin typeface="Myriad Pro Light" pitchFamily="34" charset="0"/>
              </a:rPr>
              <a:t>the</a:t>
            </a:r>
            <a:r>
              <a:rPr lang="de-DE" sz="2000" dirty="0" smtClean="0">
                <a:latin typeface="Myriad Pro Light" pitchFamily="34" charset="0"/>
              </a:rPr>
              <a:t> VM-box-</a:t>
            </a:r>
            <a:r>
              <a:rPr lang="de-DE" sz="2000" dirty="0" err="1" smtClean="0">
                <a:latin typeface="Myriad Pro Light" pitchFamily="34" charset="0"/>
              </a:rPr>
              <a:t>number</a:t>
            </a:r>
            <a:r>
              <a:rPr lang="de-DE" sz="2000" dirty="0" smtClean="0">
                <a:latin typeface="Myriad Pro Light" pitchFamily="34" charset="0"/>
              </a:rPr>
              <a:t> </a:t>
            </a:r>
            <a:r>
              <a:rPr lang="de-DE" sz="2000" dirty="0" err="1" smtClean="0">
                <a:latin typeface="Myriad Pro Light" pitchFamily="34" charset="0"/>
              </a:rPr>
              <a:t>for</a:t>
            </a:r>
            <a:r>
              <a:rPr lang="de-DE" sz="2000" dirty="0" smtClean="0">
                <a:latin typeface="Myriad Pro Light" pitchFamily="34" charset="0"/>
              </a:rPr>
              <a:t> </a:t>
            </a:r>
            <a:r>
              <a:rPr lang="de-DE" sz="2000" dirty="0" err="1" smtClean="0">
                <a:latin typeface="Myriad Pro Light" pitchFamily="34" charset="0"/>
              </a:rPr>
              <a:t>calls</a:t>
            </a:r>
            <a:r>
              <a:rPr lang="de-DE" sz="2000" dirty="0" smtClean="0">
                <a:latin typeface="Myriad Pro Light" pitchFamily="34" charset="0"/>
              </a:rPr>
              <a:t> </a:t>
            </a:r>
            <a:r>
              <a:rPr lang="de-DE" sz="2000" dirty="0" err="1" smtClean="0">
                <a:latin typeface="Myriad Pro Light" pitchFamily="34" charset="0"/>
              </a:rPr>
              <a:t>to</a:t>
            </a:r>
            <a:r>
              <a:rPr lang="de-DE" sz="2000" dirty="0" smtClean="0">
                <a:latin typeface="Myriad Pro Light" pitchFamily="34" charset="0"/>
              </a:rPr>
              <a:t> </a:t>
            </a:r>
            <a:r>
              <a:rPr lang="de-DE" sz="2000" dirty="0" err="1" smtClean="0">
                <a:latin typeface="Myriad Pro Light" pitchFamily="34" charset="0"/>
              </a:rPr>
              <a:t>number</a:t>
            </a:r>
            <a:r>
              <a:rPr lang="de-DE" sz="2000" dirty="0" smtClean="0">
                <a:latin typeface="Myriad Pro Light" pitchFamily="34" charset="0"/>
              </a:rPr>
              <a:t> 60</a:t>
            </a:r>
          </a:p>
        </p:txBody>
      </p:sp>
      <p:sp>
        <p:nvSpPr>
          <p:cNvPr id="4"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Advanced Scenario</a:t>
            </a:r>
            <a:endParaRPr lang="nl-NL" dirty="0">
              <a:latin typeface="Note this" panose="02000503020000020003" pitchFamily="2" charset="0"/>
            </a:endParaRPr>
          </a:p>
        </p:txBody>
      </p:sp>
    </p:spTree>
    <p:extLst>
      <p:ext uri="{BB962C8B-B14F-4D97-AF65-F5344CB8AC3E}">
        <p14:creationId xmlns:p14="http://schemas.microsoft.com/office/powerpoint/2010/main" val="3114922070"/>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VM-</a:t>
            </a:r>
            <a:r>
              <a:rPr lang="nl-NL" dirty="0" err="1" smtClean="0">
                <a:latin typeface="Note this" panose="02000503020000020003" pitchFamily="2" charset="0"/>
              </a:rPr>
              <a:t>number</a:t>
            </a:r>
            <a:endParaRPr lang="nl-NL" dirty="0">
              <a:latin typeface="Note this" panose="02000503020000020003" pitchFamily="2" charset="0"/>
            </a:endParaRPr>
          </a:p>
        </p:txBody>
      </p:sp>
      <p:pic>
        <p:nvPicPr>
          <p:cNvPr id="2" name="Picture 2" descr="L:\Screenshots\hybird 120 Gigaset User Settings - Users - Mozilla Firefox_212.png"/>
          <p:cNvPicPr>
            <a:picLocks noChangeAspect="1" noChangeArrowheads="1"/>
          </p:cNvPicPr>
          <p:nvPr/>
        </p:nvPicPr>
        <p:blipFill rotWithShape="1">
          <a:blip r:embed="rId3">
            <a:extLst>
              <a:ext uri="{28A0092B-C50C-407E-A947-70E740481C1C}">
                <a14:useLocalDpi xmlns:a14="http://schemas.microsoft.com/office/drawing/2010/main" val="0"/>
              </a:ext>
            </a:extLst>
          </a:blip>
          <a:srcRect l="644" t="15855" r="28439" b="54182"/>
          <a:stretch/>
        </p:blipFill>
        <p:spPr bwMode="auto">
          <a:xfrm>
            <a:off x="803052" y="1267186"/>
            <a:ext cx="7200000" cy="22293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a:off x="7643812" y="2853102"/>
            <a:ext cx="1223570"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8763189" y="2626577"/>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1028" name="Picture 4" descr="L:\Screenshots\hybird 120 Gigaset Voice Mail System - Voice Mail Boxes - Mozilla Firefox_221.png"/>
          <p:cNvPicPr>
            <a:picLocks noChangeAspect="1" noChangeArrowheads="1"/>
          </p:cNvPicPr>
          <p:nvPr/>
        </p:nvPicPr>
        <p:blipFill rotWithShape="1">
          <a:blip r:embed="rId4">
            <a:extLst>
              <a:ext uri="{28A0092B-C50C-407E-A947-70E740481C1C}">
                <a14:useLocalDpi xmlns:a14="http://schemas.microsoft.com/office/drawing/2010/main" val="0"/>
              </a:ext>
            </a:extLst>
          </a:blip>
          <a:srcRect t="15655" r="28434" b="39038"/>
          <a:stretch/>
        </p:blipFill>
        <p:spPr bwMode="auto">
          <a:xfrm>
            <a:off x="2676060" y="3756522"/>
            <a:ext cx="7200000" cy="33404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 name="Gerade Verbindung mit Pfeil 9"/>
          <p:cNvCxnSpPr>
            <a:stCxn id="9" idx="1"/>
          </p:cNvCxnSpPr>
          <p:nvPr/>
        </p:nvCxnSpPr>
        <p:spPr>
          <a:xfrm flipH="1">
            <a:off x="7643812" y="4471725"/>
            <a:ext cx="2335360" cy="10048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stCxn id="9" idx="1"/>
          </p:cNvCxnSpPr>
          <p:nvPr/>
        </p:nvCxnSpPr>
        <p:spPr>
          <a:xfrm flipH="1">
            <a:off x="7078398" y="4471725"/>
            <a:ext cx="2900774" cy="35556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9979172" y="4294753"/>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8" name="Gerade Verbindung mit Pfeil 17"/>
          <p:cNvCxnSpPr>
            <a:stCxn id="9" idx="1"/>
          </p:cNvCxnSpPr>
          <p:nvPr/>
        </p:nvCxnSpPr>
        <p:spPr>
          <a:xfrm flipH="1">
            <a:off x="7283772" y="4471725"/>
            <a:ext cx="2695400" cy="55768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9" idx="1"/>
          </p:cNvCxnSpPr>
          <p:nvPr/>
        </p:nvCxnSpPr>
        <p:spPr>
          <a:xfrm flipH="1">
            <a:off x="7643812" y="4471725"/>
            <a:ext cx="2335360" cy="1545123"/>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stCxn id="9" idx="1"/>
          </p:cNvCxnSpPr>
          <p:nvPr/>
        </p:nvCxnSpPr>
        <p:spPr>
          <a:xfrm flipH="1">
            <a:off x="7427788" y="4471725"/>
            <a:ext cx="2551384" cy="1977171"/>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18923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SMTP-Server</a:t>
            </a:r>
            <a:endParaRPr lang="nl-NL" dirty="0">
              <a:latin typeface="Note this" panose="02000503020000020003" pitchFamily="2" charset="0"/>
            </a:endParaRPr>
          </a:p>
        </p:txBody>
      </p:sp>
      <p:pic>
        <p:nvPicPr>
          <p:cNvPr id="2050" name="Picture 2" descr="L:\Screenshots\hybird 120 Gigaset Voice Mail System - General - Mozilla Firefox_223.png"/>
          <p:cNvPicPr>
            <a:picLocks noChangeAspect="1" noChangeArrowheads="1"/>
          </p:cNvPicPr>
          <p:nvPr/>
        </p:nvPicPr>
        <p:blipFill rotWithShape="1">
          <a:blip r:embed="rId3">
            <a:extLst>
              <a:ext uri="{28A0092B-C50C-407E-A947-70E740481C1C}">
                <a14:useLocalDpi xmlns:a14="http://schemas.microsoft.com/office/drawing/2010/main" val="0"/>
              </a:ext>
            </a:extLst>
          </a:blip>
          <a:srcRect l="14262" t="15600" r="28474" b="34233"/>
          <a:stretch/>
        </p:blipFill>
        <p:spPr bwMode="auto">
          <a:xfrm>
            <a:off x="1811164" y="1336328"/>
            <a:ext cx="7200000" cy="46226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hteck 8"/>
          <p:cNvSpPr/>
          <p:nvPr/>
        </p:nvSpPr>
        <p:spPr>
          <a:xfrm>
            <a:off x="7713096" y="2494552"/>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0" name="Gerade Verbindung mit Pfeil 9"/>
          <p:cNvCxnSpPr/>
          <p:nvPr/>
        </p:nvCxnSpPr>
        <p:spPr>
          <a:xfrm flipH="1">
            <a:off x="5771604" y="2704480"/>
            <a:ext cx="1993046" cy="25202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6625197" y="1515982"/>
            <a:ext cx="1374148" cy="3637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7931844" y="1264320"/>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16" name="Gerade Verbindung mit Pfeil 15"/>
          <p:cNvCxnSpPr/>
          <p:nvPr/>
        </p:nvCxnSpPr>
        <p:spPr>
          <a:xfrm flipH="1">
            <a:off x="4907508" y="2704480"/>
            <a:ext cx="2857142" cy="50405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7713096" y="3496568"/>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cxnSp>
        <p:nvCxnSpPr>
          <p:cNvPr id="19" name="Gerade Verbindung mit Pfeil 18"/>
          <p:cNvCxnSpPr/>
          <p:nvPr/>
        </p:nvCxnSpPr>
        <p:spPr>
          <a:xfrm flipH="1" flipV="1">
            <a:off x="5771604" y="3673539"/>
            <a:ext cx="1993046" cy="3295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5123532" y="3706496"/>
            <a:ext cx="2641118" cy="25202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a:off x="6444092" y="3706497"/>
            <a:ext cx="1269004" cy="510151"/>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94072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6"/>
          <a:stretch/>
        </p:blipFill>
        <p:spPr bwMode="auto">
          <a:xfrm>
            <a:off x="1811164" y="1470025"/>
            <a:ext cx="7447191"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Connectivity</a:t>
            </a:r>
            <a:endParaRPr lang="nl-NL" dirty="0">
              <a:latin typeface="Note this" panose="02000503020000020003" pitchFamily="2" charset="0"/>
            </a:endParaRPr>
          </a:p>
        </p:txBody>
      </p:sp>
    </p:spTree>
    <p:extLst>
      <p:ext uri="{BB962C8B-B14F-4D97-AF65-F5344CB8AC3E}">
        <p14:creationId xmlns:p14="http://schemas.microsoft.com/office/powerpoint/2010/main" val="347518444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Calendar</a:t>
            </a:r>
            <a:endParaRPr lang="nl-NL" dirty="0">
              <a:latin typeface="Note this" panose="02000503020000020003" pitchFamily="2" charset="0"/>
            </a:endParaRPr>
          </a:p>
        </p:txBody>
      </p:sp>
      <p:pic>
        <p:nvPicPr>
          <p:cNvPr id="2050" name="Picture 2" descr="K:\Screenshots\hybird 120 Gigaset Calendar - Calendar - Mozilla Firefox_167.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18" r="28529" b="58504"/>
          <a:stretch/>
        </p:blipFill>
        <p:spPr bwMode="auto">
          <a:xfrm>
            <a:off x="154980" y="1264320"/>
            <a:ext cx="7200000" cy="22427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a:off x="4907508" y="2903068"/>
            <a:ext cx="1374148"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203652" y="2656729"/>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2052" name="Picture 4" descr="K:\Screenshots\hybird 120 Gigaset Calendar - Calendar - Mozilla Firefox_168.png"/>
          <p:cNvPicPr>
            <a:picLocks noChangeAspect="1" noChangeArrowheads="1"/>
          </p:cNvPicPr>
          <p:nvPr/>
        </p:nvPicPr>
        <p:blipFill rotWithShape="1">
          <a:blip r:embed="rId4">
            <a:extLst>
              <a:ext uri="{28A0092B-C50C-407E-A947-70E740481C1C}">
                <a14:useLocalDpi xmlns:a14="http://schemas.microsoft.com/office/drawing/2010/main" val="0"/>
              </a:ext>
            </a:extLst>
          </a:blip>
          <a:srcRect t="17041" r="28536" b="57468"/>
          <a:stretch/>
        </p:blipFill>
        <p:spPr bwMode="auto">
          <a:xfrm>
            <a:off x="2171204" y="3208536"/>
            <a:ext cx="7200000" cy="18821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K:\Screenshots\hybird 120 Gigaset Calendar - Calendar - Mozilla Firefox_169.png"/>
          <p:cNvPicPr>
            <a:picLocks noChangeAspect="1" noChangeArrowheads="1"/>
          </p:cNvPicPr>
          <p:nvPr/>
        </p:nvPicPr>
        <p:blipFill rotWithShape="1">
          <a:blip r:embed="rId5">
            <a:extLst>
              <a:ext uri="{28A0092B-C50C-407E-A947-70E740481C1C}">
                <a14:useLocalDpi xmlns:a14="http://schemas.microsoft.com/office/drawing/2010/main" val="0"/>
              </a:ext>
            </a:extLst>
          </a:blip>
          <a:srcRect t="16969" r="28476" b="58027"/>
          <a:stretch/>
        </p:blipFill>
        <p:spPr bwMode="auto">
          <a:xfrm>
            <a:off x="467388" y="5152752"/>
            <a:ext cx="7200000" cy="18446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2" name="Gerade Verbindung mit Pfeil 11"/>
          <p:cNvCxnSpPr/>
          <p:nvPr/>
        </p:nvCxnSpPr>
        <p:spPr>
          <a:xfrm flipH="1">
            <a:off x="6851724" y="4406084"/>
            <a:ext cx="1280100"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7283772" y="4406084"/>
            <a:ext cx="848053" cy="31330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8096527" y="4150205"/>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6" name="Gerade Verbindung mit Pfeil 15"/>
          <p:cNvCxnSpPr/>
          <p:nvPr/>
        </p:nvCxnSpPr>
        <p:spPr>
          <a:xfrm flipH="1">
            <a:off x="5122567" y="5917663"/>
            <a:ext cx="1245553" cy="9663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6368120" y="5656808"/>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139751314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Calendar</a:t>
            </a:r>
            <a:endParaRPr lang="nl-NL" dirty="0">
              <a:latin typeface="Note this" panose="02000503020000020003" pitchFamily="2" charset="0"/>
            </a:endParaRPr>
          </a:p>
        </p:txBody>
      </p:sp>
      <p:pic>
        <p:nvPicPr>
          <p:cNvPr id="3074" name="Picture 2" descr="K:\Screenshots\hybird 120 Gigaset Calendar - Calendar - Mozilla Firefox_170.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28612" b="47192"/>
          <a:stretch/>
        </p:blipFill>
        <p:spPr bwMode="auto">
          <a:xfrm>
            <a:off x="596978" y="1336328"/>
            <a:ext cx="7200000" cy="30804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K:\Screenshots\hybird 120 Gigaset Calendar - Calendar - Mozilla Firefox_17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65" t="17133" r="28610" b="60601"/>
          <a:stretch/>
        </p:blipFill>
        <p:spPr bwMode="auto">
          <a:xfrm>
            <a:off x="4835500" y="4133399"/>
            <a:ext cx="5400000" cy="1539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K:\Screenshots\hybird 120 Gigaset Calendar - Calendar - Mozilla Firefox_172.png"/>
          <p:cNvPicPr>
            <a:picLocks noChangeAspect="1" noChangeArrowheads="1"/>
          </p:cNvPicPr>
          <p:nvPr/>
        </p:nvPicPr>
        <p:blipFill rotWithShape="1">
          <a:blip r:embed="rId5">
            <a:extLst>
              <a:ext uri="{28A0092B-C50C-407E-A947-70E740481C1C}">
                <a14:useLocalDpi xmlns:a14="http://schemas.microsoft.com/office/drawing/2010/main" val="0"/>
              </a:ext>
            </a:extLst>
          </a:blip>
          <a:srcRect l="14245" t="17144" r="28531" b="49513"/>
          <a:stretch/>
        </p:blipFill>
        <p:spPr bwMode="auto">
          <a:xfrm>
            <a:off x="154980" y="4688982"/>
            <a:ext cx="5400000" cy="230584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a:off x="4763492" y="3881545"/>
            <a:ext cx="1625080"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275660" y="3646681"/>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9" name="Rechteck 8"/>
          <p:cNvSpPr/>
          <p:nvPr/>
        </p:nvSpPr>
        <p:spPr>
          <a:xfrm>
            <a:off x="8456567" y="4931418"/>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2" name="Gerade Verbindung mit Pfeil 11"/>
          <p:cNvCxnSpPr/>
          <p:nvPr/>
        </p:nvCxnSpPr>
        <p:spPr>
          <a:xfrm flipH="1">
            <a:off x="7211764" y="5187297"/>
            <a:ext cx="1280100"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a:off x="2747269" y="6569220"/>
            <a:ext cx="1440159" cy="483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4115420" y="6310977"/>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291539193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Announcement</a:t>
            </a:r>
            <a:endParaRPr lang="nl-NL" dirty="0">
              <a:latin typeface="Note this" panose="02000503020000020003" pitchFamily="2" charset="0"/>
            </a:endParaRPr>
          </a:p>
        </p:txBody>
      </p:sp>
      <p:sp>
        <p:nvSpPr>
          <p:cNvPr id="19" name="Rechteck 18"/>
          <p:cNvSpPr/>
          <p:nvPr/>
        </p:nvSpPr>
        <p:spPr>
          <a:xfrm>
            <a:off x="7881668" y="5755993"/>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pic>
        <p:nvPicPr>
          <p:cNvPr id="1026" name="Picture 2" descr="K:\Screenshots\hybird 120 Gigaset Voice Applications - Wave Files - Mozilla Firefox_149.png"/>
          <p:cNvPicPr>
            <a:picLocks noChangeAspect="1" noChangeArrowheads="1"/>
          </p:cNvPicPr>
          <p:nvPr/>
        </p:nvPicPr>
        <p:blipFill rotWithShape="1">
          <a:blip r:embed="rId3">
            <a:extLst>
              <a:ext uri="{28A0092B-C50C-407E-A947-70E740481C1C}">
                <a14:useLocalDpi xmlns:a14="http://schemas.microsoft.com/office/drawing/2010/main" val="0"/>
              </a:ext>
            </a:extLst>
          </a:blip>
          <a:srcRect l="14202" t="17307" r="28547" b="59878"/>
          <a:stretch/>
        </p:blipFill>
        <p:spPr bwMode="auto">
          <a:xfrm>
            <a:off x="659036" y="1262562"/>
            <a:ext cx="5768958" cy="16847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hteck 20"/>
          <p:cNvSpPr/>
          <p:nvPr/>
        </p:nvSpPr>
        <p:spPr>
          <a:xfrm>
            <a:off x="7574323" y="2170109"/>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cxnSp>
        <p:nvCxnSpPr>
          <p:cNvPr id="20" name="Gerade Verbindung mit Pfeil 19"/>
          <p:cNvCxnSpPr/>
          <p:nvPr/>
        </p:nvCxnSpPr>
        <p:spPr>
          <a:xfrm flipH="1">
            <a:off x="6278179" y="2416448"/>
            <a:ext cx="1374148"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descr="K:\Screenshots\hybird 120 Gigaset Voice Applications - Wave Files - Mozilla Firefox_150.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39" t="16985" r="28534" b="59357"/>
          <a:stretch/>
        </p:blipFill>
        <p:spPr bwMode="auto">
          <a:xfrm>
            <a:off x="2747268" y="3070678"/>
            <a:ext cx="5775514" cy="17467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K:\Screenshots\hybird 120 Gigaset Voice Applications - Wave Files - Mozilla Firefox_151.png"/>
          <p:cNvPicPr>
            <a:picLocks noChangeAspect="1" noChangeArrowheads="1"/>
          </p:cNvPicPr>
          <p:nvPr/>
        </p:nvPicPr>
        <p:blipFill rotWithShape="1">
          <a:blip r:embed="rId5">
            <a:extLst>
              <a:ext uri="{28A0092B-C50C-407E-A947-70E740481C1C}">
                <a14:useLocalDpi xmlns:a14="http://schemas.microsoft.com/office/drawing/2010/main" val="0"/>
              </a:ext>
            </a:extLst>
          </a:blip>
          <a:srcRect l="14249" t="17438" r="28458" b="60645"/>
          <a:stretch/>
        </p:blipFill>
        <p:spPr bwMode="auto">
          <a:xfrm>
            <a:off x="1199157" y="4880687"/>
            <a:ext cx="5766096" cy="16165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2" name="Gerade Verbindung mit Pfeil 11"/>
          <p:cNvCxnSpPr/>
          <p:nvPr/>
        </p:nvCxnSpPr>
        <p:spPr>
          <a:xfrm flipH="1">
            <a:off x="5895905" y="3849906"/>
            <a:ext cx="1069348"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5411564" y="3849906"/>
            <a:ext cx="1553690" cy="31330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6929956" y="3594027"/>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6" name="Gerade Verbindung mit Pfeil 15"/>
          <p:cNvCxnSpPr/>
          <p:nvPr/>
        </p:nvCxnSpPr>
        <p:spPr>
          <a:xfrm flipH="1">
            <a:off x="6636115" y="6016848"/>
            <a:ext cx="1245553" cy="9663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751709"/>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Screenshots\hybird 120 Gigaset Rerouting - Rerouting Functions - Mozilla Firefox_152.png"/>
          <p:cNvPicPr>
            <a:picLocks noChangeAspect="1" noChangeArrowheads="1"/>
          </p:cNvPicPr>
          <p:nvPr/>
        </p:nvPicPr>
        <p:blipFill rotWithShape="1">
          <a:blip r:embed="rId3">
            <a:extLst>
              <a:ext uri="{28A0092B-C50C-407E-A947-70E740481C1C}">
                <a14:useLocalDpi xmlns:a14="http://schemas.microsoft.com/office/drawing/2010/main" val="0"/>
              </a:ext>
            </a:extLst>
          </a:blip>
          <a:srcRect t="11241" r="28525" b="63919"/>
          <a:stretch/>
        </p:blipFill>
        <p:spPr bwMode="auto">
          <a:xfrm>
            <a:off x="298996" y="1336328"/>
            <a:ext cx="7200000" cy="1833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Rerouting</a:t>
            </a:r>
            <a:r>
              <a:rPr lang="nl-NL" dirty="0" smtClean="0">
                <a:latin typeface="Note this" panose="02000503020000020003" pitchFamily="2" charset="0"/>
              </a:rPr>
              <a:t> </a:t>
            </a:r>
            <a:r>
              <a:rPr lang="nl-NL" dirty="0" err="1" smtClean="0">
                <a:latin typeface="Note this" panose="02000503020000020003" pitchFamily="2" charset="0"/>
              </a:rPr>
              <a:t>Function</a:t>
            </a:r>
            <a:endParaRPr lang="nl-NL" dirty="0">
              <a:latin typeface="Note this" panose="02000503020000020003" pitchFamily="2" charset="0"/>
            </a:endParaRPr>
          </a:p>
        </p:txBody>
      </p:sp>
      <p:cxnSp>
        <p:nvCxnSpPr>
          <p:cNvPr id="20" name="Gerade Verbindung mit Pfeil 19"/>
          <p:cNvCxnSpPr/>
          <p:nvPr/>
        </p:nvCxnSpPr>
        <p:spPr>
          <a:xfrm flipH="1">
            <a:off x="5051524" y="2980142"/>
            <a:ext cx="1374148"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347668" y="2733803"/>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3075" name="Picture 3" descr="L:\Screenshots\hybird 120 Gigaset Rerouting - Rerouting Functions - Mozilla Firefox_220.png"/>
          <p:cNvPicPr>
            <a:picLocks noChangeAspect="1" noChangeArrowheads="1"/>
          </p:cNvPicPr>
          <p:nvPr/>
        </p:nvPicPr>
        <p:blipFill rotWithShape="1">
          <a:blip r:embed="rId4">
            <a:extLst>
              <a:ext uri="{28A0092B-C50C-407E-A947-70E740481C1C}">
                <a14:useLocalDpi xmlns:a14="http://schemas.microsoft.com/office/drawing/2010/main" val="0"/>
              </a:ext>
            </a:extLst>
          </a:blip>
          <a:srcRect l="14275" t="15582" r="28478" b="61215"/>
          <a:stretch/>
        </p:blipFill>
        <p:spPr bwMode="auto">
          <a:xfrm>
            <a:off x="2784392" y="5649571"/>
            <a:ext cx="5400000" cy="16039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L:\Screenshots\hybird 120 Gigaset Rerouting - Rerouting Functions - Mozilla Firefox_219.png"/>
          <p:cNvPicPr>
            <a:picLocks noChangeAspect="1" noChangeArrowheads="1"/>
          </p:cNvPicPr>
          <p:nvPr/>
        </p:nvPicPr>
        <p:blipFill rotWithShape="1">
          <a:blip r:embed="rId5">
            <a:extLst>
              <a:ext uri="{28A0092B-C50C-407E-A947-70E740481C1C}">
                <a14:useLocalDpi xmlns:a14="http://schemas.microsoft.com/office/drawing/2010/main" val="0"/>
              </a:ext>
            </a:extLst>
          </a:blip>
          <a:srcRect l="14295" t="16056" r="28441" b="46491"/>
          <a:stretch/>
        </p:blipFill>
        <p:spPr bwMode="auto">
          <a:xfrm>
            <a:off x="4828216" y="3272674"/>
            <a:ext cx="5400000" cy="25882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K:\Screenshots\hybird 120 Gigaset Rerouting - Rerouting Functions - Mozilla Firefox_153.png"/>
          <p:cNvPicPr>
            <a:picLocks noChangeAspect="1" noChangeArrowheads="1"/>
          </p:cNvPicPr>
          <p:nvPr/>
        </p:nvPicPr>
        <p:blipFill rotWithShape="1">
          <a:blip r:embed="rId6">
            <a:extLst>
              <a:ext uri="{28A0092B-C50C-407E-A947-70E740481C1C}">
                <a14:useLocalDpi xmlns:a14="http://schemas.microsoft.com/office/drawing/2010/main" val="0"/>
              </a:ext>
            </a:extLst>
          </a:blip>
          <a:srcRect l="14245" t="17004" r="28531" b="44205"/>
          <a:stretch/>
        </p:blipFill>
        <p:spPr bwMode="auto">
          <a:xfrm>
            <a:off x="659036" y="3264401"/>
            <a:ext cx="5400000" cy="26825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Gerade Verbindung mit Pfeil 16"/>
          <p:cNvCxnSpPr/>
          <p:nvPr/>
        </p:nvCxnSpPr>
        <p:spPr>
          <a:xfrm flipH="1">
            <a:off x="3626369" y="3986237"/>
            <a:ext cx="1049634" cy="30900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4640705" y="3730358"/>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2" name="Gerade Verbindung mit Pfeil 11"/>
          <p:cNvCxnSpPr/>
          <p:nvPr/>
        </p:nvCxnSpPr>
        <p:spPr>
          <a:xfrm flipH="1">
            <a:off x="3606654" y="3986237"/>
            <a:ext cx="1069348"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3606654" y="3986237"/>
            <a:ext cx="1069349" cy="61590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3606654" y="3986237"/>
            <a:ext cx="1069348" cy="80647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3626368" y="3986237"/>
            <a:ext cx="1039777" cy="103298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3616511" y="3986237"/>
            <a:ext cx="1049634" cy="1341989"/>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3626369" y="3986237"/>
            <a:ext cx="1039776" cy="1547527"/>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a:off x="7931844" y="3950914"/>
            <a:ext cx="1049634" cy="30900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8946180" y="3695035"/>
            <a:ext cx="328936" cy="353943"/>
          </a:xfrm>
          <a:prstGeom prst="rect">
            <a:avLst/>
          </a:prstGeom>
        </p:spPr>
        <p:txBody>
          <a:bodyPr wrap="none">
            <a:spAutoFit/>
          </a:bodyPr>
          <a:lstStyle/>
          <a:p>
            <a:r>
              <a:rPr lang="de-DE" dirty="0" smtClean="0">
                <a:latin typeface="Myriad Pro Light" pitchFamily="34" charset="0"/>
              </a:rPr>
              <a:t>3.</a:t>
            </a:r>
            <a:endParaRPr lang="de-DE" dirty="0">
              <a:latin typeface="Myriad Pro Light" pitchFamily="34" charset="0"/>
            </a:endParaRPr>
          </a:p>
        </p:txBody>
      </p:sp>
      <p:cxnSp>
        <p:nvCxnSpPr>
          <p:cNvPr id="27" name="Gerade Verbindung mit Pfeil 26"/>
          <p:cNvCxnSpPr/>
          <p:nvPr/>
        </p:nvCxnSpPr>
        <p:spPr>
          <a:xfrm flipH="1">
            <a:off x="7912129" y="3950914"/>
            <a:ext cx="1069348"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a:off x="7912129" y="3950914"/>
            <a:ext cx="1069349" cy="61590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H="1">
            <a:off x="7912129" y="3950914"/>
            <a:ext cx="1069348" cy="80647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flipH="1">
            <a:off x="7931843" y="3950914"/>
            <a:ext cx="1039777" cy="103298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a:off x="7921986" y="3950914"/>
            <a:ext cx="1049634" cy="1341989"/>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H="1">
            <a:off x="7931844" y="3950914"/>
            <a:ext cx="1039776" cy="1547527"/>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H="1">
            <a:off x="6618623" y="6520904"/>
            <a:ext cx="1374148"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8034956" y="6274565"/>
            <a:ext cx="328936" cy="353943"/>
          </a:xfrm>
          <a:prstGeom prst="rect">
            <a:avLst/>
          </a:prstGeom>
        </p:spPr>
        <p:txBody>
          <a:bodyPr wrap="none">
            <a:spAutoFit/>
          </a:bodyPr>
          <a:lstStyle/>
          <a:p>
            <a:r>
              <a:rPr lang="de-DE" dirty="0">
                <a:latin typeface="Myriad Pro Light" pitchFamily="34" charset="0"/>
              </a:rPr>
              <a:t>4</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35223269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K:\Screenshots\hybird 120 Gigaset Rerouting - Rerouting Applications - Mozilla Firefox_156.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46" r="28615" b="63926"/>
          <a:stretch/>
        </p:blipFill>
        <p:spPr bwMode="auto">
          <a:xfrm>
            <a:off x="226988" y="1311450"/>
            <a:ext cx="7200000" cy="182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Rerouting</a:t>
            </a:r>
            <a:r>
              <a:rPr lang="nl-NL" dirty="0" smtClean="0">
                <a:latin typeface="Note this" panose="02000503020000020003" pitchFamily="2" charset="0"/>
              </a:rPr>
              <a:t> Application</a:t>
            </a:r>
            <a:endParaRPr lang="nl-NL" dirty="0">
              <a:latin typeface="Note this" panose="02000503020000020003" pitchFamily="2" charset="0"/>
            </a:endParaRPr>
          </a:p>
        </p:txBody>
      </p:sp>
      <p:cxnSp>
        <p:nvCxnSpPr>
          <p:cNvPr id="20" name="Gerade Verbindung mit Pfeil 19"/>
          <p:cNvCxnSpPr/>
          <p:nvPr/>
        </p:nvCxnSpPr>
        <p:spPr>
          <a:xfrm flipH="1">
            <a:off x="4979516" y="2928657"/>
            <a:ext cx="1374148"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275660" y="2682318"/>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5122" name="Picture 2" descr="K:\Screenshots\hybird 120 Gigaset Rerouting - Rerouting Applications - Mozilla Firefox_174.png"/>
          <p:cNvPicPr>
            <a:picLocks noChangeAspect="1" noChangeArrowheads="1"/>
          </p:cNvPicPr>
          <p:nvPr/>
        </p:nvPicPr>
        <p:blipFill rotWithShape="1">
          <a:blip r:embed="rId4">
            <a:extLst>
              <a:ext uri="{28A0092B-C50C-407E-A947-70E740481C1C}">
                <a14:useLocalDpi xmlns:a14="http://schemas.microsoft.com/office/drawing/2010/main" val="0"/>
              </a:ext>
            </a:extLst>
          </a:blip>
          <a:srcRect l="14249" t="22857" r="28526" b="54342"/>
          <a:stretch/>
        </p:blipFill>
        <p:spPr bwMode="auto">
          <a:xfrm>
            <a:off x="659036" y="3199400"/>
            <a:ext cx="5400000" cy="15768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Gerade Verbindung mit Pfeil 16"/>
          <p:cNvCxnSpPr/>
          <p:nvPr/>
        </p:nvCxnSpPr>
        <p:spPr>
          <a:xfrm flipH="1">
            <a:off x="3629698" y="3906446"/>
            <a:ext cx="1049634" cy="30900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4644034" y="3650567"/>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2" name="Gerade Verbindung mit Pfeil 11"/>
          <p:cNvCxnSpPr/>
          <p:nvPr/>
        </p:nvCxnSpPr>
        <p:spPr>
          <a:xfrm flipH="1">
            <a:off x="3609983" y="3906446"/>
            <a:ext cx="1069348"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H="1">
            <a:off x="3629698" y="3906446"/>
            <a:ext cx="1049633" cy="46140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descr="K:\Screenshots\hybird 120 Gigaset Rerouting - Rerouting Applications - Mozilla Firefox_161.png"/>
          <p:cNvPicPr>
            <a:picLocks noChangeAspect="1" noChangeArrowheads="1"/>
          </p:cNvPicPr>
          <p:nvPr/>
        </p:nvPicPr>
        <p:blipFill rotWithShape="1">
          <a:blip r:embed="rId5">
            <a:extLst>
              <a:ext uri="{28A0092B-C50C-407E-A947-70E740481C1C}">
                <a14:useLocalDpi xmlns:a14="http://schemas.microsoft.com/office/drawing/2010/main" val="0"/>
              </a:ext>
            </a:extLst>
          </a:blip>
          <a:srcRect l="14240" t="17147" r="28531" b="60425"/>
          <a:stretch/>
        </p:blipFill>
        <p:spPr bwMode="auto">
          <a:xfrm>
            <a:off x="587028" y="5080744"/>
            <a:ext cx="5400000" cy="15508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5" name="Picture 5" descr="K:\Screenshots\hybird 120 Gigaset Rerouting - Rerouting Applications - Mozilla Firefox_160.png"/>
          <p:cNvPicPr>
            <a:picLocks noChangeAspect="1" noChangeArrowheads="1"/>
          </p:cNvPicPr>
          <p:nvPr/>
        </p:nvPicPr>
        <p:blipFill rotWithShape="1">
          <a:blip r:embed="rId6">
            <a:extLst>
              <a:ext uri="{28A0092B-C50C-407E-A947-70E740481C1C}">
                <a14:useLocalDpi xmlns:a14="http://schemas.microsoft.com/office/drawing/2010/main" val="0"/>
              </a:ext>
            </a:extLst>
          </a:blip>
          <a:srcRect l="14245" t="17029" r="28531" b="60471"/>
          <a:stretch/>
        </p:blipFill>
        <p:spPr bwMode="auto">
          <a:xfrm>
            <a:off x="4644034" y="4894998"/>
            <a:ext cx="5400000" cy="15560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5" name="Gerade Verbindung mit Pfeil 24"/>
          <p:cNvCxnSpPr/>
          <p:nvPr/>
        </p:nvCxnSpPr>
        <p:spPr>
          <a:xfrm flipH="1">
            <a:off x="3287028" y="5936578"/>
            <a:ext cx="1049634" cy="30900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4301364" y="5680699"/>
            <a:ext cx="328936" cy="353943"/>
          </a:xfrm>
          <a:prstGeom prst="rect">
            <a:avLst/>
          </a:prstGeom>
        </p:spPr>
        <p:txBody>
          <a:bodyPr wrap="none">
            <a:spAutoFit/>
          </a:bodyPr>
          <a:lstStyle/>
          <a:p>
            <a:r>
              <a:rPr lang="de-DE" dirty="0" smtClean="0">
                <a:latin typeface="Myriad Pro Light" pitchFamily="34" charset="0"/>
              </a:rPr>
              <a:t>3.</a:t>
            </a:r>
            <a:endParaRPr lang="de-DE" dirty="0">
              <a:latin typeface="Myriad Pro Light" pitchFamily="34" charset="0"/>
            </a:endParaRPr>
          </a:p>
        </p:txBody>
      </p:sp>
      <p:cxnSp>
        <p:nvCxnSpPr>
          <p:cNvPr id="27" name="Gerade Verbindung mit Pfeil 26"/>
          <p:cNvCxnSpPr/>
          <p:nvPr/>
        </p:nvCxnSpPr>
        <p:spPr>
          <a:xfrm flipH="1">
            <a:off x="1667148" y="5936578"/>
            <a:ext cx="2669513"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H="1">
            <a:off x="7338707" y="5725638"/>
            <a:ext cx="1049634" cy="30900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8353043" y="5469759"/>
            <a:ext cx="328936" cy="353943"/>
          </a:xfrm>
          <a:prstGeom prst="rect">
            <a:avLst/>
          </a:prstGeom>
        </p:spPr>
        <p:txBody>
          <a:bodyPr wrap="none">
            <a:spAutoFit/>
          </a:bodyPr>
          <a:lstStyle/>
          <a:p>
            <a:r>
              <a:rPr lang="de-DE" dirty="0" smtClean="0">
                <a:latin typeface="Myriad Pro Light" pitchFamily="34" charset="0"/>
              </a:rPr>
              <a:t>4.</a:t>
            </a:r>
            <a:endParaRPr lang="de-DE" dirty="0">
              <a:latin typeface="Myriad Pro Light" pitchFamily="34" charset="0"/>
            </a:endParaRPr>
          </a:p>
        </p:txBody>
      </p:sp>
      <p:cxnSp>
        <p:nvCxnSpPr>
          <p:cNvPr id="38" name="Gerade Verbindung mit Pfeil 37"/>
          <p:cNvCxnSpPr/>
          <p:nvPr/>
        </p:nvCxnSpPr>
        <p:spPr>
          <a:xfrm flipH="1">
            <a:off x="6203652" y="5725638"/>
            <a:ext cx="2184689"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198650"/>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Phone </a:t>
            </a:r>
            <a:r>
              <a:rPr lang="nl-NL" dirty="0" err="1" smtClean="0">
                <a:latin typeface="Note this" panose="02000503020000020003" pitchFamily="2" charset="0"/>
              </a:rPr>
              <a:t>configuration</a:t>
            </a:r>
            <a:endParaRPr lang="nl-NL" dirty="0">
              <a:latin typeface="Note this" panose="02000503020000020003" pitchFamily="2" charset="0"/>
            </a:endParaRPr>
          </a:p>
        </p:txBody>
      </p:sp>
      <p:pic>
        <p:nvPicPr>
          <p:cNvPr id="4098" name="Picture 2" descr="L:\Screenshots\hybird 120 Gigaset Gigaset Phones - Gigaset Phones - Mozilla Firefox_214.png"/>
          <p:cNvPicPr>
            <a:picLocks noChangeAspect="1" noChangeArrowheads="1"/>
          </p:cNvPicPr>
          <p:nvPr/>
        </p:nvPicPr>
        <p:blipFill rotWithShape="1">
          <a:blip r:embed="rId3">
            <a:extLst>
              <a:ext uri="{28A0092B-C50C-407E-A947-70E740481C1C}">
                <a14:useLocalDpi xmlns:a14="http://schemas.microsoft.com/office/drawing/2010/main" val="0"/>
              </a:ext>
            </a:extLst>
          </a:blip>
          <a:srcRect t="15660" r="28476" b="51293"/>
          <a:stretch/>
        </p:blipFill>
        <p:spPr bwMode="auto">
          <a:xfrm>
            <a:off x="1451124" y="1408336"/>
            <a:ext cx="7200000" cy="24380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L:\Screenshots\hybird 120 Gigaset Gigaset Phones - Gigaset Phones - Mozilla Firefox_215.png"/>
          <p:cNvPicPr>
            <a:picLocks noChangeAspect="1" noChangeArrowheads="1"/>
          </p:cNvPicPr>
          <p:nvPr/>
        </p:nvPicPr>
        <p:blipFill rotWithShape="1">
          <a:blip r:embed="rId4">
            <a:extLst>
              <a:ext uri="{28A0092B-C50C-407E-A947-70E740481C1C}">
                <a14:useLocalDpi xmlns:a14="http://schemas.microsoft.com/office/drawing/2010/main" val="0"/>
              </a:ext>
            </a:extLst>
          </a:blip>
          <a:srcRect l="14323" t="15862" r="28486" b="45617"/>
          <a:stretch/>
        </p:blipFill>
        <p:spPr bwMode="auto">
          <a:xfrm>
            <a:off x="2927124" y="3975005"/>
            <a:ext cx="5724000" cy="28255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Gerade Verbindung mit Pfeil 16"/>
          <p:cNvCxnSpPr/>
          <p:nvPr/>
        </p:nvCxnSpPr>
        <p:spPr>
          <a:xfrm flipH="1">
            <a:off x="6818807" y="5642101"/>
            <a:ext cx="2160062" cy="41652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6818807" y="5642101"/>
            <a:ext cx="2160062" cy="734787"/>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8783116" y="3214633"/>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sp>
        <p:nvSpPr>
          <p:cNvPr id="21" name="Rechteck 20"/>
          <p:cNvSpPr/>
          <p:nvPr/>
        </p:nvSpPr>
        <p:spPr>
          <a:xfrm>
            <a:off x="8901043" y="5384938"/>
            <a:ext cx="328936" cy="353943"/>
          </a:xfrm>
          <a:prstGeom prst="rect">
            <a:avLst/>
          </a:prstGeom>
        </p:spPr>
        <p:txBody>
          <a:bodyPr wrap="none">
            <a:spAutoFit/>
          </a:bodyPr>
          <a:lstStyle/>
          <a:p>
            <a:r>
              <a:rPr lang="de-DE" dirty="0" smtClean="0">
                <a:latin typeface="Myriad Pro Light" pitchFamily="34" charset="0"/>
              </a:rPr>
              <a:t>2.</a:t>
            </a:r>
            <a:endParaRPr lang="de-DE" dirty="0">
              <a:latin typeface="Myriad Pro Light" pitchFamily="34" charset="0"/>
            </a:endParaRPr>
          </a:p>
        </p:txBody>
      </p:sp>
      <p:cxnSp>
        <p:nvCxnSpPr>
          <p:cNvPr id="20" name="Gerade Verbindung mit Pfeil 19"/>
          <p:cNvCxnSpPr/>
          <p:nvPr/>
        </p:nvCxnSpPr>
        <p:spPr>
          <a:xfrm flipH="1" flipV="1">
            <a:off x="7629259" y="3280544"/>
            <a:ext cx="1225221" cy="2160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6818807" y="5642101"/>
            <a:ext cx="2160062"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373397"/>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Call Distribution</a:t>
            </a:r>
            <a:endParaRPr lang="nl-NL" dirty="0">
              <a:latin typeface="Note this" panose="02000503020000020003" pitchFamily="2" charset="0"/>
            </a:endParaRPr>
          </a:p>
        </p:txBody>
      </p:sp>
      <p:pic>
        <p:nvPicPr>
          <p:cNvPr id="1028" name="Picture 4" descr="K:\Screenshots\hybird 120 Gigaset Call Distribution - Incoming Distribution - Mozilla Firefox_138_mod.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18" r="28617" b="64625"/>
          <a:stretch/>
        </p:blipFill>
        <p:spPr bwMode="auto">
          <a:xfrm>
            <a:off x="467388" y="1264320"/>
            <a:ext cx="7200000" cy="17930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flipH="1">
            <a:off x="7465200" y="2625791"/>
            <a:ext cx="1374148" cy="1080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8761344" y="2379452"/>
            <a:ext cx="328936" cy="353943"/>
          </a:xfrm>
          <a:prstGeom prst="rect">
            <a:avLst/>
          </a:prstGeom>
        </p:spPr>
        <p:txBody>
          <a:bodyPr wrap="none">
            <a:spAutoFit/>
          </a:bodyPr>
          <a:lstStyle/>
          <a:p>
            <a:r>
              <a:rPr lang="de-DE" dirty="0" smtClean="0">
                <a:latin typeface="Myriad Pro Light" pitchFamily="34" charset="0"/>
              </a:rPr>
              <a:t>1.</a:t>
            </a:r>
            <a:endParaRPr lang="de-DE" dirty="0">
              <a:latin typeface="Myriad Pro Light" pitchFamily="34" charset="0"/>
            </a:endParaRPr>
          </a:p>
        </p:txBody>
      </p:sp>
      <p:pic>
        <p:nvPicPr>
          <p:cNvPr id="6146" name="Picture 2" descr="K:\Screenshots\hybird 120 Gigaset Call Distribution - Incoming Distribution - Mozilla Firefox_162.png"/>
          <p:cNvPicPr>
            <a:picLocks noChangeAspect="1" noChangeArrowheads="1"/>
          </p:cNvPicPr>
          <p:nvPr/>
        </p:nvPicPr>
        <p:blipFill rotWithShape="1">
          <a:blip r:embed="rId4">
            <a:extLst>
              <a:ext uri="{28A0092B-C50C-407E-A947-70E740481C1C}">
                <a14:useLocalDpi xmlns:a14="http://schemas.microsoft.com/office/drawing/2010/main" val="0"/>
              </a:ext>
            </a:extLst>
          </a:blip>
          <a:srcRect l="14247" t="17031" r="28610" b="52894"/>
          <a:stretch/>
        </p:blipFill>
        <p:spPr bwMode="auto">
          <a:xfrm>
            <a:off x="587028" y="3011744"/>
            <a:ext cx="5400000" cy="20828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7" name="Picture 3" descr="K:\Screenshots\hybird 120 Gigaset Call Distribution - Incoming Distribution - Mozilla Firefox_163.png"/>
          <p:cNvPicPr>
            <a:picLocks noChangeAspect="1" noChangeArrowheads="1"/>
          </p:cNvPicPr>
          <p:nvPr/>
        </p:nvPicPr>
        <p:blipFill rotWithShape="1">
          <a:blip r:embed="rId5">
            <a:extLst>
              <a:ext uri="{28A0092B-C50C-407E-A947-70E740481C1C}">
                <a14:useLocalDpi xmlns:a14="http://schemas.microsoft.com/office/drawing/2010/main" val="0"/>
              </a:ext>
            </a:extLst>
          </a:blip>
          <a:srcRect l="14240" t="17477" r="28536" b="43203"/>
          <a:stretch/>
        </p:blipFill>
        <p:spPr bwMode="auto">
          <a:xfrm>
            <a:off x="4679701" y="4262554"/>
            <a:ext cx="5400000" cy="27192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2" name="Gerade Verbindung mit Pfeil 11"/>
          <p:cNvCxnSpPr/>
          <p:nvPr/>
        </p:nvCxnSpPr>
        <p:spPr>
          <a:xfrm flipH="1">
            <a:off x="3375625" y="4088152"/>
            <a:ext cx="1069348" cy="6362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3467348" y="4088152"/>
            <a:ext cx="977626" cy="41652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4409676" y="3832273"/>
            <a:ext cx="328936" cy="353943"/>
          </a:xfrm>
          <a:prstGeom prst="rect">
            <a:avLst/>
          </a:prstGeom>
        </p:spPr>
        <p:txBody>
          <a:bodyPr wrap="none">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cxnSp>
        <p:nvCxnSpPr>
          <p:cNvPr id="16" name="Gerade Verbindung mit Pfeil 15"/>
          <p:cNvCxnSpPr/>
          <p:nvPr/>
        </p:nvCxnSpPr>
        <p:spPr>
          <a:xfrm flipH="1">
            <a:off x="9196080" y="5142918"/>
            <a:ext cx="1040020" cy="48316"/>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3287028" y="4088152"/>
            <a:ext cx="1157945" cy="64455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10092084" y="4870817"/>
            <a:ext cx="328936" cy="353943"/>
          </a:xfrm>
          <a:prstGeom prst="rect">
            <a:avLst/>
          </a:prstGeom>
        </p:spPr>
        <p:txBody>
          <a:bodyPr wrap="none">
            <a:spAutoFit/>
          </a:bodyPr>
          <a:lstStyle/>
          <a:p>
            <a:r>
              <a:rPr lang="de-DE" dirty="0">
                <a:latin typeface="Myriad Pro Light" pitchFamily="34" charset="0"/>
              </a:rPr>
              <a:t>3</a:t>
            </a:r>
            <a:r>
              <a:rPr lang="de-DE" dirty="0" smtClean="0">
                <a:latin typeface="Myriad Pro Light" pitchFamily="34" charset="0"/>
              </a:rPr>
              <a:t>.</a:t>
            </a:r>
            <a:endParaRPr lang="de-DE" dirty="0">
              <a:latin typeface="Myriad Pro Light" pitchFamily="34" charset="0"/>
            </a:endParaRPr>
          </a:p>
        </p:txBody>
      </p:sp>
    </p:spTree>
    <p:extLst>
      <p:ext uri="{BB962C8B-B14F-4D97-AF65-F5344CB8AC3E}">
        <p14:creationId xmlns:p14="http://schemas.microsoft.com/office/powerpoint/2010/main" val="424631234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creenshots\hybird 120 Gigaset Save configuration - Mozilla Firefox_051.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17" r="28503" b="34917"/>
          <a:stretch/>
        </p:blipFill>
        <p:spPr bwMode="auto">
          <a:xfrm>
            <a:off x="695040" y="1552352"/>
            <a:ext cx="9534123" cy="52543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Gerade Verbindung mit Pfeil 4"/>
          <p:cNvCxnSpPr/>
          <p:nvPr/>
        </p:nvCxnSpPr>
        <p:spPr>
          <a:xfrm>
            <a:off x="154980" y="2200424"/>
            <a:ext cx="648072" cy="10811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4259436" y="3529523"/>
            <a:ext cx="792088" cy="127955"/>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5051524" y="4072632"/>
            <a:ext cx="792088" cy="44894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a:t>
            </a:r>
            <a:r>
              <a:rPr lang="nl-NL" dirty="0" err="1" smtClean="0">
                <a:latin typeface="Note this" panose="02000503020000020003" pitchFamily="2" charset="0"/>
              </a:rPr>
              <a:t>Saving</a:t>
            </a:r>
            <a:r>
              <a:rPr lang="nl-NL" dirty="0" smtClean="0">
                <a:latin typeface="Note this" panose="02000503020000020003" pitchFamily="2" charset="0"/>
              </a:rPr>
              <a:t> </a:t>
            </a:r>
            <a:r>
              <a:rPr lang="nl-NL" dirty="0" err="1" smtClean="0">
                <a:latin typeface="Note this" panose="02000503020000020003" pitchFamily="2" charset="0"/>
              </a:rPr>
              <a:t>Settings</a:t>
            </a:r>
            <a:endParaRPr lang="nl-NL" dirty="0">
              <a:latin typeface="Note this" panose="02000503020000020003" pitchFamily="2" charset="0"/>
            </a:endParaRPr>
          </a:p>
        </p:txBody>
      </p:sp>
      <p:sp>
        <p:nvSpPr>
          <p:cNvPr id="8" name="Textfeld 7"/>
          <p:cNvSpPr txBox="1"/>
          <p:nvPr/>
        </p:nvSpPr>
        <p:spPr>
          <a:xfrm>
            <a:off x="10964" y="1912392"/>
            <a:ext cx="360040" cy="353943"/>
          </a:xfrm>
          <a:prstGeom prst="rect">
            <a:avLst/>
          </a:prstGeom>
          <a:noFill/>
        </p:spPr>
        <p:txBody>
          <a:bodyPr wrap="square" rtlCol="0">
            <a:spAutoFit/>
          </a:bodyPr>
          <a:lstStyle/>
          <a:p>
            <a:r>
              <a:rPr lang="de-DE" dirty="0" smtClean="0">
                <a:latin typeface="Myriad Pro Light" pitchFamily="34" charset="0"/>
              </a:rPr>
              <a:t>1.</a:t>
            </a:r>
            <a:endParaRPr lang="de-DE" dirty="0">
              <a:latin typeface="Myriad Pro Light" pitchFamily="34" charset="0"/>
            </a:endParaRPr>
          </a:p>
        </p:txBody>
      </p:sp>
      <p:sp>
        <p:nvSpPr>
          <p:cNvPr id="9" name="Textfeld 8"/>
          <p:cNvSpPr txBox="1"/>
          <p:nvPr/>
        </p:nvSpPr>
        <p:spPr>
          <a:xfrm>
            <a:off x="3971404" y="3424560"/>
            <a:ext cx="360040" cy="353943"/>
          </a:xfrm>
          <a:prstGeom prst="rect">
            <a:avLst/>
          </a:prstGeom>
          <a:noFill/>
        </p:spPr>
        <p:txBody>
          <a:bodyPr wrap="square" rtlCol="0">
            <a:spAutoFit/>
          </a:bodyPr>
          <a:lstStyle/>
          <a:p>
            <a:r>
              <a:rPr lang="de-DE" dirty="0">
                <a:latin typeface="Myriad Pro Light" pitchFamily="34" charset="0"/>
              </a:rPr>
              <a:t>2</a:t>
            </a:r>
            <a:r>
              <a:rPr lang="de-DE" dirty="0" smtClean="0">
                <a:latin typeface="Myriad Pro Light" pitchFamily="34" charset="0"/>
              </a:rPr>
              <a:t>.</a:t>
            </a:r>
            <a:endParaRPr lang="de-DE" dirty="0">
              <a:latin typeface="Myriad Pro Light" pitchFamily="34" charset="0"/>
            </a:endParaRPr>
          </a:p>
        </p:txBody>
      </p:sp>
      <p:sp>
        <p:nvSpPr>
          <p:cNvPr id="10" name="Textfeld 9"/>
          <p:cNvSpPr txBox="1"/>
          <p:nvPr/>
        </p:nvSpPr>
        <p:spPr>
          <a:xfrm>
            <a:off x="4835500" y="4216648"/>
            <a:ext cx="360040" cy="353943"/>
          </a:xfrm>
          <a:prstGeom prst="rect">
            <a:avLst/>
          </a:prstGeom>
          <a:noFill/>
        </p:spPr>
        <p:txBody>
          <a:bodyPr wrap="square" rtlCol="0">
            <a:spAutoFit/>
          </a:bodyPr>
          <a:lstStyle/>
          <a:p>
            <a:r>
              <a:rPr lang="de-DE" dirty="0" smtClean="0">
                <a:latin typeface="Myriad Pro Light" pitchFamily="34" charset="0"/>
              </a:rPr>
              <a:t>3.</a:t>
            </a:r>
            <a:endParaRPr lang="de-DE" dirty="0">
              <a:latin typeface="Myriad Pro Light" pitchFamily="34" charset="0"/>
            </a:endParaRPr>
          </a:p>
        </p:txBody>
      </p:sp>
      <p:cxnSp>
        <p:nvCxnSpPr>
          <p:cNvPr id="11" name="Gerade Verbindung mit Pfeil 10"/>
          <p:cNvCxnSpPr/>
          <p:nvPr/>
        </p:nvCxnSpPr>
        <p:spPr>
          <a:xfrm flipV="1">
            <a:off x="4259436" y="3156304"/>
            <a:ext cx="756084" cy="501174"/>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79786"/>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219075"/>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defTabSz="457200">
              <a:buNone/>
            </a:pPr>
            <a:r>
              <a:rPr lang="en-GB" b="0" i="0">
                <a:latin typeface="Note this" panose="02000503020000020003" pitchFamily="2" charset="0"/>
                <a:ea typeface="+mn-ea"/>
                <a:cs typeface="+mn-cs"/>
              </a:rPr>
              <a:t>Exercise </a:t>
            </a:r>
            <a:r>
              <a:rPr lang="en-GB" smtClean="0">
                <a:latin typeface="Note this" panose="02000503020000020003" pitchFamily="2" charset="0"/>
                <a:ea typeface="+mn-ea"/>
                <a:cs typeface="+mn-cs"/>
              </a:rPr>
              <a:t>6 </a:t>
            </a:r>
            <a:r>
              <a:rPr lang="en-GB" b="0" i="0" smtClean="0">
                <a:latin typeface="Note this" panose="02000503020000020003" pitchFamily="2" charset="0"/>
                <a:ea typeface="+mn-ea"/>
                <a:cs typeface="+mn-cs"/>
              </a:rPr>
              <a:t>— </a:t>
            </a:r>
            <a:r>
              <a:rPr lang="en-GB" dirty="0" smtClean="0">
                <a:latin typeface="Note this" panose="02000503020000020003" pitchFamily="2" charset="0"/>
                <a:ea typeface="+mn-ea"/>
                <a:cs typeface="+mn-cs"/>
              </a:rPr>
              <a:t>Advanced Scenario</a:t>
            </a:r>
            <a:endParaRPr lang="en-GB" b="0" i="0" dirty="0">
              <a:latin typeface="Note this" panose="02000503020000020003" pitchFamily="2" charset="0"/>
              <a:ea typeface="+mn-ea"/>
              <a:cs typeface="+mn-cs"/>
            </a:endParaRPr>
          </a:p>
        </p:txBody>
      </p:sp>
      <p:sp>
        <p:nvSpPr>
          <p:cNvPr id="3" name="Textfeld 2"/>
          <p:cNvSpPr txBox="1"/>
          <p:nvPr/>
        </p:nvSpPr>
        <p:spPr>
          <a:xfrm>
            <a:off x="1235101" y="2068597"/>
            <a:ext cx="8568952" cy="4154984"/>
          </a:xfrm>
          <a:prstGeom prst="rect">
            <a:avLst/>
          </a:prstGeom>
          <a:noFill/>
        </p:spPr>
        <p:txBody>
          <a:bodyPr wrap="square" rtlCol="0">
            <a:spAutoFit/>
          </a:bodyPr>
          <a:lstStyle/>
          <a:p>
            <a:pPr algn="l" defTabSz="457200"/>
            <a:r>
              <a:rPr lang="de-DE" sz="2400" b="1" i="0" dirty="0" err="1" smtClean="0">
                <a:latin typeface="Myriad Pro Light" pitchFamily="34" charset="0"/>
              </a:rPr>
              <a:t>Advanced</a:t>
            </a:r>
            <a:r>
              <a:rPr lang="de-DE" sz="2400" b="1" i="0" dirty="0" smtClean="0">
                <a:latin typeface="Myriad Pro Light" pitchFamily="34" charset="0"/>
              </a:rPr>
              <a:t> Scenario Setup</a:t>
            </a:r>
          </a:p>
          <a:p>
            <a:pPr marL="342900" indent="-342900" defTabSz="457200">
              <a:buFont typeface="Arial" panose="020B0604020202020204" pitchFamily="34" charset="0"/>
              <a:buChar char="•"/>
            </a:pPr>
            <a:r>
              <a:rPr lang="de-DE" sz="2400" dirty="0" err="1" smtClean="0">
                <a:latin typeface="Myriad Pro Light" pitchFamily="34" charset="0"/>
              </a:rPr>
              <a:t>Configure</a:t>
            </a:r>
            <a:r>
              <a:rPr lang="de-DE" sz="2400" dirty="0" smtClean="0">
                <a:latin typeface="Myriad Pro Light" pitchFamily="34" charset="0"/>
              </a:rPr>
              <a:t> </a:t>
            </a:r>
            <a:r>
              <a:rPr lang="de-DE" sz="2400" dirty="0" err="1" smtClean="0">
                <a:latin typeface="Myriad Pro Light" pitchFamily="34" charset="0"/>
              </a:rPr>
              <a:t>the</a:t>
            </a:r>
            <a:r>
              <a:rPr lang="de-DE" sz="2400" dirty="0" smtClean="0">
                <a:latin typeface="Myriad Pro Light" pitchFamily="34" charset="0"/>
              </a:rPr>
              <a:t> </a:t>
            </a:r>
            <a:r>
              <a:rPr lang="de-DE" sz="2400" dirty="0" err="1" smtClean="0">
                <a:latin typeface="Myriad Pro Light" pitchFamily="34" charset="0"/>
              </a:rPr>
              <a:t>complete</a:t>
            </a:r>
            <a:r>
              <a:rPr lang="de-DE" sz="2400" dirty="0" smtClean="0">
                <a:latin typeface="Myriad Pro Light" pitchFamily="34" charset="0"/>
              </a:rPr>
              <a:t> </a:t>
            </a:r>
            <a:r>
              <a:rPr lang="de-DE" sz="2400" dirty="0" err="1" smtClean="0">
                <a:latin typeface="Myriad Pro Light" pitchFamily="34" charset="0"/>
              </a:rPr>
              <a:t>advanced</a:t>
            </a:r>
            <a:r>
              <a:rPr lang="de-DE" sz="2400" dirty="0" smtClean="0">
                <a:latin typeface="Myriad Pro Light" pitchFamily="34" charset="0"/>
              </a:rPr>
              <a:t> Scenario on </a:t>
            </a:r>
            <a:r>
              <a:rPr lang="de-DE" sz="2400" dirty="0" err="1" smtClean="0">
                <a:latin typeface="Myriad Pro Light" pitchFamily="34" charset="0"/>
              </a:rPr>
              <a:t>your</a:t>
            </a:r>
            <a:r>
              <a:rPr lang="de-DE" sz="2400" dirty="0" smtClean="0">
                <a:latin typeface="Myriad Pro Light" pitchFamily="34" charset="0"/>
              </a:rPr>
              <a:t> </a:t>
            </a:r>
            <a:r>
              <a:rPr lang="de-DE" sz="2400" dirty="0" err="1" smtClean="0">
                <a:latin typeface="Myriad Pro Light" pitchFamily="34" charset="0"/>
              </a:rPr>
              <a:t>system</a:t>
            </a:r>
            <a:endParaRPr lang="de-DE" sz="2400" dirty="0" smtClean="0">
              <a:latin typeface="Myriad Pro Light" pitchFamily="34" charset="0"/>
            </a:endParaRPr>
          </a:p>
          <a:p>
            <a:pPr marL="342900" indent="-342900" defTabSz="457200">
              <a:buFont typeface="Arial" panose="020B0604020202020204" pitchFamily="34" charset="0"/>
              <a:buChar char="•"/>
            </a:pPr>
            <a:endParaRPr lang="de-DE" sz="2400" dirty="0" smtClean="0">
              <a:latin typeface="Myriad Pro Light" pitchFamily="34" charset="0"/>
            </a:endParaRPr>
          </a:p>
          <a:p>
            <a:pPr marL="283464" indent="-283464" algn="l" defTabSz="457200">
              <a:buFont typeface="Arial"/>
              <a:buChar char="•"/>
            </a:pPr>
            <a:endParaRPr lang="en-GB" sz="2400" dirty="0" smtClean="0">
              <a:latin typeface="Myriad Pro Light" pitchFamily="34" charset="0"/>
            </a:endParaRPr>
          </a:p>
          <a:p>
            <a:pPr algn="l" defTabSz="457200"/>
            <a:r>
              <a:rPr lang="de-DE" sz="2400" b="1" dirty="0" smtClean="0">
                <a:latin typeface="Myriad Pro Light" pitchFamily="34" charset="0"/>
              </a:rPr>
              <a:t>Test </a:t>
            </a:r>
            <a:r>
              <a:rPr lang="de-DE" sz="2400" b="1" dirty="0" err="1" smtClean="0">
                <a:latin typeface="Myriad Pro Light" pitchFamily="34" charset="0"/>
              </a:rPr>
              <a:t>the</a:t>
            </a:r>
            <a:r>
              <a:rPr lang="de-DE" sz="2400" b="1" dirty="0" smtClean="0">
                <a:latin typeface="Myriad Pro Light" pitchFamily="34" charset="0"/>
              </a:rPr>
              <a:t> </a:t>
            </a:r>
            <a:r>
              <a:rPr lang="de-DE" sz="2400" b="1" dirty="0" err="1" smtClean="0">
                <a:latin typeface="Myriad Pro Light" pitchFamily="34" charset="0"/>
              </a:rPr>
              <a:t>setup</a:t>
            </a:r>
            <a:endParaRPr lang="de-DE" sz="2400" b="1" dirty="0" smtClean="0">
              <a:latin typeface="Myriad Pro Light" pitchFamily="34" charset="0"/>
            </a:endParaRPr>
          </a:p>
          <a:p>
            <a:pPr marL="342900" indent="-342900" algn="l" defTabSz="457200">
              <a:buFont typeface="Arial" panose="020B0604020202020204" pitchFamily="34" charset="0"/>
              <a:buChar char="•"/>
            </a:pPr>
            <a:r>
              <a:rPr lang="de-DE" sz="2400" dirty="0" err="1" smtClean="0">
                <a:latin typeface="Myriad Pro Light" pitchFamily="34" charset="0"/>
              </a:rPr>
              <a:t>Make</a:t>
            </a:r>
            <a:r>
              <a:rPr lang="de-DE" sz="2400" dirty="0" smtClean="0">
                <a:latin typeface="Myriad Pro Light" pitchFamily="34" charset="0"/>
              </a:rPr>
              <a:t> </a:t>
            </a:r>
            <a:r>
              <a:rPr lang="de-DE" sz="2400" dirty="0" err="1" smtClean="0">
                <a:latin typeface="Myriad Pro Light" pitchFamily="34" charset="0"/>
              </a:rPr>
              <a:t>calls</a:t>
            </a:r>
            <a:r>
              <a:rPr lang="de-DE" sz="2400" dirty="0" smtClean="0">
                <a:latin typeface="Myriad Pro Light" pitchFamily="34" charset="0"/>
              </a:rPr>
              <a:t> </a:t>
            </a:r>
            <a:r>
              <a:rPr lang="de-DE" sz="2400" dirty="0" err="1" smtClean="0">
                <a:latin typeface="Myriad Pro Light" pitchFamily="34" charset="0"/>
              </a:rPr>
              <a:t>to</a:t>
            </a:r>
            <a:r>
              <a:rPr lang="de-DE" sz="2400" dirty="0" smtClean="0">
                <a:latin typeface="Myriad Pro Light" pitchFamily="34" charset="0"/>
              </a:rPr>
              <a:t> </a:t>
            </a:r>
            <a:r>
              <a:rPr lang="de-DE" sz="2400" dirty="0" err="1" smtClean="0">
                <a:latin typeface="Myriad Pro Light" pitchFamily="34" charset="0"/>
              </a:rPr>
              <a:t>the</a:t>
            </a:r>
            <a:r>
              <a:rPr lang="de-DE" sz="2400" dirty="0" smtClean="0">
                <a:latin typeface="Myriad Pro Light" pitchFamily="34" charset="0"/>
              </a:rPr>
              <a:t> </a:t>
            </a:r>
            <a:r>
              <a:rPr lang="de-DE" sz="2400" dirty="0" err="1" smtClean="0">
                <a:latin typeface="Myriad Pro Light" pitchFamily="34" charset="0"/>
              </a:rPr>
              <a:t>group</a:t>
            </a:r>
            <a:r>
              <a:rPr lang="de-DE" sz="2400" dirty="0" smtClean="0">
                <a:latin typeface="Myriad Pro Light" pitchFamily="34" charset="0"/>
              </a:rPr>
              <a:t> </a:t>
            </a:r>
            <a:r>
              <a:rPr lang="de-DE" sz="2400" dirty="0" err="1" smtClean="0">
                <a:latin typeface="Myriad Pro Light" pitchFamily="34" charset="0"/>
              </a:rPr>
              <a:t>number</a:t>
            </a:r>
            <a:endParaRPr lang="de-DE" sz="2400" dirty="0" smtClean="0">
              <a:latin typeface="Myriad Pro Light" pitchFamily="34" charset="0"/>
            </a:endParaRPr>
          </a:p>
          <a:p>
            <a:pPr marL="342900" indent="-342900" algn="l" defTabSz="457200">
              <a:buFont typeface="Arial" panose="020B0604020202020204" pitchFamily="34" charset="0"/>
              <a:buChar char="•"/>
            </a:pPr>
            <a:r>
              <a:rPr lang="de-DE" sz="2400" b="0" i="0" dirty="0" smtClean="0">
                <a:latin typeface="Myriad Pro Light" pitchFamily="34" charset="0"/>
              </a:rPr>
              <a:t>Switch </a:t>
            </a:r>
            <a:r>
              <a:rPr lang="de-DE" sz="2400" b="0" i="0" dirty="0" err="1" smtClean="0">
                <a:latin typeface="Myriad Pro Light" pitchFamily="34" charset="0"/>
              </a:rPr>
              <a:t>manually</a:t>
            </a:r>
            <a:r>
              <a:rPr lang="de-DE" sz="2400" b="0" i="0" dirty="0" smtClean="0">
                <a:latin typeface="Myriad Pro Light" pitchFamily="34" charset="0"/>
              </a:rPr>
              <a:t> </a:t>
            </a:r>
            <a:r>
              <a:rPr lang="de-DE" sz="2400" b="0" i="0" dirty="0" err="1" smtClean="0">
                <a:latin typeface="Myriad Pro Light" pitchFamily="34" charset="0"/>
              </a:rPr>
              <a:t>between</a:t>
            </a:r>
            <a:r>
              <a:rPr lang="de-DE" sz="2400" b="0" i="0" dirty="0" smtClean="0">
                <a:latin typeface="Myriad Pro Light" pitchFamily="34" charset="0"/>
              </a:rPr>
              <a:t>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group</a:t>
            </a:r>
            <a:r>
              <a:rPr lang="de-DE" sz="2400" b="0" i="0" dirty="0" smtClean="0">
                <a:latin typeface="Myriad Pro Light" pitchFamily="34" charset="0"/>
              </a:rPr>
              <a:t> </a:t>
            </a:r>
            <a:r>
              <a:rPr lang="de-DE" sz="2400" b="0" i="0" dirty="0" err="1" smtClean="0">
                <a:latin typeface="Myriad Pro Light" pitchFamily="34" charset="0"/>
              </a:rPr>
              <a:t>status</a:t>
            </a:r>
            <a:r>
              <a:rPr lang="de-DE" sz="2400" b="0" i="0" dirty="0" smtClean="0">
                <a:latin typeface="Myriad Pro Light" pitchFamily="34" charset="0"/>
              </a:rPr>
              <a:t> </a:t>
            </a:r>
            <a:r>
              <a:rPr lang="de-DE" sz="1200" b="0" i="0" dirty="0" smtClean="0">
                <a:latin typeface="Myriad Pro Light" pitchFamily="34" charset="0"/>
              </a:rPr>
              <a:t>(</a:t>
            </a:r>
            <a:r>
              <a:rPr lang="de-DE" sz="1200" b="0" i="0" dirty="0" err="1" smtClean="0">
                <a:latin typeface="Myriad Pro Light" pitchFamily="34" charset="0"/>
              </a:rPr>
              <a:t>Numbering</a:t>
            </a:r>
            <a:r>
              <a:rPr lang="de-DE" sz="1200" b="0" i="0" dirty="0" smtClean="0">
                <a:latin typeface="Myriad Pro Light" pitchFamily="34" charset="0"/>
              </a:rPr>
              <a:t> </a:t>
            </a:r>
            <a:r>
              <a:rPr lang="de-DE" sz="1200" b="0" i="0" dirty="0" smtClean="0">
                <a:latin typeface="Myriad Pro Light" pitchFamily="34" charset="0"/>
                <a:sym typeface="Wingdings" panose="05000000000000000000" pitchFamily="2" charset="2"/>
              </a:rPr>
              <a:t> Call Distribution)</a:t>
            </a:r>
            <a:endParaRPr lang="de-DE" sz="1200" b="0" i="0" dirty="0" smtClean="0">
              <a:latin typeface="Myriad Pro Light" pitchFamily="34" charset="0"/>
            </a:endParaRPr>
          </a:p>
          <a:p>
            <a:pPr marL="342900" indent="-342900" algn="l" defTabSz="457200">
              <a:buFont typeface="Arial" panose="020B0604020202020204" pitchFamily="34" charset="0"/>
              <a:buChar char="•"/>
            </a:pPr>
            <a:endParaRPr lang="de-DE" sz="2400" b="0" i="0" dirty="0">
              <a:latin typeface="Myriad Pro Light" pitchFamily="34" charset="0"/>
            </a:endParaRPr>
          </a:p>
          <a:p>
            <a:pPr algn="l" defTabSz="457200"/>
            <a:r>
              <a:rPr lang="de-DE" sz="2400" b="1" dirty="0" smtClean="0">
                <a:latin typeface="Myriad Pro Light" pitchFamily="34" charset="0"/>
              </a:rPr>
              <a:t>Additional </a:t>
            </a:r>
            <a:r>
              <a:rPr lang="de-DE" sz="2400" b="1" dirty="0" err="1" smtClean="0">
                <a:latin typeface="Myriad Pro Light" pitchFamily="34" charset="0"/>
              </a:rPr>
              <a:t>steps</a:t>
            </a:r>
            <a:endParaRPr lang="de-DE" sz="2400" b="1" dirty="0" smtClean="0">
              <a:latin typeface="Myriad Pro Light" pitchFamily="34" charset="0"/>
            </a:endParaRPr>
          </a:p>
          <a:p>
            <a:pPr marL="342900" indent="-342900" algn="l" defTabSz="457200">
              <a:buFont typeface="Arial" panose="020B0604020202020204" pitchFamily="34" charset="0"/>
              <a:buChar char="•"/>
            </a:pPr>
            <a:r>
              <a:rPr lang="de-DE" sz="2400" b="0" i="0" dirty="0" smtClean="0">
                <a:latin typeface="Myriad Pro Light" pitchFamily="34" charset="0"/>
              </a:rPr>
              <a:t>Add </a:t>
            </a:r>
            <a:r>
              <a:rPr lang="de-DE" sz="2400" b="0" i="0" dirty="0" err="1" smtClean="0">
                <a:latin typeface="Myriad Pro Light" pitchFamily="34" charset="0"/>
              </a:rPr>
              <a:t>another</a:t>
            </a:r>
            <a:r>
              <a:rPr lang="de-DE" sz="2400" b="0" i="0" dirty="0" smtClean="0">
                <a:latin typeface="Myriad Pro Light" pitchFamily="34" charset="0"/>
              </a:rPr>
              <a:t> </a:t>
            </a:r>
            <a:r>
              <a:rPr lang="de-DE" sz="2400" b="0" i="0" dirty="0" err="1" smtClean="0">
                <a:latin typeface="Myriad Pro Light" pitchFamily="34" charset="0"/>
              </a:rPr>
              <a:t>target</a:t>
            </a:r>
            <a:r>
              <a:rPr lang="de-DE" sz="2400" b="0" i="0" dirty="0" smtClean="0">
                <a:latin typeface="Myriad Pro Light" pitchFamily="34" charset="0"/>
              </a:rPr>
              <a:t> </a:t>
            </a:r>
            <a:r>
              <a:rPr lang="de-DE" sz="2400" b="0" i="0" dirty="0" err="1" smtClean="0">
                <a:latin typeface="Myriad Pro Light" pitchFamily="34" charset="0"/>
              </a:rPr>
              <a:t>for</a:t>
            </a:r>
            <a:r>
              <a:rPr lang="de-DE" sz="2400" b="0" i="0" dirty="0" smtClean="0">
                <a:latin typeface="Myriad Pro Light" pitchFamily="34" charset="0"/>
              </a:rPr>
              <a:t> </a:t>
            </a:r>
            <a:r>
              <a:rPr lang="de-DE" sz="2400" b="0" i="0" dirty="0" err="1" smtClean="0">
                <a:latin typeface="Myriad Pro Light" pitchFamily="34" charset="0"/>
              </a:rPr>
              <a:t>the</a:t>
            </a:r>
            <a:r>
              <a:rPr lang="de-DE" sz="2400" b="0" i="0" dirty="0" smtClean="0">
                <a:latin typeface="Myriad Pro Light" pitchFamily="34" charset="0"/>
              </a:rPr>
              <a:t> </a:t>
            </a:r>
            <a:r>
              <a:rPr lang="de-DE" sz="2400" b="0" i="0" dirty="0" err="1" smtClean="0">
                <a:latin typeface="Myriad Pro Light" pitchFamily="34" charset="0"/>
              </a:rPr>
              <a:t>group</a:t>
            </a:r>
            <a:r>
              <a:rPr lang="de-DE" sz="2400" b="0" i="0" dirty="0" smtClean="0">
                <a:latin typeface="Myriad Pro Light" pitchFamily="34" charset="0"/>
              </a:rPr>
              <a:t> after a </a:t>
            </a:r>
            <a:r>
              <a:rPr lang="de-DE" sz="2400" b="0" i="0" dirty="0" err="1" smtClean="0">
                <a:latin typeface="Myriad Pro Light" pitchFamily="34" charset="0"/>
              </a:rPr>
              <a:t>timeout</a:t>
            </a:r>
            <a:r>
              <a:rPr lang="de-DE" sz="2400" b="0" i="0" dirty="0" smtClean="0">
                <a:latin typeface="Myriad Pro Light" pitchFamily="34" charset="0"/>
              </a:rPr>
              <a:t> </a:t>
            </a:r>
            <a:r>
              <a:rPr lang="de-DE" sz="2400" b="0" i="0" dirty="0" err="1" smtClean="0">
                <a:latin typeface="Myriad Pro Light" pitchFamily="34" charset="0"/>
              </a:rPr>
              <a:t>during</a:t>
            </a:r>
            <a:r>
              <a:rPr lang="de-DE" sz="2400" dirty="0" smtClean="0">
                <a:latin typeface="Myriad Pro Light" pitchFamily="34" charset="0"/>
              </a:rPr>
              <a:t> </a:t>
            </a:r>
            <a:r>
              <a:rPr lang="de-DE" sz="2400" b="0" i="0" dirty="0" smtClean="0">
                <a:latin typeface="Myriad Pro Light" pitchFamily="34" charset="0"/>
              </a:rPr>
              <a:t>in-office </a:t>
            </a:r>
            <a:r>
              <a:rPr lang="de-DE" sz="2400" b="0" i="0" dirty="0" err="1" smtClean="0">
                <a:latin typeface="Myriad Pro Light" pitchFamily="34" charset="0"/>
              </a:rPr>
              <a:t>status</a:t>
            </a:r>
            <a:r>
              <a:rPr lang="de-DE" sz="2400" b="0" i="0" dirty="0" smtClean="0">
                <a:latin typeface="Myriad Pro Light" pitchFamily="34" charset="0"/>
              </a:rPr>
              <a:t> </a:t>
            </a:r>
            <a:r>
              <a:rPr lang="de-DE" sz="1200" b="0" i="0" dirty="0" smtClean="0">
                <a:latin typeface="Myriad Pro Light" pitchFamily="34" charset="0"/>
              </a:rPr>
              <a:t>(e.g. global </a:t>
            </a:r>
            <a:r>
              <a:rPr lang="de-DE" sz="1200" b="0" i="0" dirty="0" err="1" smtClean="0">
                <a:latin typeface="Myriad Pro Light" pitchFamily="34" charset="0"/>
              </a:rPr>
              <a:t>group</a:t>
            </a:r>
            <a:r>
              <a:rPr lang="de-DE" sz="1200" b="0" i="0" dirty="0" smtClean="0">
                <a:latin typeface="Myriad Pro Light" pitchFamily="34" charset="0"/>
              </a:rPr>
              <a:t>)</a:t>
            </a:r>
          </a:p>
        </p:txBody>
      </p:sp>
      <p:pic>
        <p:nvPicPr>
          <p:cNvPr id="6" name="Picture 2" descr="C:\Users\AWATZA~1.OAS\AppData\Local\Temp\SNAGHTML197c7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229" y="901973"/>
            <a:ext cx="199072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1134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Information </a:t>
            </a:r>
            <a:r>
              <a:rPr lang="nl-NL" dirty="0" err="1" smtClean="0">
                <a:latin typeface="Note this" panose="02000503020000020003" pitchFamily="2" charset="0"/>
              </a:rPr>
              <a:t>and</a:t>
            </a:r>
            <a:r>
              <a:rPr lang="nl-NL" dirty="0" smtClean="0">
                <a:latin typeface="Note this" panose="02000503020000020003" pitchFamily="2" charset="0"/>
              </a:rPr>
              <a:t> </a:t>
            </a:r>
            <a:r>
              <a:rPr lang="nl-NL" dirty="0" err="1" smtClean="0">
                <a:latin typeface="Note this" panose="02000503020000020003" pitchFamily="2" charset="0"/>
              </a:rPr>
              <a:t>Wiki</a:t>
            </a:r>
            <a:endParaRPr lang="nl-NL" dirty="0">
              <a:latin typeface="Note this" panose="02000503020000020003" pitchFamily="2" charset="0"/>
            </a:endParaRPr>
          </a:p>
        </p:txBody>
      </p:sp>
      <p:sp>
        <p:nvSpPr>
          <p:cNvPr id="18" name="Textfeld 17"/>
          <p:cNvSpPr txBox="1"/>
          <p:nvPr/>
        </p:nvSpPr>
        <p:spPr>
          <a:xfrm>
            <a:off x="1235101" y="1264320"/>
            <a:ext cx="8568952" cy="2862322"/>
          </a:xfrm>
          <a:prstGeom prst="rect">
            <a:avLst/>
          </a:prstGeom>
          <a:noFill/>
        </p:spPr>
        <p:txBody>
          <a:bodyPr wrap="square" rtlCol="0">
            <a:spAutoFit/>
          </a:bodyPr>
          <a:lstStyle/>
          <a:p>
            <a:pPr algn="l" defTabSz="457200"/>
            <a:r>
              <a:rPr lang="de-DE" sz="2400" i="0" dirty="0" err="1" smtClean="0">
                <a:latin typeface="Myriad Pro Light" pitchFamily="34" charset="0"/>
              </a:rPr>
              <a:t>For</a:t>
            </a:r>
            <a:r>
              <a:rPr lang="de-DE" sz="2400" i="0" dirty="0" smtClean="0">
                <a:latin typeface="Myriad Pro Light" pitchFamily="34" charset="0"/>
              </a:rPr>
              <a:t> </a:t>
            </a:r>
            <a:r>
              <a:rPr lang="de-DE" sz="2400" i="0" dirty="0" err="1" smtClean="0">
                <a:latin typeface="Myriad Pro Light" pitchFamily="34" charset="0"/>
              </a:rPr>
              <a:t>any</a:t>
            </a:r>
            <a:r>
              <a:rPr lang="de-DE" sz="2400" i="0" dirty="0" smtClean="0">
                <a:latin typeface="Myriad Pro Light" pitchFamily="34" charset="0"/>
              </a:rPr>
              <a:t> </a:t>
            </a:r>
            <a:r>
              <a:rPr lang="de-DE" sz="2400" i="0" dirty="0" err="1" smtClean="0">
                <a:latin typeface="Myriad Pro Light" pitchFamily="34" charset="0"/>
              </a:rPr>
              <a:t>question</a:t>
            </a:r>
            <a:r>
              <a:rPr lang="de-DE" sz="2400" i="0" dirty="0" smtClean="0">
                <a:latin typeface="Myriad Pro Light" pitchFamily="34" charset="0"/>
              </a:rPr>
              <a:t> </a:t>
            </a:r>
            <a:r>
              <a:rPr lang="de-DE" sz="2400" i="0" dirty="0" err="1" smtClean="0">
                <a:latin typeface="Myriad Pro Light" pitchFamily="34" charset="0"/>
              </a:rPr>
              <a:t>or</a:t>
            </a:r>
            <a:r>
              <a:rPr lang="de-DE" sz="2400" i="0" dirty="0" smtClean="0">
                <a:latin typeface="Myriad Pro Light" pitchFamily="34" charset="0"/>
              </a:rPr>
              <a:t> </a:t>
            </a:r>
            <a:r>
              <a:rPr lang="de-DE" sz="2400" i="0" dirty="0" err="1" smtClean="0">
                <a:latin typeface="Myriad Pro Light" pitchFamily="34" charset="0"/>
              </a:rPr>
              <a:t>information</a:t>
            </a:r>
            <a:r>
              <a:rPr lang="de-DE" sz="2400" i="0" dirty="0" smtClean="0">
                <a:latin typeface="Myriad Pro Light" pitchFamily="34" charset="0"/>
              </a:rPr>
              <a:t>, </a:t>
            </a:r>
            <a:r>
              <a:rPr lang="de-DE" sz="2400" i="0" dirty="0" err="1" smtClean="0">
                <a:latin typeface="Myriad Pro Light" pitchFamily="34" charset="0"/>
              </a:rPr>
              <a:t>visit</a:t>
            </a:r>
            <a:r>
              <a:rPr lang="de-DE" sz="2400" i="0" dirty="0" smtClean="0">
                <a:latin typeface="Myriad Pro Light" pitchFamily="34" charset="0"/>
              </a:rPr>
              <a:t> </a:t>
            </a:r>
            <a:r>
              <a:rPr lang="de-DE" sz="2400" i="0" dirty="0" err="1" smtClean="0">
                <a:latin typeface="Myriad Pro Light" pitchFamily="34" charset="0"/>
              </a:rPr>
              <a:t>our</a:t>
            </a:r>
            <a:r>
              <a:rPr lang="de-DE" sz="2400" i="0" dirty="0" smtClean="0">
                <a:latin typeface="Myriad Pro Light" pitchFamily="34" charset="0"/>
              </a:rPr>
              <a:t> Wiki </a:t>
            </a:r>
            <a:r>
              <a:rPr lang="de-DE" sz="2400" i="0" dirty="0" err="1" smtClean="0">
                <a:latin typeface="Myriad Pro Light" pitchFamily="34" charset="0"/>
              </a:rPr>
              <a:t>under</a:t>
            </a:r>
            <a:endParaRPr lang="de-DE" sz="2400" i="0" dirty="0" smtClean="0">
              <a:latin typeface="Myriad Pro Light" pitchFamily="34" charset="0"/>
            </a:endParaRPr>
          </a:p>
          <a:p>
            <a:pPr algn="l" defTabSz="457200"/>
            <a:endParaRPr lang="de-DE" sz="2400" dirty="0">
              <a:latin typeface="Myriad Pro Light" pitchFamily="34" charset="0"/>
            </a:endParaRPr>
          </a:p>
          <a:p>
            <a:pPr algn="l" defTabSz="457200"/>
            <a:r>
              <a:rPr lang="de-DE" sz="3600" i="0" dirty="0" smtClean="0">
                <a:latin typeface="Myriad Pro Light" pitchFamily="34" charset="0"/>
                <a:hlinkClick r:id="rId3"/>
              </a:rPr>
              <a:t>http://wiki.gigasetpro.com</a:t>
            </a:r>
            <a:endParaRPr lang="de-DE" sz="3600" dirty="0">
              <a:latin typeface="Myriad Pro Light" pitchFamily="34" charset="0"/>
            </a:endParaRPr>
          </a:p>
          <a:p>
            <a:pPr algn="l" defTabSz="457200"/>
            <a:endParaRPr lang="de-DE" sz="2400" i="0" dirty="0" smtClean="0">
              <a:latin typeface="Myriad Pro Light" pitchFamily="34" charset="0"/>
            </a:endParaRPr>
          </a:p>
          <a:p>
            <a:pPr algn="l" defTabSz="457200"/>
            <a:r>
              <a:rPr lang="de-DE" sz="2400" dirty="0" smtClean="0">
                <a:latin typeface="Myriad Pro Light" pitchFamily="34" charset="0"/>
              </a:rPr>
              <a:t>All </a:t>
            </a:r>
            <a:r>
              <a:rPr lang="de-DE" sz="2400" dirty="0" err="1" smtClean="0">
                <a:latin typeface="Myriad Pro Light" pitchFamily="34" charset="0"/>
              </a:rPr>
              <a:t>information</a:t>
            </a:r>
            <a:r>
              <a:rPr lang="de-DE" sz="2400" dirty="0" smtClean="0">
                <a:latin typeface="Myriad Pro Light" pitchFamily="34" charset="0"/>
              </a:rPr>
              <a:t> </a:t>
            </a:r>
            <a:r>
              <a:rPr lang="de-DE" sz="2400" dirty="0" err="1" smtClean="0">
                <a:latin typeface="Myriad Pro Light" pitchFamily="34" charset="0"/>
              </a:rPr>
              <a:t>and</a:t>
            </a:r>
            <a:r>
              <a:rPr lang="de-DE" sz="2400" dirty="0" smtClean="0">
                <a:latin typeface="Myriad Pro Light" pitchFamily="34" charset="0"/>
              </a:rPr>
              <a:t> </a:t>
            </a:r>
            <a:r>
              <a:rPr lang="de-DE" sz="2400" dirty="0" err="1" smtClean="0">
                <a:latin typeface="Myriad Pro Light" pitchFamily="34" charset="0"/>
              </a:rPr>
              <a:t>documents</a:t>
            </a:r>
            <a:r>
              <a:rPr lang="de-DE" sz="2400" dirty="0" smtClean="0">
                <a:latin typeface="Myriad Pro Light" pitchFamily="34" charset="0"/>
              </a:rPr>
              <a:t> </a:t>
            </a:r>
            <a:r>
              <a:rPr lang="de-DE" sz="2400" dirty="0" err="1" smtClean="0">
                <a:latin typeface="Myriad Pro Light" pitchFamily="34" charset="0"/>
              </a:rPr>
              <a:t>about</a:t>
            </a:r>
            <a:r>
              <a:rPr lang="de-DE" sz="2400" dirty="0" smtClean="0">
                <a:latin typeface="Myriad Pro Light" pitchFamily="34" charset="0"/>
              </a:rPr>
              <a:t> </a:t>
            </a:r>
            <a:r>
              <a:rPr lang="de-DE" sz="2400" dirty="0" err="1" smtClean="0">
                <a:latin typeface="Myriad Pro Light" pitchFamily="34" charset="0"/>
              </a:rPr>
              <a:t>the</a:t>
            </a:r>
            <a:r>
              <a:rPr lang="de-DE" sz="2400" dirty="0" smtClean="0">
                <a:latin typeface="Myriad Pro Light" pitchFamily="34" charset="0"/>
              </a:rPr>
              <a:t> </a:t>
            </a:r>
            <a:r>
              <a:rPr lang="de-DE" sz="2400" dirty="0" err="1" smtClean="0">
                <a:latin typeface="Myriad Pro Light" pitchFamily="34" charset="0"/>
              </a:rPr>
              <a:t>Hybird</a:t>
            </a:r>
            <a:r>
              <a:rPr lang="de-DE" sz="2400" dirty="0" smtClean="0">
                <a:latin typeface="Myriad Pro Light" pitchFamily="34" charset="0"/>
              </a:rPr>
              <a:t> 120 Gigaset Edition </a:t>
            </a:r>
            <a:r>
              <a:rPr lang="de-DE" sz="2400" dirty="0" err="1" smtClean="0">
                <a:latin typeface="Myriad Pro Light" pitchFamily="34" charset="0"/>
              </a:rPr>
              <a:t>and</a:t>
            </a:r>
            <a:r>
              <a:rPr lang="de-DE" sz="2400" dirty="0" smtClean="0">
                <a:latin typeface="Myriad Pro Light" pitchFamily="34" charset="0"/>
              </a:rPr>
              <a:t> all </a:t>
            </a:r>
            <a:r>
              <a:rPr lang="de-DE" sz="2400" dirty="0" err="1" smtClean="0">
                <a:latin typeface="Myriad Pro Light" pitchFamily="34" charset="0"/>
              </a:rPr>
              <a:t>other</a:t>
            </a:r>
            <a:r>
              <a:rPr lang="de-DE" sz="2400" dirty="0" smtClean="0">
                <a:latin typeface="Myriad Pro Light" pitchFamily="34" charset="0"/>
              </a:rPr>
              <a:t> Gigaset pro </a:t>
            </a:r>
            <a:r>
              <a:rPr lang="de-DE" sz="2400" dirty="0" err="1" smtClean="0">
                <a:latin typeface="Myriad Pro Light" pitchFamily="34" charset="0"/>
              </a:rPr>
              <a:t>devices</a:t>
            </a:r>
            <a:r>
              <a:rPr lang="de-DE" sz="2400" dirty="0" smtClean="0">
                <a:latin typeface="Myriad Pro Light" pitchFamily="34" charset="0"/>
              </a:rPr>
              <a:t> </a:t>
            </a:r>
            <a:r>
              <a:rPr lang="de-DE" sz="2400" dirty="0" err="1" smtClean="0">
                <a:latin typeface="Myriad Pro Light" pitchFamily="34" charset="0"/>
              </a:rPr>
              <a:t>are</a:t>
            </a:r>
            <a:r>
              <a:rPr lang="de-DE" sz="2400" dirty="0" smtClean="0">
                <a:latin typeface="Myriad Pro Light" pitchFamily="34" charset="0"/>
              </a:rPr>
              <a:t> </a:t>
            </a:r>
            <a:r>
              <a:rPr lang="de-DE" sz="2400" dirty="0" err="1" smtClean="0">
                <a:latin typeface="Myriad Pro Light" pitchFamily="34" charset="0"/>
              </a:rPr>
              <a:t>available</a:t>
            </a:r>
            <a:r>
              <a:rPr lang="de-DE" sz="2400" dirty="0" smtClean="0">
                <a:latin typeface="Myriad Pro Light" pitchFamily="34" charset="0"/>
              </a:rPr>
              <a:t> </a:t>
            </a:r>
            <a:r>
              <a:rPr lang="de-DE" sz="2400" dirty="0" err="1" smtClean="0">
                <a:latin typeface="Myriad Pro Light" pitchFamily="34" charset="0"/>
              </a:rPr>
              <a:t>there</a:t>
            </a:r>
            <a:r>
              <a:rPr lang="de-DE" sz="2400" dirty="0" smtClean="0">
                <a:latin typeface="Myriad Pro Light" pitchFamily="34" charset="0"/>
              </a:rPr>
              <a:t>.</a:t>
            </a:r>
          </a:p>
          <a:p>
            <a:pPr algn="l" defTabSz="457200"/>
            <a:endParaRPr lang="de-DE" sz="2400" i="0" dirty="0" smtClean="0">
              <a:latin typeface="Myriad Pro Light" pitchFamily="34" charset="0"/>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685" b="40665"/>
          <a:stretch/>
        </p:blipFill>
        <p:spPr bwMode="auto">
          <a:xfrm>
            <a:off x="1811163" y="3784599"/>
            <a:ext cx="7992889" cy="3311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90646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ihandform 8"/>
          <p:cNvSpPr/>
          <p:nvPr/>
        </p:nvSpPr>
        <p:spPr>
          <a:xfrm>
            <a:off x="4331445" y="1594605"/>
            <a:ext cx="2304255" cy="613390"/>
          </a:xfrm>
          <a:custGeom>
            <a:avLst/>
            <a:gdLst>
              <a:gd name="connsiteX0" fmla="*/ 0 w 1857374"/>
              <a:gd name="connsiteY0" fmla="*/ 0 h 344868"/>
              <a:gd name="connsiteX1" fmla="*/ 1857374 w 1857374"/>
              <a:gd name="connsiteY1" fmla="*/ 0 h 344868"/>
              <a:gd name="connsiteX2" fmla="*/ 1857374 w 1857374"/>
              <a:gd name="connsiteY2" fmla="*/ 344868 h 344868"/>
              <a:gd name="connsiteX3" fmla="*/ 0 w 1857374"/>
              <a:gd name="connsiteY3" fmla="*/ 344868 h 344868"/>
              <a:gd name="connsiteX4" fmla="*/ 0 w 1857374"/>
              <a:gd name="connsiteY4" fmla="*/ 0 h 34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4868">
                <a:moveTo>
                  <a:pt x="0" y="0"/>
                </a:moveTo>
                <a:lnTo>
                  <a:pt x="1857374" y="0"/>
                </a:lnTo>
                <a:lnTo>
                  <a:pt x="1857374" y="344868"/>
                </a:lnTo>
                <a:lnTo>
                  <a:pt x="0" y="344868"/>
                </a:lnTo>
                <a:lnTo>
                  <a:pt x="0" y="0"/>
                </a:lnTo>
                <a:close/>
              </a:path>
            </a:pathLst>
          </a:cu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82" tIns="46333" rIns="81082" bIns="46333" numCol="1" spcCol="1449" anchor="ctr" anchorCtr="0">
            <a:noAutofit/>
          </a:bodyPr>
          <a:lstStyle/>
          <a:p>
            <a:pPr algn="ctr" defTabSz="502920">
              <a:lnSpc>
                <a:spcPct val="90000"/>
              </a:lnSpc>
              <a:spcAft>
                <a:spcPts val="756"/>
              </a:spcAft>
              <a:buNone/>
            </a:pPr>
            <a:r>
              <a:rPr lang="en-GB" sz="1800" b="1" i="0" dirty="0" smtClean="0">
                <a:solidFill>
                  <a:srgbClr val="FFFFFF"/>
                </a:solidFill>
                <a:latin typeface="Myriad Pro Light" pitchFamily="34" charset="0"/>
              </a:rPr>
              <a:t>Device Licences</a:t>
            </a:r>
            <a:endParaRPr lang="en-GB" sz="1800" b="0" i="0" dirty="0">
              <a:solidFill>
                <a:srgbClr val="FFFFFF"/>
              </a:solidFill>
              <a:latin typeface="Myriad Pro Light" pitchFamily="34" charset="0"/>
            </a:endParaRP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4" y="1337980"/>
            <a:ext cx="3300411" cy="2633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ihandform 9"/>
          <p:cNvSpPr/>
          <p:nvPr/>
        </p:nvSpPr>
        <p:spPr>
          <a:xfrm>
            <a:off x="4331444" y="3749918"/>
            <a:ext cx="5544616" cy="1757702"/>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40000"/>
              <a:lumOff val="6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DE310 IP PRO:		 1 </a:t>
            </a:r>
            <a:r>
              <a:rPr lang="en-GB" sz="1600" dirty="0" smtClean="0">
                <a:solidFill>
                  <a:srgbClr val="373D4B">
                    <a:lumOff val="0"/>
                  </a:srgbClr>
                </a:solidFill>
                <a:latin typeface="Myriad Pro Light" pitchFamily="34" charset="0"/>
              </a:rPr>
              <a:t>Device</a:t>
            </a:r>
            <a:r>
              <a:rPr lang="en-GB" sz="1600" b="0" i="0" dirty="0" smtClean="0">
                <a:solidFill>
                  <a:srgbClr val="373D4B">
                    <a:lumOff val="0"/>
                  </a:srgbClr>
                </a:solidFill>
                <a:latin typeface="Myriad Pro Light" pitchFamily="34" charset="0"/>
              </a:rPr>
              <a:t> / 1 SIP account</a:t>
            </a:r>
          </a:p>
          <a:p>
            <a:pPr marL="210312" lvl="1" indent="-210312"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DE410 IP PRO:		</a:t>
            </a:r>
            <a:r>
              <a:rPr lang="en-GB" sz="1600" dirty="0">
                <a:solidFill>
                  <a:srgbClr val="373D4B">
                    <a:lumOff val="0"/>
                  </a:srgbClr>
                </a:solidFill>
                <a:latin typeface="Myriad Pro Light" pitchFamily="34" charset="0"/>
              </a:rPr>
              <a:t> 1 Device </a:t>
            </a:r>
            <a:r>
              <a:rPr lang="en-GB" sz="1600" dirty="0" smtClean="0">
                <a:solidFill>
                  <a:srgbClr val="373D4B">
                    <a:lumOff val="0"/>
                  </a:srgbClr>
                </a:solidFill>
                <a:latin typeface="Myriad Pro Light" pitchFamily="34" charset="0"/>
              </a:rPr>
              <a:t>/ </a:t>
            </a:r>
            <a:r>
              <a:rPr lang="en-GB" sz="1600" dirty="0">
                <a:solidFill>
                  <a:srgbClr val="373D4B">
                    <a:lumOff val="0"/>
                  </a:srgbClr>
                </a:solidFill>
                <a:latin typeface="Myriad Pro Light" pitchFamily="34" charset="0"/>
              </a:rPr>
              <a:t>1 SIP </a:t>
            </a:r>
            <a:r>
              <a:rPr lang="en-GB" sz="1600" dirty="0" smtClean="0">
                <a:solidFill>
                  <a:srgbClr val="373D4B">
                    <a:lumOff val="0"/>
                  </a:srgbClr>
                </a:solidFill>
                <a:latin typeface="Myriad Pro Light" pitchFamily="34" charset="0"/>
              </a:rPr>
              <a:t>account</a:t>
            </a:r>
          </a:p>
          <a:p>
            <a:pPr marL="210312" lvl="1" indent="-210312"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DE700 IP PRO:	</a:t>
            </a:r>
            <a:r>
              <a:rPr lang="en-GB" sz="1600" dirty="0">
                <a:solidFill>
                  <a:srgbClr val="373D4B">
                    <a:lumOff val="0"/>
                  </a:srgbClr>
                </a:solidFill>
                <a:latin typeface="Myriad Pro Light" pitchFamily="34" charset="0"/>
              </a:rPr>
              <a:t>	 1 Device </a:t>
            </a:r>
            <a:r>
              <a:rPr lang="en-GB" sz="1600" dirty="0" smtClean="0">
                <a:solidFill>
                  <a:srgbClr val="373D4B">
                    <a:lumOff val="0"/>
                  </a:srgbClr>
                </a:solidFill>
                <a:latin typeface="Myriad Pro Light" pitchFamily="34" charset="0"/>
              </a:rPr>
              <a:t>/ </a:t>
            </a:r>
            <a:r>
              <a:rPr lang="en-GB" sz="1600" dirty="0">
                <a:solidFill>
                  <a:srgbClr val="373D4B">
                    <a:lumOff val="0"/>
                  </a:srgbClr>
                </a:solidFill>
                <a:latin typeface="Myriad Pro Light" pitchFamily="34" charset="0"/>
              </a:rPr>
              <a:t>1 SIP </a:t>
            </a:r>
            <a:r>
              <a:rPr lang="en-GB" sz="1600" dirty="0" smtClean="0">
                <a:solidFill>
                  <a:srgbClr val="373D4B">
                    <a:lumOff val="0"/>
                  </a:srgbClr>
                </a:solidFill>
                <a:latin typeface="Myriad Pro Light" pitchFamily="34" charset="0"/>
              </a:rPr>
              <a:t>account</a:t>
            </a:r>
            <a:endParaRPr lang="en-GB" sz="1600" b="0" i="0" dirty="0" smtClean="0">
              <a:solidFill>
                <a:srgbClr val="373D4B">
                  <a:lumOff val="0"/>
                </a:srgbClr>
              </a:solidFill>
              <a:latin typeface="Myriad Pro Light" pitchFamily="34" charset="0"/>
            </a:endParaRPr>
          </a:p>
          <a:p>
            <a:pPr marL="210312" lvl="1" indent="-210312"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DE900 IP PRO:		</a:t>
            </a:r>
            <a:r>
              <a:rPr lang="en-GB" sz="1600" dirty="0">
                <a:solidFill>
                  <a:srgbClr val="373D4B">
                    <a:lumOff val="0"/>
                  </a:srgbClr>
                </a:solidFill>
                <a:latin typeface="Myriad Pro Light" pitchFamily="34" charset="0"/>
              </a:rPr>
              <a:t> 1 Device </a:t>
            </a:r>
            <a:r>
              <a:rPr lang="en-GB" sz="1600" dirty="0" smtClean="0">
                <a:solidFill>
                  <a:srgbClr val="373D4B">
                    <a:lumOff val="0"/>
                  </a:srgbClr>
                </a:solidFill>
                <a:latin typeface="Myriad Pro Light" pitchFamily="34" charset="0"/>
              </a:rPr>
              <a:t>/ </a:t>
            </a:r>
            <a:r>
              <a:rPr lang="en-GB" sz="1600" dirty="0">
                <a:solidFill>
                  <a:srgbClr val="373D4B">
                    <a:lumOff val="0"/>
                  </a:srgbClr>
                </a:solidFill>
                <a:latin typeface="Myriad Pro Light" pitchFamily="34" charset="0"/>
              </a:rPr>
              <a:t>1 SIP </a:t>
            </a:r>
            <a:r>
              <a:rPr lang="en-GB" sz="1600" dirty="0" smtClean="0">
                <a:solidFill>
                  <a:srgbClr val="373D4B">
                    <a:lumOff val="0"/>
                  </a:srgbClr>
                </a:solidFill>
                <a:latin typeface="Myriad Pro Light" pitchFamily="34" charset="0"/>
              </a:rPr>
              <a:t>account</a:t>
            </a:r>
          </a:p>
          <a:p>
            <a:pPr marL="210312" lvl="1" indent="-210312"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N510 IP PRO:	</a:t>
            </a:r>
            <a:r>
              <a:rPr lang="en-GB" sz="1600" dirty="0">
                <a:solidFill>
                  <a:srgbClr val="373D4B">
                    <a:lumOff val="0"/>
                  </a:srgbClr>
                </a:solidFill>
                <a:latin typeface="Myriad Pro Light" pitchFamily="34" charset="0"/>
              </a:rPr>
              <a:t>	 1 Device </a:t>
            </a:r>
            <a:r>
              <a:rPr lang="en-GB" sz="1600" dirty="0" smtClean="0">
                <a:solidFill>
                  <a:srgbClr val="373D4B">
                    <a:lumOff val="0"/>
                  </a:srgbClr>
                </a:solidFill>
                <a:latin typeface="Myriad Pro Light" pitchFamily="34" charset="0"/>
              </a:rPr>
              <a:t>/ 6 </a:t>
            </a:r>
            <a:r>
              <a:rPr lang="en-GB" sz="1600" dirty="0">
                <a:solidFill>
                  <a:srgbClr val="373D4B">
                    <a:lumOff val="0"/>
                  </a:srgbClr>
                </a:solidFill>
                <a:latin typeface="Myriad Pro Light" pitchFamily="34" charset="0"/>
              </a:rPr>
              <a:t>SIP </a:t>
            </a:r>
            <a:r>
              <a:rPr lang="en-GB" sz="1600" dirty="0" smtClean="0">
                <a:solidFill>
                  <a:srgbClr val="373D4B">
                    <a:lumOff val="0"/>
                  </a:srgbClr>
                </a:solidFill>
                <a:latin typeface="Myriad Pro Light" pitchFamily="34" charset="0"/>
              </a:rPr>
              <a:t>accounts</a:t>
            </a:r>
            <a:endParaRPr lang="en-GB" sz="1600" b="0" i="0" dirty="0" smtClean="0">
              <a:solidFill>
                <a:srgbClr val="373D4B">
                  <a:lumOff val="0"/>
                </a:srgbClr>
              </a:solidFill>
              <a:latin typeface="Myriad Pro Light" pitchFamily="34" charset="0"/>
            </a:endParaRPr>
          </a:p>
          <a:p>
            <a:pPr marL="210312" lvl="1" indent="-210312"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N720 IP </a:t>
            </a:r>
            <a:r>
              <a:rPr lang="en-GB" sz="1600" dirty="0" err="1" smtClean="0">
                <a:solidFill>
                  <a:srgbClr val="373D4B">
                    <a:lumOff val="0"/>
                  </a:srgbClr>
                </a:solidFill>
                <a:latin typeface="Myriad Pro Light" pitchFamily="34" charset="0"/>
              </a:rPr>
              <a:t>multicell</a:t>
            </a:r>
            <a:r>
              <a:rPr lang="en-GB" sz="1600" dirty="0" smtClean="0">
                <a:solidFill>
                  <a:srgbClr val="373D4B">
                    <a:lumOff val="0"/>
                  </a:srgbClr>
                </a:solidFill>
                <a:latin typeface="Myriad Pro Light" pitchFamily="34" charset="0"/>
              </a:rPr>
              <a:t>:	 </a:t>
            </a:r>
            <a:r>
              <a:rPr lang="en-GB" sz="1600" dirty="0">
                <a:solidFill>
                  <a:srgbClr val="373D4B">
                    <a:lumOff val="0"/>
                  </a:srgbClr>
                </a:solidFill>
                <a:latin typeface="Myriad Pro Light" pitchFamily="34" charset="0"/>
              </a:rPr>
              <a:t>1 Device </a:t>
            </a:r>
            <a:r>
              <a:rPr lang="en-GB" sz="1600" dirty="0" smtClean="0">
                <a:solidFill>
                  <a:srgbClr val="373D4B">
                    <a:lumOff val="0"/>
                  </a:srgbClr>
                </a:solidFill>
                <a:latin typeface="Myriad Pro Light" pitchFamily="34" charset="0"/>
              </a:rPr>
              <a:t>/ 100 </a:t>
            </a:r>
            <a:r>
              <a:rPr lang="en-GB" sz="1600" dirty="0">
                <a:solidFill>
                  <a:srgbClr val="373D4B">
                    <a:lumOff val="0"/>
                  </a:srgbClr>
                </a:solidFill>
                <a:latin typeface="Myriad Pro Light" pitchFamily="34" charset="0"/>
              </a:rPr>
              <a:t>SIP </a:t>
            </a:r>
            <a:r>
              <a:rPr lang="en-GB" sz="1600" dirty="0" smtClean="0">
                <a:solidFill>
                  <a:srgbClr val="373D4B">
                    <a:lumOff val="0"/>
                  </a:srgbClr>
                </a:solidFill>
                <a:latin typeface="Myriad Pro Light" pitchFamily="34" charset="0"/>
              </a:rPr>
              <a:t>accounts (20 rec.)</a:t>
            </a:r>
            <a:endParaRPr lang="en-GB" sz="1600" b="0" i="0" dirty="0" smtClean="0">
              <a:solidFill>
                <a:srgbClr val="373D4B">
                  <a:lumOff val="0"/>
                </a:srgbClr>
              </a:solidFill>
              <a:latin typeface="Myriad Pro Light" pitchFamily="34" charset="0"/>
            </a:endParaRPr>
          </a:p>
          <a:p>
            <a:pPr marL="0" lvl="1" algn="l" defTabSz="502920">
              <a:lnSpc>
                <a:spcPct val="90000"/>
              </a:lnSpc>
              <a:spcAft>
                <a:spcPts val="288"/>
              </a:spcAft>
              <a:buClr>
                <a:srgbClr val="373D4B">
                  <a:lumOff val="0"/>
                </a:srgbClr>
              </a:buClr>
            </a:pPr>
            <a:endParaRPr lang="en-GB" sz="1600" b="0" i="0" dirty="0">
              <a:solidFill>
                <a:srgbClr val="373D4B">
                  <a:lumOff val="0"/>
                </a:srgbClr>
              </a:solidFill>
              <a:latin typeface="Myriad Pro Light" pitchFamily="34" charset="0"/>
            </a:endParaRPr>
          </a:p>
        </p:txBody>
      </p:sp>
      <p:sp>
        <p:nvSpPr>
          <p:cNvPr id="15" name="Freihandform 14"/>
          <p:cNvSpPr/>
          <p:nvPr/>
        </p:nvSpPr>
        <p:spPr>
          <a:xfrm>
            <a:off x="7427788" y="1594608"/>
            <a:ext cx="2448272" cy="613390"/>
          </a:xfrm>
          <a:custGeom>
            <a:avLst/>
            <a:gdLst>
              <a:gd name="connsiteX0" fmla="*/ 0 w 1857374"/>
              <a:gd name="connsiteY0" fmla="*/ 0 h 344868"/>
              <a:gd name="connsiteX1" fmla="*/ 1857374 w 1857374"/>
              <a:gd name="connsiteY1" fmla="*/ 0 h 344868"/>
              <a:gd name="connsiteX2" fmla="*/ 1857374 w 1857374"/>
              <a:gd name="connsiteY2" fmla="*/ 344868 h 344868"/>
              <a:gd name="connsiteX3" fmla="*/ 0 w 1857374"/>
              <a:gd name="connsiteY3" fmla="*/ 344868 h 344868"/>
              <a:gd name="connsiteX4" fmla="*/ 0 w 1857374"/>
              <a:gd name="connsiteY4" fmla="*/ 0 h 34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4868">
                <a:moveTo>
                  <a:pt x="0" y="0"/>
                </a:moveTo>
                <a:lnTo>
                  <a:pt x="1857374" y="0"/>
                </a:lnTo>
                <a:lnTo>
                  <a:pt x="1857374" y="344868"/>
                </a:lnTo>
                <a:lnTo>
                  <a:pt x="0" y="344868"/>
                </a:lnTo>
                <a:lnTo>
                  <a:pt x="0" y="0"/>
                </a:lnTo>
                <a:close/>
              </a:path>
            </a:pathLst>
          </a:custGeom>
          <a:solidFill>
            <a:schemeClr val="accent3">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82" tIns="46333" rIns="81082" bIns="46333" numCol="1" spcCol="1449" anchor="ctr" anchorCtr="0">
            <a:noAutofit/>
          </a:bodyPr>
          <a:lstStyle/>
          <a:p>
            <a:pPr algn="ctr" defTabSz="502920">
              <a:lnSpc>
                <a:spcPct val="90000"/>
              </a:lnSpc>
              <a:spcAft>
                <a:spcPts val="756"/>
              </a:spcAft>
              <a:buNone/>
            </a:pPr>
            <a:r>
              <a:rPr lang="en-GB" sz="1800" b="1" i="0" dirty="0" smtClean="0">
                <a:solidFill>
                  <a:srgbClr val="FFFFFF"/>
                </a:solidFill>
                <a:latin typeface="Myriad Pro Light" pitchFamily="34" charset="0"/>
              </a:rPr>
              <a:t>SIP </a:t>
            </a:r>
            <a:r>
              <a:rPr lang="en-GB" sz="1800" b="1" dirty="0">
                <a:solidFill>
                  <a:srgbClr val="FFFFFF"/>
                </a:solidFill>
                <a:latin typeface="Myriad Pro Light" pitchFamily="34" charset="0"/>
              </a:rPr>
              <a:t>C</a:t>
            </a:r>
            <a:r>
              <a:rPr lang="en-GB" sz="1800" b="1" dirty="0" smtClean="0">
                <a:solidFill>
                  <a:srgbClr val="FFFFFF"/>
                </a:solidFill>
                <a:latin typeface="Myriad Pro Light" pitchFamily="34" charset="0"/>
              </a:rPr>
              <a:t>onnection </a:t>
            </a:r>
            <a:r>
              <a:rPr lang="en-GB" sz="1800" b="1" i="0" dirty="0" smtClean="0">
                <a:solidFill>
                  <a:srgbClr val="FFFFFF"/>
                </a:solidFill>
                <a:latin typeface="Myriad Pro Light" pitchFamily="34" charset="0"/>
              </a:rPr>
              <a:t>Licences</a:t>
            </a:r>
            <a:endParaRPr lang="en-GB" sz="1800" b="0" i="0" dirty="0">
              <a:solidFill>
                <a:srgbClr val="FFFFFF"/>
              </a:solidFill>
              <a:latin typeface="Myriad Pro Light" pitchFamily="34" charset="0"/>
            </a:endParaRPr>
          </a:p>
        </p:txBody>
      </p:sp>
      <p:sp>
        <p:nvSpPr>
          <p:cNvPr id="17" name="Freihandform 16"/>
          <p:cNvSpPr/>
          <p:nvPr/>
        </p:nvSpPr>
        <p:spPr>
          <a:xfrm>
            <a:off x="7427788" y="2208001"/>
            <a:ext cx="2448272" cy="640495"/>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3">
              <a:lumMod val="40000"/>
              <a:lumOff val="6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2 Licenses included</a:t>
            </a:r>
          </a:p>
          <a:p>
            <a:pPr marL="210312" lvl="1" indent="-210312" algn="l"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rPr>
              <a:t>7 connections possible</a:t>
            </a:r>
          </a:p>
          <a:p>
            <a:pPr marL="210312" lvl="1" indent="-210312" algn="l" defTabSz="502920">
              <a:lnSpc>
                <a:spcPct val="90000"/>
              </a:lnSpc>
              <a:spcAft>
                <a:spcPts val="288"/>
              </a:spcAft>
              <a:buClr>
                <a:srgbClr val="373D4B">
                  <a:lumOff val="0"/>
                </a:srgbClr>
              </a:buClr>
              <a:buFontTx/>
              <a:buChar char="•"/>
            </a:pPr>
            <a:endParaRPr lang="en-GB" sz="1600" b="0" i="0" dirty="0" smtClean="0">
              <a:solidFill>
                <a:srgbClr val="373D4B">
                  <a:lumOff val="0"/>
                </a:srgbClr>
              </a:solidFill>
              <a:latin typeface="Myriad Pro Light" pitchFamily="34" charset="0"/>
            </a:endParaRPr>
          </a:p>
          <a:p>
            <a:pPr marL="0" lvl="1" algn="l" defTabSz="502920">
              <a:lnSpc>
                <a:spcPct val="90000"/>
              </a:lnSpc>
              <a:spcAft>
                <a:spcPts val="288"/>
              </a:spcAft>
              <a:buClr>
                <a:srgbClr val="373D4B">
                  <a:lumOff val="0"/>
                </a:srgbClr>
              </a:buClr>
            </a:pPr>
            <a:endParaRPr lang="en-GB" sz="1600" b="0" i="0" dirty="0">
              <a:solidFill>
                <a:srgbClr val="373D4B">
                  <a:lumOff val="0"/>
                </a:srgbClr>
              </a:solidFill>
              <a:latin typeface="Myriad Pro Light" pitchFamily="34" charset="0"/>
            </a:endParaRPr>
          </a:p>
        </p:txBody>
      </p:sp>
      <p:sp>
        <p:nvSpPr>
          <p:cNvPr id="24" name="Freihandform 23"/>
          <p:cNvSpPr/>
          <p:nvPr/>
        </p:nvSpPr>
        <p:spPr>
          <a:xfrm>
            <a:off x="4331445" y="3136528"/>
            <a:ext cx="5544615" cy="613390"/>
          </a:xfrm>
          <a:custGeom>
            <a:avLst/>
            <a:gdLst>
              <a:gd name="connsiteX0" fmla="*/ 0 w 1857374"/>
              <a:gd name="connsiteY0" fmla="*/ 0 h 344868"/>
              <a:gd name="connsiteX1" fmla="*/ 1857374 w 1857374"/>
              <a:gd name="connsiteY1" fmla="*/ 0 h 344868"/>
              <a:gd name="connsiteX2" fmla="*/ 1857374 w 1857374"/>
              <a:gd name="connsiteY2" fmla="*/ 344868 h 344868"/>
              <a:gd name="connsiteX3" fmla="*/ 0 w 1857374"/>
              <a:gd name="connsiteY3" fmla="*/ 344868 h 344868"/>
              <a:gd name="connsiteX4" fmla="*/ 0 w 1857374"/>
              <a:gd name="connsiteY4" fmla="*/ 0 h 34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4868">
                <a:moveTo>
                  <a:pt x="0" y="0"/>
                </a:moveTo>
                <a:lnTo>
                  <a:pt x="1857374" y="0"/>
                </a:lnTo>
                <a:lnTo>
                  <a:pt x="1857374" y="344868"/>
                </a:lnTo>
                <a:lnTo>
                  <a:pt x="0" y="344868"/>
                </a:lnTo>
                <a:lnTo>
                  <a:pt x="0" y="0"/>
                </a:lnTo>
                <a:close/>
              </a:path>
            </a:pathLst>
          </a:cu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82" tIns="46333" rIns="81082" bIns="46333" numCol="1" spcCol="1449" anchor="ctr" anchorCtr="0">
            <a:noAutofit/>
          </a:bodyPr>
          <a:lstStyle/>
          <a:p>
            <a:pPr algn="ctr" defTabSz="502920">
              <a:lnSpc>
                <a:spcPct val="90000"/>
              </a:lnSpc>
              <a:spcAft>
                <a:spcPts val="756"/>
              </a:spcAft>
              <a:buNone/>
            </a:pPr>
            <a:r>
              <a:rPr lang="en-GB" sz="1800" b="1" i="0" dirty="0" smtClean="0">
                <a:solidFill>
                  <a:srgbClr val="FFFFFF"/>
                </a:solidFill>
                <a:latin typeface="Myriad Pro Light" pitchFamily="34" charset="0"/>
              </a:rPr>
              <a:t>Device Licences and SIP accounts per device</a:t>
            </a:r>
            <a:endParaRPr lang="en-GB" sz="1800" b="0" i="0" dirty="0">
              <a:solidFill>
                <a:srgbClr val="FFFFFF"/>
              </a:solidFill>
              <a:latin typeface="Myriad Pro Light" pitchFamily="34" charset="0"/>
            </a:endParaRPr>
          </a:p>
        </p:txBody>
      </p:sp>
      <p:sp>
        <p:nvSpPr>
          <p:cNvPr id="25" name="Freihandform 24"/>
          <p:cNvSpPr/>
          <p:nvPr/>
        </p:nvSpPr>
        <p:spPr>
          <a:xfrm>
            <a:off x="4331444" y="2208001"/>
            <a:ext cx="2304255" cy="640498"/>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40000"/>
              <a:lumOff val="6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10 Licenses included</a:t>
            </a:r>
            <a:endParaRPr lang="en-GB" sz="1600" dirty="0" smtClean="0">
              <a:solidFill>
                <a:srgbClr val="373D4B">
                  <a:lumOff val="0"/>
                </a:srgbClr>
              </a:solidFill>
              <a:latin typeface="Myriad Pro Light" pitchFamily="34" charset="0"/>
            </a:endParaRP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Up to 20 Users possible</a:t>
            </a:r>
          </a:p>
          <a:p>
            <a:pPr marL="0" lvl="1" algn="l" defTabSz="502920">
              <a:lnSpc>
                <a:spcPct val="90000"/>
              </a:lnSpc>
              <a:spcAft>
                <a:spcPts val="288"/>
              </a:spcAft>
              <a:buClr>
                <a:srgbClr val="373D4B">
                  <a:lumOff val="0"/>
                </a:srgbClr>
              </a:buClr>
            </a:pPr>
            <a:endParaRPr lang="en-GB" sz="1600" b="0" i="0" dirty="0">
              <a:solidFill>
                <a:srgbClr val="373D4B">
                  <a:lumOff val="0"/>
                </a:srgbClr>
              </a:solidFill>
              <a:latin typeface="Myriad Pro Light" pitchFamily="34" charset="0"/>
            </a:endParaRPr>
          </a:p>
        </p:txBody>
      </p:sp>
      <p:sp>
        <p:nvSpPr>
          <p:cNvPr id="26" name="Freihandform 25"/>
          <p:cNvSpPr/>
          <p:nvPr/>
        </p:nvSpPr>
        <p:spPr>
          <a:xfrm>
            <a:off x="4331444" y="5702853"/>
            <a:ext cx="5544616" cy="1538131"/>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20000"/>
              <a:lumOff val="8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0" lvl="1" defTabSz="502920">
              <a:lnSpc>
                <a:spcPct val="90000"/>
              </a:lnSpc>
              <a:spcAft>
                <a:spcPts val="288"/>
              </a:spcAft>
              <a:buClr>
                <a:srgbClr val="373D4B">
                  <a:lumOff val="0"/>
                </a:srgbClr>
              </a:buClr>
            </a:pPr>
            <a:r>
              <a:rPr lang="en-GB" sz="1600" b="0" i="0" dirty="0" smtClean="0">
                <a:solidFill>
                  <a:srgbClr val="373D4B">
                    <a:lumOff val="0"/>
                  </a:srgbClr>
                </a:solidFill>
                <a:latin typeface="Myriad Pro Light" pitchFamily="34" charset="0"/>
              </a:rPr>
              <a:t>1 license </a:t>
            </a:r>
            <a:r>
              <a:rPr lang="en-GB" sz="1600" b="0" i="0" dirty="0" smtClean="0">
                <a:solidFill>
                  <a:srgbClr val="373D4B">
                    <a:lumOff val="0"/>
                  </a:srgbClr>
                </a:solidFill>
                <a:latin typeface="Myriad Pro Light" pitchFamily="34" charset="0"/>
                <a:sym typeface="Wingdings" panose="05000000000000000000" pitchFamily="2" charset="2"/>
              </a:rPr>
              <a:t></a:t>
            </a:r>
            <a:r>
              <a:rPr lang="en-GB" sz="1600" dirty="0">
                <a:solidFill>
                  <a:srgbClr val="373D4B">
                    <a:lumOff val="0"/>
                  </a:srgbClr>
                </a:solidFill>
                <a:latin typeface="Myriad Pro Light" pitchFamily="34" charset="0"/>
                <a:sym typeface="Wingdings" panose="05000000000000000000" pitchFamily="2" charset="2"/>
              </a:rPr>
              <a:t>	</a:t>
            </a:r>
            <a:r>
              <a:rPr lang="en-GB" sz="1600" b="0" i="0" dirty="0" smtClean="0">
                <a:solidFill>
                  <a:srgbClr val="373D4B">
                    <a:lumOff val="0"/>
                  </a:srgbClr>
                </a:solidFill>
                <a:latin typeface="Myriad Pro Light" pitchFamily="34" charset="0"/>
                <a:sym typeface="Wingdings" panose="05000000000000000000" pitchFamily="2" charset="2"/>
              </a:rPr>
              <a:t>1 </a:t>
            </a:r>
            <a:r>
              <a:rPr lang="en-GB" sz="1600" dirty="0">
                <a:solidFill>
                  <a:srgbClr val="373D4B">
                    <a:lumOff val="0"/>
                  </a:srgbClr>
                </a:solidFill>
                <a:latin typeface="Myriad Pro Light" pitchFamily="34" charset="0"/>
              </a:rPr>
              <a:t>Device </a:t>
            </a:r>
            <a:endParaRPr lang="en-GB" sz="1600" b="0" i="0" dirty="0" smtClean="0">
              <a:solidFill>
                <a:srgbClr val="373D4B">
                  <a:lumOff val="0"/>
                </a:srgbClr>
              </a:solidFill>
              <a:latin typeface="Myriad Pro Light" pitchFamily="34" charset="0"/>
              <a:sym typeface="Wingdings" panose="05000000000000000000" pitchFamily="2" charset="2"/>
            </a:endParaRPr>
          </a:p>
          <a:p>
            <a:pPr marL="0" lvl="1" defTabSz="502920">
              <a:lnSpc>
                <a:spcPct val="90000"/>
              </a:lnSpc>
              <a:spcAft>
                <a:spcPts val="288"/>
              </a:spcAft>
              <a:buClr>
                <a:srgbClr val="373D4B">
                  <a:lumOff val="0"/>
                </a:srgbClr>
              </a:buClr>
            </a:pPr>
            <a:r>
              <a:rPr lang="en-GB" sz="1600" dirty="0" smtClean="0">
                <a:solidFill>
                  <a:srgbClr val="373D4B">
                    <a:lumOff val="0"/>
                  </a:srgbClr>
                </a:solidFill>
                <a:latin typeface="Myriad Pro Light" pitchFamily="34" charset="0"/>
                <a:sym typeface="Wingdings" panose="05000000000000000000" pitchFamily="2" charset="2"/>
              </a:rPr>
              <a:t>		1 </a:t>
            </a:r>
            <a:r>
              <a:rPr lang="en-GB" sz="1600" dirty="0">
                <a:solidFill>
                  <a:srgbClr val="373D4B">
                    <a:lumOff val="0"/>
                  </a:srgbClr>
                </a:solidFill>
                <a:latin typeface="Myriad Pro Light" pitchFamily="34" charset="0"/>
              </a:rPr>
              <a:t>Device </a:t>
            </a:r>
            <a:r>
              <a:rPr lang="en-GB" sz="1600" dirty="0" smtClean="0">
                <a:solidFill>
                  <a:srgbClr val="373D4B">
                    <a:lumOff val="0"/>
                  </a:srgbClr>
                </a:solidFill>
                <a:latin typeface="Myriad Pro Light" pitchFamily="34" charset="0"/>
                <a:sym typeface="Wingdings" panose="05000000000000000000" pitchFamily="2" charset="2"/>
              </a:rPr>
              <a:t>	(multiple) internal number(s)</a:t>
            </a:r>
          </a:p>
          <a:p>
            <a:pPr marL="0" lvl="1" algn="l" defTabSz="502920">
              <a:lnSpc>
                <a:spcPct val="90000"/>
              </a:lnSpc>
              <a:spcAft>
                <a:spcPts val="288"/>
              </a:spcAft>
              <a:buClr>
                <a:srgbClr val="373D4B">
                  <a:lumOff val="0"/>
                </a:srgbClr>
              </a:buClr>
            </a:pPr>
            <a:r>
              <a:rPr lang="en-GB" sz="1600" b="0" i="0" dirty="0" smtClean="0">
                <a:solidFill>
                  <a:srgbClr val="373D4B">
                    <a:lumOff val="0"/>
                  </a:srgbClr>
                </a:solidFill>
                <a:latin typeface="Myriad Pro Light" pitchFamily="34" charset="0"/>
                <a:sym typeface="Wingdings" panose="05000000000000000000" pitchFamily="2" charset="2"/>
              </a:rPr>
              <a:t>				1 number  1 SIP account</a:t>
            </a:r>
          </a:p>
          <a:p>
            <a:pPr marL="0" lvl="1" algn="ctr" defTabSz="502920">
              <a:lnSpc>
                <a:spcPct val="90000"/>
              </a:lnSpc>
              <a:spcAft>
                <a:spcPts val="288"/>
              </a:spcAft>
              <a:buClr>
                <a:srgbClr val="373D4B">
                  <a:lumOff val="0"/>
                </a:srgbClr>
              </a:buClr>
            </a:pPr>
            <a:r>
              <a:rPr lang="en-GB" sz="1800" b="1" dirty="0" smtClean="0">
                <a:solidFill>
                  <a:srgbClr val="373D4B">
                    <a:lumOff val="0"/>
                  </a:srgbClr>
                </a:solidFill>
                <a:latin typeface="Myriad Pro Light" pitchFamily="34" charset="0"/>
                <a:sym typeface="Wingdings" panose="05000000000000000000" pitchFamily="2" charset="2"/>
              </a:rPr>
              <a:t>A user can have multiple internal numbers.</a:t>
            </a:r>
          </a:p>
          <a:p>
            <a:pPr marL="0" lvl="1" algn="ctr" defTabSz="502920">
              <a:lnSpc>
                <a:spcPct val="90000"/>
              </a:lnSpc>
              <a:spcAft>
                <a:spcPts val="288"/>
              </a:spcAft>
              <a:buClr>
                <a:srgbClr val="373D4B">
                  <a:lumOff val="0"/>
                </a:srgbClr>
              </a:buClr>
            </a:pPr>
            <a:r>
              <a:rPr lang="en-GB" sz="1800" b="1" dirty="0" smtClean="0">
                <a:solidFill>
                  <a:srgbClr val="373D4B">
                    <a:lumOff val="0"/>
                  </a:srgbClr>
                </a:solidFill>
                <a:latin typeface="Myriad Pro Light" pitchFamily="34" charset="0"/>
                <a:sym typeface="Wingdings" panose="05000000000000000000" pitchFamily="2" charset="2"/>
              </a:rPr>
              <a:t>But one device needs one license.</a:t>
            </a:r>
            <a:endParaRPr lang="en-GB" sz="1800" b="1" i="0" dirty="0">
              <a:solidFill>
                <a:srgbClr val="373D4B">
                  <a:lumOff val="0"/>
                </a:srgbClr>
              </a:solidFill>
              <a:latin typeface="Myriad Pro Light" pitchFamily="34" charset="0"/>
            </a:endParaRPr>
          </a:p>
        </p:txBody>
      </p:sp>
      <p:sp>
        <p:nvSpPr>
          <p:cNvPr id="11"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License Concept</a:t>
            </a:r>
            <a:endParaRPr lang="nl-NL" dirty="0">
              <a:latin typeface="Note this" panose="02000503020000020003" pitchFamily="2" charset="0"/>
            </a:endParaRPr>
          </a:p>
        </p:txBody>
      </p:sp>
    </p:spTree>
    <p:extLst>
      <p:ext uri="{BB962C8B-B14F-4D97-AF65-F5344CB8AC3E}">
        <p14:creationId xmlns:p14="http://schemas.microsoft.com/office/powerpoint/2010/main" val="190114232"/>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84279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ihandform 8"/>
          <p:cNvSpPr/>
          <p:nvPr/>
        </p:nvSpPr>
        <p:spPr>
          <a:xfrm>
            <a:off x="4331445" y="1594605"/>
            <a:ext cx="2304255" cy="613390"/>
          </a:xfrm>
          <a:custGeom>
            <a:avLst/>
            <a:gdLst>
              <a:gd name="connsiteX0" fmla="*/ 0 w 1857374"/>
              <a:gd name="connsiteY0" fmla="*/ 0 h 344868"/>
              <a:gd name="connsiteX1" fmla="*/ 1857374 w 1857374"/>
              <a:gd name="connsiteY1" fmla="*/ 0 h 344868"/>
              <a:gd name="connsiteX2" fmla="*/ 1857374 w 1857374"/>
              <a:gd name="connsiteY2" fmla="*/ 344868 h 344868"/>
              <a:gd name="connsiteX3" fmla="*/ 0 w 1857374"/>
              <a:gd name="connsiteY3" fmla="*/ 344868 h 344868"/>
              <a:gd name="connsiteX4" fmla="*/ 0 w 1857374"/>
              <a:gd name="connsiteY4" fmla="*/ 0 h 34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4868">
                <a:moveTo>
                  <a:pt x="0" y="0"/>
                </a:moveTo>
                <a:lnTo>
                  <a:pt x="1857374" y="0"/>
                </a:lnTo>
                <a:lnTo>
                  <a:pt x="1857374" y="344868"/>
                </a:lnTo>
                <a:lnTo>
                  <a:pt x="0" y="344868"/>
                </a:lnTo>
                <a:lnTo>
                  <a:pt x="0" y="0"/>
                </a:lnTo>
                <a:close/>
              </a:path>
            </a:pathLst>
          </a:cu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82" tIns="46333" rIns="81082" bIns="46333" numCol="1" spcCol="1449" anchor="ctr" anchorCtr="0">
            <a:noAutofit/>
          </a:bodyPr>
          <a:lstStyle/>
          <a:p>
            <a:pPr algn="ctr" defTabSz="502920">
              <a:lnSpc>
                <a:spcPct val="90000"/>
              </a:lnSpc>
              <a:spcAft>
                <a:spcPts val="756"/>
              </a:spcAft>
              <a:buNone/>
            </a:pPr>
            <a:r>
              <a:rPr lang="en-GB" sz="1800" b="1" i="0" dirty="0" smtClean="0">
                <a:solidFill>
                  <a:srgbClr val="FFFFFF"/>
                </a:solidFill>
                <a:latin typeface="Myriad Pro Light" pitchFamily="34" charset="0"/>
              </a:rPr>
              <a:t>Device Licences</a:t>
            </a:r>
            <a:endParaRPr lang="en-GB" sz="1800" b="0" i="0" dirty="0">
              <a:solidFill>
                <a:srgbClr val="FFFFFF"/>
              </a:solidFill>
              <a:latin typeface="Myriad Pro Light" pitchFamily="34" charset="0"/>
            </a:endParaRP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4" y="1337980"/>
            <a:ext cx="3300411" cy="2633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ihandform 9"/>
          <p:cNvSpPr/>
          <p:nvPr/>
        </p:nvSpPr>
        <p:spPr>
          <a:xfrm>
            <a:off x="4331444" y="3749918"/>
            <a:ext cx="5544616" cy="1757702"/>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40000"/>
              <a:lumOff val="6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0" lvl="1" algn="l" defTabSz="502920">
              <a:lnSpc>
                <a:spcPct val="90000"/>
              </a:lnSpc>
              <a:spcAft>
                <a:spcPts val="288"/>
              </a:spcAft>
              <a:buClr>
                <a:srgbClr val="373D4B">
                  <a:lumOff val="0"/>
                </a:srgbClr>
              </a:buClr>
            </a:pPr>
            <a:r>
              <a:rPr lang="en-GB" sz="1600" b="0" i="0" dirty="0" smtClean="0">
                <a:solidFill>
                  <a:srgbClr val="373D4B">
                    <a:lumOff val="0"/>
                  </a:srgbClr>
                </a:solidFill>
                <a:latin typeface="Myriad Pro Light" pitchFamily="34" charset="0"/>
              </a:rPr>
              <a:t>Licenses are available in </a:t>
            </a:r>
            <a:r>
              <a:rPr lang="en-GB" sz="1600" b="1" i="0" dirty="0" smtClean="0">
                <a:solidFill>
                  <a:srgbClr val="373D4B">
                    <a:lumOff val="0"/>
                  </a:srgbClr>
                </a:solidFill>
                <a:latin typeface="Myriad Pro Light" pitchFamily="34" charset="0"/>
              </a:rPr>
              <a:t>blocks of 5</a:t>
            </a:r>
            <a:r>
              <a:rPr lang="en-GB" sz="1600" b="0" i="0" dirty="0" smtClean="0">
                <a:solidFill>
                  <a:srgbClr val="373D4B">
                    <a:lumOff val="0"/>
                  </a:srgbClr>
                </a:solidFill>
                <a:latin typeface="Myriad Pro Light" pitchFamily="34" charset="0"/>
              </a:rPr>
              <a:t>.</a:t>
            </a:r>
          </a:p>
          <a:p>
            <a:pPr marL="0" lvl="1" algn="l" defTabSz="502920">
              <a:lnSpc>
                <a:spcPct val="90000"/>
              </a:lnSpc>
              <a:spcAft>
                <a:spcPts val="288"/>
              </a:spcAft>
              <a:buClr>
                <a:srgbClr val="373D4B">
                  <a:lumOff val="0"/>
                </a:srgbClr>
              </a:buClr>
            </a:pPr>
            <a:r>
              <a:rPr lang="en-GB" sz="1600" dirty="0" smtClean="0">
                <a:solidFill>
                  <a:srgbClr val="373D4B">
                    <a:lumOff val="0"/>
                  </a:srgbClr>
                </a:solidFill>
                <a:latin typeface="Myriad Pro Light" pitchFamily="34" charset="0"/>
              </a:rPr>
              <a:t>Additional device license contains also  voicemail boxes.</a:t>
            </a:r>
          </a:p>
          <a:p>
            <a:pPr marL="285750" lvl="1" indent="-285750" algn="l" defTabSz="502920">
              <a:lnSpc>
                <a:spcPct val="90000"/>
              </a:lnSpc>
              <a:spcAft>
                <a:spcPts val="288"/>
              </a:spcAft>
              <a:buClr>
                <a:srgbClr val="373D4B">
                  <a:lumOff val="0"/>
                </a:srgbClr>
              </a:buClr>
              <a:buFont typeface="Wingdings" pitchFamily="2" charset="2"/>
              <a:buChar char="è"/>
            </a:pPr>
            <a:endParaRPr lang="en-GB" sz="1600" dirty="0" smtClean="0">
              <a:solidFill>
                <a:srgbClr val="373D4B">
                  <a:lumOff val="0"/>
                </a:srgbClr>
              </a:solidFill>
              <a:latin typeface="Myriad Pro Light" pitchFamily="34" charset="0"/>
              <a:sym typeface="Wingdings" panose="05000000000000000000" pitchFamily="2" charset="2"/>
            </a:endParaRPr>
          </a:p>
          <a:p>
            <a:pPr marL="285750" lvl="1" indent="-285750" algn="l" defTabSz="502920">
              <a:lnSpc>
                <a:spcPct val="90000"/>
              </a:lnSpc>
              <a:spcAft>
                <a:spcPts val="288"/>
              </a:spcAft>
              <a:buClr>
                <a:srgbClr val="373D4B">
                  <a:lumOff val="0"/>
                </a:srgbClr>
              </a:buClr>
              <a:buFont typeface="Wingdings" pitchFamily="2" charset="2"/>
              <a:buChar char="è"/>
            </a:pPr>
            <a:r>
              <a:rPr lang="en-GB" sz="1600" dirty="0" smtClean="0">
                <a:solidFill>
                  <a:srgbClr val="373D4B">
                    <a:lumOff val="0"/>
                  </a:srgbClr>
                </a:solidFill>
                <a:latin typeface="Myriad Pro Light" pitchFamily="34" charset="0"/>
                <a:sym typeface="Wingdings" panose="05000000000000000000" pitchFamily="2" charset="2"/>
              </a:rPr>
              <a:t>License e-mail contains 2 license keys:</a:t>
            </a:r>
          </a:p>
          <a:p>
            <a:pPr marL="285750" lvl="1" indent="-285750"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sym typeface="Wingdings" panose="05000000000000000000" pitchFamily="2" charset="2"/>
              </a:rPr>
              <a:t>5-device license</a:t>
            </a:r>
          </a:p>
          <a:p>
            <a:pPr marL="285750" lvl="1" indent="-285750" algn="l" defTabSz="502920">
              <a:lnSpc>
                <a:spcPct val="90000"/>
              </a:lnSpc>
              <a:spcAft>
                <a:spcPts val="288"/>
              </a:spcAft>
              <a:buClr>
                <a:srgbClr val="373D4B">
                  <a:lumOff val="0"/>
                </a:srgbClr>
              </a:buClr>
              <a:buFontTx/>
              <a:buChar char="-"/>
            </a:pPr>
            <a:r>
              <a:rPr lang="en-GB" sz="1600" dirty="0" smtClean="0">
                <a:solidFill>
                  <a:srgbClr val="373D4B">
                    <a:lumOff val="0"/>
                  </a:srgbClr>
                </a:solidFill>
                <a:latin typeface="Myriad Pro Light" pitchFamily="34" charset="0"/>
                <a:sym typeface="Wingdings" panose="05000000000000000000" pitchFamily="2" charset="2"/>
              </a:rPr>
              <a:t>5-voicemail license</a:t>
            </a:r>
            <a:endParaRPr lang="en-GB" sz="1600" b="0" i="0" dirty="0">
              <a:solidFill>
                <a:srgbClr val="373D4B">
                  <a:lumOff val="0"/>
                </a:srgbClr>
              </a:solidFill>
              <a:latin typeface="Myriad Pro Light" pitchFamily="34" charset="0"/>
            </a:endParaRPr>
          </a:p>
        </p:txBody>
      </p:sp>
      <p:sp>
        <p:nvSpPr>
          <p:cNvPr id="24" name="Freihandform 23"/>
          <p:cNvSpPr/>
          <p:nvPr/>
        </p:nvSpPr>
        <p:spPr>
          <a:xfrm>
            <a:off x="4331445" y="3136528"/>
            <a:ext cx="5544615" cy="613390"/>
          </a:xfrm>
          <a:custGeom>
            <a:avLst/>
            <a:gdLst>
              <a:gd name="connsiteX0" fmla="*/ 0 w 1857374"/>
              <a:gd name="connsiteY0" fmla="*/ 0 h 344868"/>
              <a:gd name="connsiteX1" fmla="*/ 1857374 w 1857374"/>
              <a:gd name="connsiteY1" fmla="*/ 0 h 344868"/>
              <a:gd name="connsiteX2" fmla="*/ 1857374 w 1857374"/>
              <a:gd name="connsiteY2" fmla="*/ 344868 h 344868"/>
              <a:gd name="connsiteX3" fmla="*/ 0 w 1857374"/>
              <a:gd name="connsiteY3" fmla="*/ 344868 h 344868"/>
              <a:gd name="connsiteX4" fmla="*/ 0 w 1857374"/>
              <a:gd name="connsiteY4" fmla="*/ 0 h 34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4868">
                <a:moveTo>
                  <a:pt x="0" y="0"/>
                </a:moveTo>
                <a:lnTo>
                  <a:pt x="1857374" y="0"/>
                </a:lnTo>
                <a:lnTo>
                  <a:pt x="1857374" y="344868"/>
                </a:lnTo>
                <a:lnTo>
                  <a:pt x="0" y="344868"/>
                </a:lnTo>
                <a:lnTo>
                  <a:pt x="0" y="0"/>
                </a:lnTo>
                <a:close/>
              </a:path>
            </a:pathLst>
          </a:cu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82" tIns="46333" rIns="81082" bIns="46333" numCol="1" spcCol="1449" anchor="ctr" anchorCtr="0">
            <a:noAutofit/>
          </a:bodyPr>
          <a:lstStyle/>
          <a:p>
            <a:pPr algn="ctr" defTabSz="502920">
              <a:lnSpc>
                <a:spcPct val="90000"/>
              </a:lnSpc>
              <a:spcAft>
                <a:spcPts val="756"/>
              </a:spcAft>
              <a:buNone/>
            </a:pPr>
            <a:r>
              <a:rPr lang="en-GB" sz="1800" dirty="0" smtClean="0">
                <a:solidFill>
                  <a:srgbClr val="FFFFFF"/>
                </a:solidFill>
                <a:latin typeface="Myriad Pro Light" pitchFamily="34" charset="0"/>
              </a:rPr>
              <a:t>Additional Device Licenses</a:t>
            </a:r>
            <a:endParaRPr lang="en-GB" sz="1800" b="0" i="0" dirty="0">
              <a:solidFill>
                <a:srgbClr val="FFFFFF"/>
              </a:solidFill>
              <a:latin typeface="Myriad Pro Light" pitchFamily="34" charset="0"/>
            </a:endParaRPr>
          </a:p>
        </p:txBody>
      </p:sp>
      <p:sp>
        <p:nvSpPr>
          <p:cNvPr id="25" name="Freihandform 24"/>
          <p:cNvSpPr/>
          <p:nvPr/>
        </p:nvSpPr>
        <p:spPr>
          <a:xfrm>
            <a:off x="4331444" y="2208001"/>
            <a:ext cx="2304255" cy="640498"/>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40000"/>
              <a:lumOff val="6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10 Licenses included</a:t>
            </a:r>
            <a:endParaRPr lang="en-GB" sz="1600" dirty="0" smtClean="0">
              <a:solidFill>
                <a:srgbClr val="373D4B">
                  <a:lumOff val="0"/>
                </a:srgbClr>
              </a:solidFill>
              <a:latin typeface="Myriad Pro Light" pitchFamily="34" charset="0"/>
            </a:endParaRP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20 Devices possible</a:t>
            </a:r>
          </a:p>
          <a:p>
            <a:pPr marL="0" lvl="1" algn="l" defTabSz="502920">
              <a:lnSpc>
                <a:spcPct val="90000"/>
              </a:lnSpc>
              <a:spcAft>
                <a:spcPts val="288"/>
              </a:spcAft>
              <a:buClr>
                <a:srgbClr val="373D4B">
                  <a:lumOff val="0"/>
                </a:srgbClr>
              </a:buClr>
            </a:pPr>
            <a:endParaRPr lang="en-GB" sz="1600" b="0" i="0" dirty="0">
              <a:solidFill>
                <a:srgbClr val="373D4B">
                  <a:lumOff val="0"/>
                </a:srgbClr>
              </a:solidFill>
              <a:latin typeface="Myriad Pro Light" pitchFamily="34" charset="0"/>
            </a:endParaRPr>
          </a:p>
        </p:txBody>
      </p:sp>
      <p:sp>
        <p:nvSpPr>
          <p:cNvPr id="26" name="Freihandform 25"/>
          <p:cNvSpPr/>
          <p:nvPr/>
        </p:nvSpPr>
        <p:spPr>
          <a:xfrm>
            <a:off x="4331444" y="5702853"/>
            <a:ext cx="5544616" cy="818051"/>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20000"/>
              <a:lumOff val="8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0" lvl="1" algn="ctr" defTabSz="502920">
              <a:lnSpc>
                <a:spcPct val="90000"/>
              </a:lnSpc>
              <a:spcAft>
                <a:spcPts val="288"/>
              </a:spcAft>
              <a:buClr>
                <a:srgbClr val="373D4B">
                  <a:lumOff val="0"/>
                </a:srgbClr>
              </a:buClr>
            </a:pPr>
            <a:endParaRPr lang="en-GB" sz="1600" b="1" i="0" dirty="0" smtClean="0">
              <a:solidFill>
                <a:srgbClr val="373D4B">
                  <a:lumOff val="0"/>
                </a:srgbClr>
              </a:solidFill>
              <a:latin typeface="Myriad Pro Light" pitchFamily="34" charset="0"/>
            </a:endParaRPr>
          </a:p>
          <a:p>
            <a:pPr marL="0" lvl="1" algn="ctr" defTabSz="502920">
              <a:lnSpc>
                <a:spcPct val="90000"/>
              </a:lnSpc>
              <a:spcAft>
                <a:spcPts val="288"/>
              </a:spcAft>
              <a:buClr>
                <a:srgbClr val="373D4B">
                  <a:lumOff val="0"/>
                </a:srgbClr>
              </a:buClr>
            </a:pPr>
            <a:r>
              <a:rPr lang="en-GB" sz="1600" b="1" i="0" dirty="0" smtClean="0">
                <a:solidFill>
                  <a:srgbClr val="373D4B">
                    <a:lumOff val="0"/>
                  </a:srgbClr>
                </a:solidFill>
                <a:latin typeface="Myriad Pro Light" pitchFamily="34" charset="0"/>
              </a:rPr>
              <a:t>Both license-keys have to be entered separately.</a:t>
            </a:r>
            <a:endParaRPr lang="en-GB" sz="1800" b="1" i="0" dirty="0">
              <a:solidFill>
                <a:srgbClr val="373D4B">
                  <a:lumOff val="0"/>
                </a:srgbClr>
              </a:solidFill>
              <a:latin typeface="Myriad Pro Light" pitchFamily="34" charset="0"/>
            </a:endParaRPr>
          </a:p>
        </p:txBody>
      </p:sp>
      <p:sp>
        <p:nvSpPr>
          <p:cNvPr id="11"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License Concept</a:t>
            </a:r>
            <a:endParaRPr lang="nl-NL" dirty="0">
              <a:latin typeface="Note this" panose="02000503020000020003" pitchFamily="2" charset="0"/>
            </a:endParaRPr>
          </a:p>
        </p:txBody>
      </p:sp>
      <p:sp>
        <p:nvSpPr>
          <p:cNvPr id="13" name="Freihandform 12"/>
          <p:cNvSpPr/>
          <p:nvPr/>
        </p:nvSpPr>
        <p:spPr>
          <a:xfrm>
            <a:off x="7103752" y="1594611"/>
            <a:ext cx="2772309" cy="613390"/>
          </a:xfrm>
          <a:custGeom>
            <a:avLst/>
            <a:gdLst>
              <a:gd name="connsiteX0" fmla="*/ 0 w 1857374"/>
              <a:gd name="connsiteY0" fmla="*/ 0 h 344868"/>
              <a:gd name="connsiteX1" fmla="*/ 1857374 w 1857374"/>
              <a:gd name="connsiteY1" fmla="*/ 0 h 344868"/>
              <a:gd name="connsiteX2" fmla="*/ 1857374 w 1857374"/>
              <a:gd name="connsiteY2" fmla="*/ 344868 h 344868"/>
              <a:gd name="connsiteX3" fmla="*/ 0 w 1857374"/>
              <a:gd name="connsiteY3" fmla="*/ 344868 h 344868"/>
              <a:gd name="connsiteX4" fmla="*/ 0 w 1857374"/>
              <a:gd name="connsiteY4" fmla="*/ 0 h 34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4868">
                <a:moveTo>
                  <a:pt x="0" y="0"/>
                </a:moveTo>
                <a:lnTo>
                  <a:pt x="1857374" y="0"/>
                </a:lnTo>
                <a:lnTo>
                  <a:pt x="1857374" y="344868"/>
                </a:lnTo>
                <a:lnTo>
                  <a:pt x="0" y="344868"/>
                </a:lnTo>
                <a:lnTo>
                  <a:pt x="0" y="0"/>
                </a:lnTo>
                <a:close/>
              </a:path>
            </a:pathLst>
          </a:cu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082" tIns="46333" rIns="81082" bIns="46333" numCol="1" spcCol="1449" anchor="ctr" anchorCtr="0">
            <a:noAutofit/>
          </a:bodyPr>
          <a:lstStyle/>
          <a:p>
            <a:pPr algn="ctr" defTabSz="502920">
              <a:lnSpc>
                <a:spcPct val="90000"/>
              </a:lnSpc>
              <a:spcAft>
                <a:spcPts val="756"/>
              </a:spcAft>
              <a:buNone/>
            </a:pPr>
            <a:r>
              <a:rPr lang="en-GB" sz="1800" b="1" i="0" dirty="0" smtClean="0">
                <a:solidFill>
                  <a:srgbClr val="FFFFFF"/>
                </a:solidFill>
                <a:latin typeface="Myriad Pro Light" pitchFamily="34" charset="0"/>
              </a:rPr>
              <a:t>Voicemail boxes</a:t>
            </a:r>
            <a:endParaRPr lang="en-GB" sz="1800" b="0" i="0" dirty="0">
              <a:solidFill>
                <a:srgbClr val="FFFFFF"/>
              </a:solidFill>
              <a:latin typeface="Myriad Pro Light" pitchFamily="34" charset="0"/>
            </a:endParaRPr>
          </a:p>
        </p:txBody>
      </p:sp>
      <p:sp>
        <p:nvSpPr>
          <p:cNvPr id="14" name="Freihandform 13"/>
          <p:cNvSpPr/>
          <p:nvPr/>
        </p:nvSpPr>
        <p:spPr>
          <a:xfrm>
            <a:off x="7103752" y="2208007"/>
            <a:ext cx="2772308" cy="640498"/>
          </a:xfrm>
          <a:custGeom>
            <a:avLst/>
            <a:gdLst>
              <a:gd name="connsiteX0" fmla="*/ 0 w 1857374"/>
              <a:gd name="connsiteY0" fmla="*/ 0 h 3679372"/>
              <a:gd name="connsiteX1" fmla="*/ 1857374 w 1857374"/>
              <a:gd name="connsiteY1" fmla="*/ 0 h 3679372"/>
              <a:gd name="connsiteX2" fmla="*/ 1857374 w 1857374"/>
              <a:gd name="connsiteY2" fmla="*/ 3679372 h 3679372"/>
              <a:gd name="connsiteX3" fmla="*/ 0 w 1857374"/>
              <a:gd name="connsiteY3" fmla="*/ 3679372 h 3679372"/>
              <a:gd name="connsiteX4" fmla="*/ 0 w 1857374"/>
              <a:gd name="connsiteY4" fmla="*/ 0 h 3679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679372">
                <a:moveTo>
                  <a:pt x="0" y="0"/>
                </a:moveTo>
                <a:lnTo>
                  <a:pt x="1857374" y="0"/>
                </a:lnTo>
                <a:lnTo>
                  <a:pt x="1857374" y="3679372"/>
                </a:lnTo>
                <a:lnTo>
                  <a:pt x="0" y="3679372"/>
                </a:lnTo>
                <a:lnTo>
                  <a:pt x="0" y="0"/>
                </a:lnTo>
                <a:close/>
              </a:path>
            </a:pathLst>
          </a:custGeom>
          <a:solidFill>
            <a:schemeClr val="accent2">
              <a:lumMod val="40000"/>
              <a:lumOff val="60000"/>
              <a:alpha val="90000"/>
            </a:schemeClr>
          </a:solidFill>
          <a:ln>
            <a:solidFill>
              <a:schemeClr val="accent2">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12" tIns="60812" rIns="81082" bIns="91217" numCol="1" spcCol="1449" anchor="t" anchorCtr="0">
            <a:noAutofit/>
          </a:bodyPr>
          <a:lstStyle/>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7 Voicemail boxes included</a:t>
            </a:r>
            <a:endParaRPr lang="en-GB" sz="1600" dirty="0" smtClean="0">
              <a:solidFill>
                <a:srgbClr val="373D4B">
                  <a:lumOff val="0"/>
                </a:srgbClr>
              </a:solidFill>
              <a:latin typeface="Myriad Pro Light" pitchFamily="34" charset="0"/>
            </a:endParaRPr>
          </a:p>
          <a:p>
            <a:pPr marL="210312" lvl="1" indent="-210312" algn="l" defTabSz="502920">
              <a:lnSpc>
                <a:spcPct val="90000"/>
              </a:lnSpc>
              <a:spcAft>
                <a:spcPts val="288"/>
              </a:spcAft>
              <a:buClr>
                <a:srgbClr val="373D4B">
                  <a:lumOff val="0"/>
                </a:srgbClr>
              </a:buClr>
              <a:buFontTx/>
              <a:buChar char="•"/>
            </a:pPr>
            <a:r>
              <a:rPr lang="en-GB" sz="1600" b="0" i="0" dirty="0" smtClean="0">
                <a:solidFill>
                  <a:srgbClr val="373D4B">
                    <a:lumOff val="0"/>
                  </a:srgbClr>
                </a:solidFill>
                <a:latin typeface="Myriad Pro Light" pitchFamily="34" charset="0"/>
              </a:rPr>
              <a:t>Up to 17 VM-boxes possible</a:t>
            </a:r>
          </a:p>
          <a:p>
            <a:pPr marL="0" lvl="1" algn="l" defTabSz="502920">
              <a:lnSpc>
                <a:spcPct val="90000"/>
              </a:lnSpc>
              <a:spcAft>
                <a:spcPts val="288"/>
              </a:spcAft>
              <a:buClr>
                <a:srgbClr val="373D4B">
                  <a:lumOff val="0"/>
                </a:srgbClr>
              </a:buClr>
            </a:pPr>
            <a:endParaRPr lang="en-GB" sz="1600" b="0" i="0" dirty="0">
              <a:solidFill>
                <a:srgbClr val="373D4B">
                  <a:lumOff val="0"/>
                </a:srgbClr>
              </a:solidFill>
              <a:latin typeface="Myriad Pro Light" pitchFamily="34" charset="0"/>
            </a:endParaRPr>
          </a:p>
        </p:txBody>
      </p:sp>
    </p:spTree>
    <p:extLst>
      <p:ext uri="{BB962C8B-B14F-4D97-AF65-F5344CB8AC3E}">
        <p14:creationId xmlns:p14="http://schemas.microsoft.com/office/powerpoint/2010/main" val="28592184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963292" y="1408336"/>
            <a:ext cx="6840760" cy="4647426"/>
          </a:xfrm>
          <a:prstGeom prst="rect">
            <a:avLst/>
          </a:prstGeom>
          <a:noFill/>
        </p:spPr>
        <p:txBody>
          <a:bodyPr wrap="square" rtlCol="0">
            <a:spAutoFit/>
          </a:bodyPr>
          <a:lstStyle/>
          <a:p>
            <a:r>
              <a:rPr lang="de-DE" sz="2400" b="1" dirty="0" smtClean="0">
                <a:latin typeface="Myriad Pro Light" pitchFamily="34" charset="0"/>
              </a:rPr>
              <a:t>Internal </a:t>
            </a:r>
            <a:r>
              <a:rPr lang="de-DE" sz="2400" b="1" dirty="0" err="1" smtClean="0">
                <a:latin typeface="Myriad Pro Light" pitchFamily="34" charset="0"/>
              </a:rPr>
              <a:t>number</a:t>
            </a:r>
            <a:r>
              <a:rPr lang="de-DE" sz="2400" b="1" dirty="0" smtClean="0">
                <a:latin typeface="Myriad Pro Light" pitchFamily="34" charset="0"/>
              </a:rPr>
              <a:t> </a:t>
            </a:r>
            <a:r>
              <a:rPr lang="de-DE" sz="2400" b="1" dirty="0" err="1" smtClean="0">
                <a:latin typeface="Myriad Pro Light" pitchFamily="34" charset="0"/>
              </a:rPr>
              <a:t>range</a:t>
            </a:r>
            <a:endParaRPr lang="de-DE" sz="2400" b="1" dirty="0" smtClean="0">
              <a:latin typeface="Myriad Pro Light" pitchFamily="34" charset="0"/>
            </a:endParaRPr>
          </a:p>
          <a:p>
            <a:r>
              <a:rPr lang="de-DE" sz="2000" dirty="0" smtClean="0">
                <a:latin typeface="Myriad Pro Light" pitchFamily="34" charset="0"/>
              </a:rPr>
              <a:t>Users		10-17, 20, 21</a:t>
            </a:r>
          </a:p>
          <a:p>
            <a:r>
              <a:rPr lang="de-DE" sz="2000" dirty="0" smtClean="0">
                <a:latin typeface="Myriad Pro Light" pitchFamily="34" charset="0"/>
              </a:rPr>
              <a:t>Teams		40, 41, 42</a:t>
            </a:r>
          </a:p>
          <a:p>
            <a:r>
              <a:rPr lang="de-DE" sz="2000" dirty="0" smtClean="0">
                <a:latin typeface="Myriad Pro Light" pitchFamily="34" charset="0"/>
              </a:rPr>
              <a:t>Voicemail	50</a:t>
            </a:r>
          </a:p>
          <a:p>
            <a:endParaRPr lang="de-DE" sz="2000" dirty="0">
              <a:latin typeface="Myriad Pro Light" pitchFamily="34" charset="0"/>
            </a:endParaRPr>
          </a:p>
          <a:p>
            <a:r>
              <a:rPr lang="de-DE" sz="2400" b="1" dirty="0" err="1" smtClean="0">
                <a:latin typeface="Myriad Pro Light" pitchFamily="34" charset="0"/>
              </a:rPr>
              <a:t>WebUI-Languages</a:t>
            </a:r>
            <a:endParaRPr lang="de-DE" sz="2400" b="1" dirty="0" smtClean="0">
              <a:latin typeface="Myriad Pro Light" pitchFamily="34" charset="0"/>
            </a:endParaRPr>
          </a:p>
          <a:p>
            <a:r>
              <a:rPr lang="de-DE" sz="2000" dirty="0" smtClean="0">
                <a:latin typeface="Myriad Pro Light" pitchFamily="34" charset="0"/>
              </a:rPr>
              <a:t>Default:		English, French, German, </a:t>
            </a:r>
            <a:r>
              <a:rPr lang="de-DE" sz="2000" dirty="0" err="1" smtClean="0">
                <a:latin typeface="Myriad Pro Light" pitchFamily="34" charset="0"/>
              </a:rPr>
              <a:t>Dutch</a:t>
            </a:r>
            <a:r>
              <a:rPr lang="de-DE" sz="2000" dirty="0" smtClean="0">
                <a:latin typeface="Myriad Pro Light" pitchFamily="34" charset="0"/>
              </a:rPr>
              <a:t>, </a:t>
            </a:r>
            <a:r>
              <a:rPr lang="de-DE" sz="2000" dirty="0" err="1" smtClean="0">
                <a:latin typeface="Myriad Pro Light" pitchFamily="34" charset="0"/>
              </a:rPr>
              <a:t>Italian</a:t>
            </a:r>
            <a:r>
              <a:rPr lang="de-DE" sz="2000" dirty="0" smtClean="0">
                <a:latin typeface="Myriad Pro Light" pitchFamily="34" charset="0"/>
              </a:rPr>
              <a:t>, </a:t>
            </a:r>
            <a:r>
              <a:rPr lang="de-DE" sz="2000" dirty="0" err="1" smtClean="0">
                <a:latin typeface="Myriad Pro Light" pitchFamily="34" charset="0"/>
              </a:rPr>
              <a:t>Spanish</a:t>
            </a:r>
            <a:endParaRPr lang="de-DE" sz="2000" dirty="0" smtClean="0">
              <a:latin typeface="Myriad Pro Light" pitchFamily="34" charset="0"/>
            </a:endParaRPr>
          </a:p>
          <a:p>
            <a:endParaRPr lang="de-DE" sz="2000" dirty="0" smtClean="0">
              <a:latin typeface="Myriad Pro Light" pitchFamily="34" charset="0"/>
            </a:endParaRPr>
          </a:p>
          <a:p>
            <a:r>
              <a:rPr lang="de-DE" sz="2400" b="1" dirty="0">
                <a:latin typeface="Myriad Pro Light" pitchFamily="34" charset="0"/>
              </a:rPr>
              <a:t>Online </a:t>
            </a:r>
            <a:r>
              <a:rPr lang="de-DE" sz="2400" b="1" dirty="0" err="1">
                <a:latin typeface="Myriad Pro Light" pitchFamily="34" charset="0"/>
              </a:rPr>
              <a:t>help-Languages</a:t>
            </a:r>
            <a:endParaRPr lang="de-DE" sz="2400" b="1" dirty="0">
              <a:latin typeface="Myriad Pro Light" pitchFamily="34" charset="0"/>
            </a:endParaRPr>
          </a:p>
          <a:p>
            <a:r>
              <a:rPr lang="de-DE" sz="2000" dirty="0">
                <a:latin typeface="Myriad Pro Light" pitchFamily="34" charset="0"/>
              </a:rPr>
              <a:t>Default:		 English, French</a:t>
            </a:r>
          </a:p>
          <a:p>
            <a:r>
              <a:rPr lang="de-DE" sz="2000" dirty="0" err="1">
                <a:latin typeface="Myriad Pro Light" pitchFamily="34" charset="0"/>
              </a:rPr>
              <a:t>Available</a:t>
            </a:r>
            <a:r>
              <a:rPr lang="de-DE" sz="2000" dirty="0">
                <a:latin typeface="Myriad Pro Light" pitchFamily="34" charset="0"/>
              </a:rPr>
              <a:t>:	 German, </a:t>
            </a:r>
            <a:r>
              <a:rPr lang="de-DE" sz="2000" dirty="0" err="1">
                <a:latin typeface="Myriad Pro Light" pitchFamily="34" charset="0"/>
              </a:rPr>
              <a:t>Dutch</a:t>
            </a:r>
            <a:r>
              <a:rPr lang="de-DE" sz="2000" dirty="0">
                <a:latin typeface="Myriad Pro Light" pitchFamily="34" charset="0"/>
              </a:rPr>
              <a:t>, </a:t>
            </a:r>
            <a:r>
              <a:rPr lang="de-DE" sz="2000" dirty="0" err="1">
                <a:latin typeface="Myriad Pro Light" pitchFamily="34" charset="0"/>
              </a:rPr>
              <a:t>Italian</a:t>
            </a:r>
            <a:r>
              <a:rPr lang="de-DE" sz="2000" dirty="0">
                <a:latin typeface="Myriad Pro Light" pitchFamily="34" charset="0"/>
              </a:rPr>
              <a:t>, </a:t>
            </a:r>
            <a:r>
              <a:rPr lang="de-DE" sz="2000" dirty="0" err="1">
                <a:latin typeface="Myriad Pro Light" pitchFamily="34" charset="0"/>
              </a:rPr>
              <a:t>Spanish</a:t>
            </a:r>
            <a:endParaRPr lang="de-DE" sz="2000" dirty="0">
              <a:latin typeface="Myriad Pro Light" pitchFamily="34" charset="0"/>
            </a:endParaRPr>
          </a:p>
          <a:p>
            <a:endParaRPr lang="de-DE" sz="2000" dirty="0" smtClean="0">
              <a:latin typeface="Myriad Pro Light" pitchFamily="34" charset="0"/>
            </a:endParaRPr>
          </a:p>
          <a:p>
            <a:r>
              <a:rPr lang="de-DE" sz="2400" b="1" dirty="0" smtClean="0">
                <a:latin typeface="Myriad Pro Light" pitchFamily="34" charset="0"/>
              </a:rPr>
              <a:t>Voicemail-</a:t>
            </a:r>
            <a:r>
              <a:rPr lang="de-DE" sz="2400" b="1" dirty="0" err="1" smtClean="0">
                <a:latin typeface="Myriad Pro Light" pitchFamily="34" charset="0"/>
              </a:rPr>
              <a:t>Languages</a:t>
            </a:r>
            <a:endParaRPr lang="de-DE" sz="2400" b="1" dirty="0" smtClean="0">
              <a:latin typeface="Myriad Pro Light" pitchFamily="34" charset="0"/>
            </a:endParaRPr>
          </a:p>
          <a:p>
            <a:r>
              <a:rPr lang="de-DE" sz="2000" dirty="0" smtClean="0">
                <a:latin typeface="Myriad Pro Light" pitchFamily="34" charset="0"/>
              </a:rPr>
              <a:t>Default:		English, French, German, </a:t>
            </a:r>
            <a:r>
              <a:rPr lang="de-DE" sz="2000" dirty="0" err="1" smtClean="0">
                <a:latin typeface="Myriad Pro Light" pitchFamily="34" charset="0"/>
              </a:rPr>
              <a:t>Dutch</a:t>
            </a:r>
            <a:r>
              <a:rPr lang="de-DE" sz="2000" dirty="0">
                <a:latin typeface="Myriad Pro Light" pitchFamily="34" charset="0"/>
              </a:rPr>
              <a:t>, </a:t>
            </a:r>
            <a:r>
              <a:rPr lang="de-DE" sz="2000" dirty="0" err="1" smtClean="0">
                <a:latin typeface="Myriad Pro Light" pitchFamily="34" charset="0"/>
              </a:rPr>
              <a:t>Italian</a:t>
            </a:r>
            <a:r>
              <a:rPr lang="de-DE" sz="2000" dirty="0" smtClean="0">
                <a:latin typeface="Myriad Pro Light" pitchFamily="34" charset="0"/>
              </a:rPr>
              <a:t>, </a:t>
            </a:r>
            <a:r>
              <a:rPr lang="de-DE" sz="2000" dirty="0" err="1" smtClean="0">
                <a:latin typeface="Myriad Pro Light" pitchFamily="34" charset="0"/>
              </a:rPr>
              <a:t>Spanish</a:t>
            </a:r>
            <a:endParaRPr lang="de-DE" sz="2000" dirty="0">
              <a:latin typeface="Myriad Pro Light" pitchFamily="34" charset="0"/>
            </a:endParaRPr>
          </a:p>
        </p:txBody>
      </p:sp>
      <p:sp>
        <p:nvSpPr>
          <p:cNvPr id="5" name="Titel 6"/>
          <p:cNvSpPr txBox="1">
            <a:spLocks/>
          </p:cNvSpPr>
          <p:nvPr/>
        </p:nvSpPr>
        <p:spPr>
          <a:xfrm>
            <a:off x="467388" y="256208"/>
            <a:ext cx="9612313" cy="685800"/>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pPr algn="l" defTabSz="914400">
              <a:spcBef>
                <a:spcPts val="0"/>
              </a:spcBef>
            </a:pPr>
            <a:r>
              <a:rPr lang="nl-NL" dirty="0" err="1" smtClean="0">
                <a:latin typeface="Note this" panose="02000503020000020003" pitchFamily="2" charset="0"/>
              </a:rPr>
              <a:t>Hybird</a:t>
            </a:r>
            <a:r>
              <a:rPr lang="nl-NL" dirty="0" smtClean="0">
                <a:latin typeface="Note this" panose="02000503020000020003" pitchFamily="2" charset="0"/>
              </a:rPr>
              <a:t> 120 Gigaset Edition – Pre-</a:t>
            </a:r>
            <a:r>
              <a:rPr lang="nl-NL" dirty="0" err="1" smtClean="0">
                <a:latin typeface="Note this" panose="02000503020000020003" pitchFamily="2" charset="0"/>
              </a:rPr>
              <a:t>requisites</a:t>
            </a:r>
            <a:endParaRPr lang="nl-NL" dirty="0">
              <a:latin typeface="Note this" panose="02000503020000020003" pitchFamily="2" charset="0"/>
            </a:endParaRPr>
          </a:p>
        </p:txBody>
      </p:sp>
    </p:spTree>
    <p:extLst>
      <p:ext uri="{BB962C8B-B14F-4D97-AF65-F5344CB8AC3E}">
        <p14:creationId xmlns:p14="http://schemas.microsoft.com/office/powerpoint/2010/main" val="360170524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chemeClr val="accent6">
              <a:lumMod val="75000"/>
            </a:schemeClr>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6563</Words>
  <Application>Microsoft Office PowerPoint</Application>
  <PresentationFormat>Benutzerdefiniert</PresentationFormat>
  <Paragraphs>968</Paragraphs>
  <Slides>70</Slides>
  <Notes>70</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70</vt:i4>
      </vt:variant>
    </vt:vector>
  </HeadingPairs>
  <TitlesOfParts>
    <vt:vector size="80" baseType="lpstr">
      <vt:lpstr>Arial</vt:lpstr>
      <vt:lpstr>Calibri</vt:lpstr>
      <vt:lpstr>Symbol</vt:lpstr>
      <vt:lpstr>MyriadPro-Light</vt:lpstr>
      <vt:lpstr>Note this</vt:lpstr>
      <vt:lpstr>Myriad Pro Light</vt:lpstr>
      <vt:lpstr>Wingdings</vt:lpstr>
      <vt:lpstr>ＭＳ Ｐゴシック</vt:lpstr>
      <vt:lpstr>Gigaset pro Training Arial</vt:lpstr>
      <vt:lpstr>1_Gigaset pro Training Arial</vt:lpstr>
      <vt:lpstr>Hybird 120 Gigaset Edition Certification Training</vt:lpstr>
      <vt:lpstr>Hybird 120 Gigaset Edition Certification Training</vt:lpstr>
      <vt:lpstr>Gigaset pro: product overview</vt:lpstr>
      <vt:lpstr>Hybird 120 Gigaset Edition – Feature Overview</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cottaar_ro</dc:creator>
  <cp:lastModifiedBy>Kopowski, Thomas</cp:lastModifiedBy>
  <cp:revision>1365</cp:revision>
  <cp:lastPrinted>2014-03-04T06:59:07Z</cp:lastPrinted>
  <dcterms:created xsi:type="dcterms:W3CDTF">2013-02-18T07:52:49Z</dcterms:created>
  <dcterms:modified xsi:type="dcterms:W3CDTF">2014-09-03T09:07:54Z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2012-12-17T00:00:00Z</vt:filetime>
  </property>
  <property fmtid="{D5CDD505-2E9C-101B-9397-08002B2CF9AE}" pid="3" name="LastSaved">
    <vt:filetime>2012-12-17T00:00:00Z</vt:filetime>
  </property>
</Properties>
</file>

<file path=userCustomization/customUI.xml><?xml version="1.0" encoding="utf-8"?>
<mso:customUI xmlns:mso="http://schemas.microsoft.com/office/2006/01/customui">
  <mso:ribbon>
    <mso:qat>
      <mso:documentControls>
        <mso:control idQ="mso:ViewNotesPageView" visible="true"/>
        <mso:control idQ="mso:ViewNormalViewPowerPoint" visible="true"/>
      </mso:documentControls>
    </mso:qat>
  </mso:ribbon>
</mso:customUI>
</file>