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3.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microsoft.com/office/2006/relationships/ui/userCustomization" Target="userCustomization/customUI.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4" r:id="rId1"/>
    <p:sldMasterId id="2147483690" r:id="rId2"/>
    <p:sldMasterId id="2147483703" r:id="rId3"/>
    <p:sldMasterId id="2147483744" r:id="rId4"/>
    <p:sldMasterId id="2147483760" r:id="rId5"/>
    <p:sldMasterId id="2147483776" r:id="rId6"/>
    <p:sldMasterId id="2147483793" r:id="rId7"/>
    <p:sldMasterId id="2147483832" r:id="rId8"/>
    <p:sldMasterId id="2147483871" r:id="rId9"/>
    <p:sldMasterId id="2147483884" r:id="rId10"/>
    <p:sldMasterId id="2147483901" r:id="rId11"/>
    <p:sldMasterId id="2147483913" r:id="rId12"/>
    <p:sldMasterId id="2147483923" r:id="rId13"/>
    <p:sldMasterId id="2147483936" r:id="rId14"/>
    <p:sldMasterId id="2147483962" r:id="rId15"/>
    <p:sldMasterId id="2147483975" r:id="rId16"/>
    <p:sldMasterId id="2147483992" r:id="rId17"/>
    <p:sldMasterId id="2147484009" r:id="rId18"/>
  </p:sldMasterIdLst>
  <p:notesMasterIdLst>
    <p:notesMasterId r:id="rId160"/>
  </p:notesMasterIdLst>
  <p:handoutMasterIdLst>
    <p:handoutMasterId r:id="rId161"/>
  </p:handoutMasterIdLst>
  <p:sldIdLst>
    <p:sldId id="256" r:id="rId19"/>
    <p:sldId id="258" r:id="rId20"/>
    <p:sldId id="416" r:id="rId21"/>
    <p:sldId id="634" r:id="rId22"/>
    <p:sldId id="637" r:id="rId23"/>
    <p:sldId id="638" r:id="rId24"/>
    <p:sldId id="639" r:id="rId25"/>
    <p:sldId id="640" r:id="rId26"/>
    <p:sldId id="641" r:id="rId27"/>
    <p:sldId id="642" r:id="rId28"/>
    <p:sldId id="643" r:id="rId29"/>
    <p:sldId id="644" r:id="rId30"/>
    <p:sldId id="645" r:id="rId31"/>
    <p:sldId id="646" r:id="rId32"/>
    <p:sldId id="555" r:id="rId33"/>
    <p:sldId id="556" r:id="rId34"/>
    <p:sldId id="647" r:id="rId35"/>
    <p:sldId id="648" r:id="rId36"/>
    <p:sldId id="649" r:id="rId37"/>
    <p:sldId id="650" r:id="rId38"/>
    <p:sldId id="651" r:id="rId39"/>
    <p:sldId id="652" r:id="rId40"/>
    <p:sldId id="653" r:id="rId41"/>
    <p:sldId id="654" r:id="rId42"/>
    <p:sldId id="655" r:id="rId43"/>
    <p:sldId id="657" r:id="rId44"/>
    <p:sldId id="658" r:id="rId45"/>
    <p:sldId id="659" r:id="rId46"/>
    <p:sldId id="660" r:id="rId47"/>
    <p:sldId id="661" r:id="rId48"/>
    <p:sldId id="662" r:id="rId49"/>
    <p:sldId id="663" r:id="rId50"/>
    <p:sldId id="664" r:id="rId51"/>
    <p:sldId id="665" r:id="rId52"/>
    <p:sldId id="666" r:id="rId53"/>
    <p:sldId id="667" r:id="rId54"/>
    <p:sldId id="668" r:id="rId55"/>
    <p:sldId id="669" r:id="rId56"/>
    <p:sldId id="670" r:id="rId57"/>
    <p:sldId id="671" r:id="rId58"/>
    <p:sldId id="672" r:id="rId59"/>
    <p:sldId id="542" r:id="rId60"/>
    <p:sldId id="543" r:id="rId61"/>
    <p:sldId id="547" r:id="rId62"/>
    <p:sldId id="552" r:id="rId63"/>
    <p:sldId id="676" r:id="rId64"/>
    <p:sldId id="551" r:id="rId65"/>
    <p:sldId id="544" r:id="rId66"/>
    <p:sldId id="545" r:id="rId67"/>
    <p:sldId id="541" r:id="rId68"/>
    <p:sldId id="477" r:id="rId69"/>
    <p:sldId id="453" r:id="rId70"/>
    <p:sldId id="454" r:id="rId71"/>
    <p:sldId id="455" r:id="rId72"/>
    <p:sldId id="456" r:id="rId73"/>
    <p:sldId id="512" r:id="rId74"/>
    <p:sldId id="592" r:id="rId75"/>
    <p:sldId id="591" r:id="rId76"/>
    <p:sldId id="593" r:id="rId77"/>
    <p:sldId id="629" r:id="rId78"/>
    <p:sldId id="630" r:id="rId79"/>
    <p:sldId id="677" r:id="rId80"/>
    <p:sldId id="459" r:id="rId81"/>
    <p:sldId id="478" r:id="rId82"/>
    <p:sldId id="479" r:id="rId83"/>
    <p:sldId id="480" r:id="rId84"/>
    <p:sldId id="674" r:id="rId85"/>
    <p:sldId id="481" r:id="rId86"/>
    <p:sldId id="482" r:id="rId87"/>
    <p:sldId id="484" r:id="rId88"/>
    <p:sldId id="483" r:id="rId89"/>
    <p:sldId id="485" r:id="rId90"/>
    <p:sldId id="486" r:id="rId91"/>
    <p:sldId id="487" r:id="rId92"/>
    <p:sldId id="488" r:id="rId93"/>
    <p:sldId id="513" r:id="rId94"/>
    <p:sldId id="489" r:id="rId95"/>
    <p:sldId id="490" r:id="rId96"/>
    <p:sldId id="491" r:id="rId97"/>
    <p:sldId id="492" r:id="rId98"/>
    <p:sldId id="493" r:id="rId99"/>
    <p:sldId id="494" r:id="rId100"/>
    <p:sldId id="495" r:id="rId101"/>
    <p:sldId id="496" r:id="rId102"/>
    <p:sldId id="497" r:id="rId103"/>
    <p:sldId id="557" r:id="rId104"/>
    <p:sldId id="558" r:id="rId105"/>
    <p:sldId id="559" r:id="rId106"/>
    <p:sldId id="560" r:id="rId107"/>
    <p:sldId id="565" r:id="rId108"/>
    <p:sldId id="678" r:id="rId109"/>
    <p:sldId id="562" r:id="rId110"/>
    <p:sldId id="563" r:id="rId111"/>
    <p:sldId id="679" r:id="rId112"/>
    <p:sldId id="566" r:id="rId113"/>
    <p:sldId id="569" r:id="rId114"/>
    <p:sldId id="567" r:id="rId115"/>
    <p:sldId id="570" r:id="rId116"/>
    <p:sldId id="571" r:id="rId117"/>
    <p:sldId id="572" r:id="rId118"/>
    <p:sldId id="573" r:id="rId119"/>
    <p:sldId id="575" r:id="rId120"/>
    <p:sldId id="576" r:id="rId121"/>
    <p:sldId id="574" r:id="rId122"/>
    <p:sldId id="577" r:id="rId123"/>
    <p:sldId id="578" r:id="rId124"/>
    <p:sldId id="579" r:id="rId125"/>
    <p:sldId id="581" r:id="rId126"/>
    <p:sldId id="582" r:id="rId127"/>
    <p:sldId id="580" r:id="rId128"/>
    <p:sldId id="583" r:id="rId129"/>
    <p:sldId id="633" r:id="rId130"/>
    <p:sldId id="584" r:id="rId131"/>
    <p:sldId id="632" r:id="rId132"/>
    <p:sldId id="585" r:id="rId133"/>
    <p:sldId id="586" r:id="rId134"/>
    <p:sldId id="587" r:id="rId135"/>
    <p:sldId id="606" r:id="rId136"/>
    <p:sldId id="607" r:id="rId137"/>
    <p:sldId id="608" r:id="rId138"/>
    <p:sldId id="609" r:id="rId139"/>
    <p:sldId id="675" r:id="rId140"/>
    <p:sldId id="595" r:id="rId141"/>
    <p:sldId id="596" r:id="rId142"/>
    <p:sldId id="597" r:id="rId143"/>
    <p:sldId id="680" r:id="rId144"/>
    <p:sldId id="681" r:id="rId145"/>
    <p:sldId id="682" r:id="rId146"/>
    <p:sldId id="605" r:id="rId147"/>
    <p:sldId id="610" r:id="rId148"/>
    <p:sldId id="611" r:id="rId149"/>
    <p:sldId id="612" r:id="rId150"/>
    <p:sldId id="619" r:id="rId151"/>
    <p:sldId id="620" r:id="rId152"/>
    <p:sldId id="621" r:id="rId153"/>
    <p:sldId id="498" r:id="rId154"/>
    <p:sldId id="514" r:id="rId155"/>
    <p:sldId id="515" r:id="rId156"/>
    <p:sldId id="624" r:id="rId157"/>
    <p:sldId id="625" r:id="rId158"/>
    <p:sldId id="626" r:id="rId159"/>
  </p:sldIdLst>
  <p:sldSz cx="10679113" cy="7569200"/>
  <p:notesSz cx="6797675" cy="9926638"/>
  <p:embeddedFontLst>
    <p:embeddedFont>
      <p:font typeface="ＭＳ Ｐゴシック" panose="020B0600070205080204" pitchFamily="34" charset="-128"/>
      <p:regular r:id="rId162"/>
    </p:embeddedFont>
    <p:embeddedFont>
      <p:font typeface="Calibri" panose="020F0502020204030204" pitchFamily="34" charset="0"/>
      <p:regular r:id="rId163"/>
      <p:bold r:id="rId164"/>
      <p:italic r:id="rId165"/>
      <p:boldItalic r:id="rId166"/>
    </p:embeddedFont>
    <p:embeddedFont>
      <p:font typeface="Roboto" pitchFamily="2" charset="0"/>
      <p:regular r:id="rId167"/>
      <p:bold r:id="rId168"/>
      <p:italic r:id="rId169"/>
      <p:boldItalic r:id="rId170"/>
    </p:embeddedFont>
  </p:embeddedFontLst>
  <p:defaultTextStyle>
    <a:defPPr>
      <a:defRPr lang="de-DE"/>
    </a:defPPr>
    <a:lvl1pPr marL="0" algn="l" defTabSz="456690" rtl="0" eaLnBrk="1" latinLnBrk="0" hangingPunct="1">
      <a:defRPr sz="1700" kern="1200">
        <a:solidFill>
          <a:schemeClr val="tx1"/>
        </a:solidFill>
        <a:latin typeface="+mn-lt"/>
        <a:ea typeface="+mn-ea"/>
        <a:cs typeface="+mn-cs"/>
      </a:defRPr>
    </a:lvl1pPr>
    <a:lvl2pPr marL="456690" algn="l" defTabSz="456690" rtl="0" eaLnBrk="1" latinLnBrk="0" hangingPunct="1">
      <a:defRPr sz="1700" kern="1200">
        <a:solidFill>
          <a:schemeClr val="tx1"/>
        </a:solidFill>
        <a:latin typeface="+mn-lt"/>
        <a:ea typeface="+mn-ea"/>
        <a:cs typeface="+mn-cs"/>
      </a:defRPr>
    </a:lvl2pPr>
    <a:lvl3pPr marL="913386" algn="l" defTabSz="456690" rtl="0" eaLnBrk="1" latinLnBrk="0" hangingPunct="1">
      <a:defRPr sz="1700" kern="1200">
        <a:solidFill>
          <a:schemeClr val="tx1"/>
        </a:solidFill>
        <a:latin typeface="+mn-lt"/>
        <a:ea typeface="+mn-ea"/>
        <a:cs typeface="+mn-cs"/>
      </a:defRPr>
    </a:lvl3pPr>
    <a:lvl4pPr marL="1370085" algn="l" defTabSz="456690" rtl="0" eaLnBrk="1" latinLnBrk="0" hangingPunct="1">
      <a:defRPr sz="1700" kern="1200">
        <a:solidFill>
          <a:schemeClr val="tx1"/>
        </a:solidFill>
        <a:latin typeface="+mn-lt"/>
        <a:ea typeface="+mn-ea"/>
        <a:cs typeface="+mn-cs"/>
      </a:defRPr>
    </a:lvl4pPr>
    <a:lvl5pPr marL="1826774" algn="l" defTabSz="456690" rtl="0" eaLnBrk="1" latinLnBrk="0" hangingPunct="1">
      <a:defRPr sz="1700" kern="1200">
        <a:solidFill>
          <a:schemeClr val="tx1"/>
        </a:solidFill>
        <a:latin typeface="+mn-lt"/>
        <a:ea typeface="+mn-ea"/>
        <a:cs typeface="+mn-cs"/>
      </a:defRPr>
    </a:lvl5pPr>
    <a:lvl6pPr marL="2283474" algn="l" defTabSz="456690" rtl="0" eaLnBrk="1" latinLnBrk="0" hangingPunct="1">
      <a:defRPr sz="1700" kern="1200">
        <a:solidFill>
          <a:schemeClr val="tx1"/>
        </a:solidFill>
        <a:latin typeface="+mn-lt"/>
        <a:ea typeface="+mn-ea"/>
        <a:cs typeface="+mn-cs"/>
      </a:defRPr>
    </a:lvl6pPr>
    <a:lvl7pPr marL="2740160" algn="l" defTabSz="456690" rtl="0" eaLnBrk="1" latinLnBrk="0" hangingPunct="1">
      <a:defRPr sz="1700" kern="1200">
        <a:solidFill>
          <a:schemeClr val="tx1"/>
        </a:solidFill>
        <a:latin typeface="+mn-lt"/>
        <a:ea typeface="+mn-ea"/>
        <a:cs typeface="+mn-cs"/>
      </a:defRPr>
    </a:lvl7pPr>
    <a:lvl8pPr marL="3196858" algn="l" defTabSz="456690" rtl="0" eaLnBrk="1" latinLnBrk="0" hangingPunct="1">
      <a:defRPr sz="1700" kern="1200">
        <a:solidFill>
          <a:schemeClr val="tx1"/>
        </a:solidFill>
        <a:latin typeface="+mn-lt"/>
        <a:ea typeface="+mn-ea"/>
        <a:cs typeface="+mn-cs"/>
      </a:defRPr>
    </a:lvl8pPr>
    <a:lvl9pPr marL="3653546" algn="l" defTabSz="456690" rtl="0" eaLnBrk="1" latinLnBrk="0" hangingPunct="1">
      <a:defRPr sz="17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9C7D9A4-B0EE-470A-AD96-E87B3026B259}">
          <p14:sldIdLst>
            <p14:sldId id="256"/>
            <p14:sldId id="258"/>
            <p14:sldId id="416"/>
            <p14:sldId id="634"/>
            <p14:sldId id="637"/>
            <p14:sldId id="638"/>
            <p14:sldId id="639"/>
            <p14:sldId id="640"/>
            <p14:sldId id="641"/>
            <p14:sldId id="642"/>
            <p14:sldId id="643"/>
            <p14:sldId id="644"/>
            <p14:sldId id="645"/>
            <p14:sldId id="646"/>
            <p14:sldId id="555"/>
            <p14:sldId id="556"/>
            <p14:sldId id="647"/>
            <p14:sldId id="648"/>
            <p14:sldId id="649"/>
            <p14:sldId id="650"/>
            <p14:sldId id="651"/>
            <p14:sldId id="652"/>
            <p14:sldId id="653"/>
            <p14:sldId id="654"/>
            <p14:sldId id="655"/>
            <p14:sldId id="657"/>
            <p14:sldId id="658"/>
            <p14:sldId id="659"/>
            <p14:sldId id="660"/>
            <p14:sldId id="661"/>
            <p14:sldId id="662"/>
            <p14:sldId id="663"/>
            <p14:sldId id="664"/>
            <p14:sldId id="665"/>
            <p14:sldId id="666"/>
            <p14:sldId id="667"/>
            <p14:sldId id="668"/>
            <p14:sldId id="669"/>
            <p14:sldId id="670"/>
            <p14:sldId id="671"/>
            <p14:sldId id="672"/>
            <p14:sldId id="542"/>
            <p14:sldId id="543"/>
            <p14:sldId id="547"/>
            <p14:sldId id="552"/>
            <p14:sldId id="676"/>
            <p14:sldId id="551"/>
            <p14:sldId id="544"/>
            <p14:sldId id="545"/>
            <p14:sldId id="541"/>
            <p14:sldId id="477"/>
            <p14:sldId id="453"/>
            <p14:sldId id="454"/>
            <p14:sldId id="455"/>
            <p14:sldId id="456"/>
            <p14:sldId id="512"/>
            <p14:sldId id="592"/>
            <p14:sldId id="591"/>
            <p14:sldId id="593"/>
            <p14:sldId id="629"/>
            <p14:sldId id="630"/>
            <p14:sldId id="677"/>
            <p14:sldId id="459"/>
            <p14:sldId id="478"/>
            <p14:sldId id="479"/>
            <p14:sldId id="480"/>
            <p14:sldId id="674"/>
            <p14:sldId id="481"/>
            <p14:sldId id="482"/>
            <p14:sldId id="484"/>
            <p14:sldId id="483"/>
            <p14:sldId id="485"/>
            <p14:sldId id="486"/>
            <p14:sldId id="487"/>
            <p14:sldId id="488"/>
            <p14:sldId id="513"/>
            <p14:sldId id="489"/>
            <p14:sldId id="490"/>
            <p14:sldId id="491"/>
            <p14:sldId id="492"/>
            <p14:sldId id="493"/>
            <p14:sldId id="494"/>
            <p14:sldId id="495"/>
            <p14:sldId id="496"/>
            <p14:sldId id="497"/>
            <p14:sldId id="557"/>
            <p14:sldId id="558"/>
            <p14:sldId id="559"/>
            <p14:sldId id="560"/>
            <p14:sldId id="565"/>
            <p14:sldId id="678"/>
            <p14:sldId id="562"/>
            <p14:sldId id="563"/>
            <p14:sldId id="679"/>
            <p14:sldId id="566"/>
            <p14:sldId id="569"/>
            <p14:sldId id="567"/>
            <p14:sldId id="570"/>
            <p14:sldId id="571"/>
            <p14:sldId id="572"/>
            <p14:sldId id="573"/>
            <p14:sldId id="575"/>
            <p14:sldId id="576"/>
            <p14:sldId id="574"/>
            <p14:sldId id="577"/>
            <p14:sldId id="578"/>
            <p14:sldId id="579"/>
            <p14:sldId id="581"/>
            <p14:sldId id="582"/>
            <p14:sldId id="580"/>
            <p14:sldId id="583"/>
            <p14:sldId id="633"/>
            <p14:sldId id="584"/>
            <p14:sldId id="632"/>
            <p14:sldId id="585"/>
            <p14:sldId id="586"/>
            <p14:sldId id="587"/>
            <p14:sldId id="606"/>
            <p14:sldId id="607"/>
            <p14:sldId id="608"/>
            <p14:sldId id="609"/>
            <p14:sldId id="675"/>
            <p14:sldId id="595"/>
            <p14:sldId id="596"/>
            <p14:sldId id="597"/>
            <p14:sldId id="680"/>
            <p14:sldId id="681"/>
            <p14:sldId id="682"/>
            <p14:sldId id="605"/>
            <p14:sldId id="610"/>
            <p14:sldId id="611"/>
            <p14:sldId id="612"/>
            <p14:sldId id="619"/>
            <p14:sldId id="620"/>
            <p14:sldId id="621"/>
            <p14:sldId id="498"/>
            <p14:sldId id="514"/>
            <p14:sldId id="515"/>
            <p14:sldId id="624"/>
            <p14:sldId id="625"/>
            <p14:sldId id="626"/>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ngo Sander" initials="I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72F"/>
    <a:srgbClr val="FF00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60" autoAdjust="0"/>
    <p:restoredTop sz="83100" autoAdjust="0"/>
  </p:normalViewPr>
  <p:slideViewPr>
    <p:cSldViewPr>
      <p:cViewPr varScale="1">
        <p:scale>
          <a:sx n="101" d="100"/>
          <a:sy n="101" d="100"/>
        </p:scale>
        <p:origin x="-690" y="-96"/>
      </p:cViewPr>
      <p:guideLst>
        <p:guide orient="horz" pos="2384"/>
        <p:guide pos="3363"/>
      </p:guideLst>
    </p:cSldViewPr>
  </p:slideViewPr>
  <p:outlineViewPr>
    <p:cViewPr>
      <p:scale>
        <a:sx n="33" d="100"/>
        <a:sy n="33" d="100"/>
      </p:scale>
      <p:origin x="0" y="886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4" d="100"/>
          <a:sy n="94" d="100"/>
        </p:scale>
        <p:origin x="-2748" y="-102"/>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38" Type="http://schemas.openxmlformats.org/officeDocument/2006/relationships/slide" Target="slides/slide120.xml"/><Relationship Id="rId154" Type="http://schemas.openxmlformats.org/officeDocument/2006/relationships/slide" Target="slides/slide136.xml"/><Relationship Id="rId159" Type="http://schemas.openxmlformats.org/officeDocument/2006/relationships/slide" Target="slides/slide141.xml"/><Relationship Id="rId175" Type="http://schemas.openxmlformats.org/officeDocument/2006/relationships/tableStyles" Target="tableStyles.xml"/><Relationship Id="rId170" Type="http://schemas.openxmlformats.org/officeDocument/2006/relationships/font" Target="fonts/font9.fntdata"/><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slide" Target="slides/slide110.xml"/><Relationship Id="rId144" Type="http://schemas.openxmlformats.org/officeDocument/2006/relationships/slide" Target="slides/slide126.xml"/><Relationship Id="rId149" Type="http://schemas.openxmlformats.org/officeDocument/2006/relationships/slide" Target="slides/slide13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160" Type="http://schemas.openxmlformats.org/officeDocument/2006/relationships/notesMaster" Target="notesMasters/notesMaster1.xml"/><Relationship Id="rId165" Type="http://schemas.openxmlformats.org/officeDocument/2006/relationships/font" Target="fonts/font4.fntdata"/><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slide" Target="slides/slide121.xml"/><Relationship Id="rId80" Type="http://schemas.openxmlformats.org/officeDocument/2006/relationships/slide" Target="slides/slide62.xml"/><Relationship Id="rId85" Type="http://schemas.openxmlformats.org/officeDocument/2006/relationships/slide" Target="slides/slide67.xml"/><Relationship Id="rId150" Type="http://schemas.openxmlformats.org/officeDocument/2006/relationships/slide" Target="slides/slide132.xml"/><Relationship Id="rId155" Type="http://schemas.openxmlformats.org/officeDocument/2006/relationships/slide" Target="slides/slide137.xml"/><Relationship Id="rId171" Type="http://schemas.openxmlformats.org/officeDocument/2006/relationships/commentAuthors" Target="commentAuthor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slide" Target="slides/slide122.xml"/><Relationship Id="rId145" Type="http://schemas.openxmlformats.org/officeDocument/2006/relationships/slide" Target="slides/slide127.xml"/><Relationship Id="rId161" Type="http://schemas.openxmlformats.org/officeDocument/2006/relationships/handoutMaster" Target="handoutMasters/handoutMaster1.xml"/><Relationship Id="rId16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30" Type="http://schemas.openxmlformats.org/officeDocument/2006/relationships/slide" Target="slides/slide112.xml"/><Relationship Id="rId135" Type="http://schemas.openxmlformats.org/officeDocument/2006/relationships/slide" Target="slides/slide117.xml"/><Relationship Id="rId143" Type="http://schemas.openxmlformats.org/officeDocument/2006/relationships/slide" Target="slides/slide125.xml"/><Relationship Id="rId148" Type="http://schemas.openxmlformats.org/officeDocument/2006/relationships/slide" Target="slides/slide130.xml"/><Relationship Id="rId151" Type="http://schemas.openxmlformats.org/officeDocument/2006/relationships/slide" Target="slides/slide133.xml"/><Relationship Id="rId156" Type="http://schemas.openxmlformats.org/officeDocument/2006/relationships/slide" Target="slides/slide138.xml"/><Relationship Id="rId164" Type="http://schemas.openxmlformats.org/officeDocument/2006/relationships/font" Target="fonts/font3.fntdata"/><Relationship Id="rId169"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openxmlformats.org/officeDocument/2006/relationships/slide" Target="slides/slide123.xml"/><Relationship Id="rId146" Type="http://schemas.openxmlformats.org/officeDocument/2006/relationships/slide" Target="slides/slide128.xml"/><Relationship Id="rId167" Type="http://schemas.openxmlformats.org/officeDocument/2006/relationships/font" Target="fonts/font6.fntdata"/><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16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viewProps" Target="viewProps.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font" Target="fonts/font7.fntdata"/><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font" Target="fonts/font2.fntdata"/><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6"/>
          <p:cNvSpPr>
            <a:spLocks noGrp="1"/>
          </p:cNvSpPr>
          <p:nvPr>
            <p:ph type="sldNum" sz="quarter" idx="3"/>
          </p:nvPr>
        </p:nvSpPr>
        <p:spPr>
          <a:xfrm>
            <a:off x="5559081" y="9289034"/>
            <a:ext cx="767005" cy="498822"/>
          </a:xfrm>
          <a:prstGeom prst="rect">
            <a:avLst/>
          </a:prstGeom>
        </p:spPr>
        <p:txBody>
          <a:bodyPr vert="horz" lIns="83759" tIns="41879" rIns="83759" bIns="41879" rtlCol="0" anchor="b"/>
          <a:lstStyle>
            <a:lvl1pPr algn="r">
              <a:defRPr sz="1100"/>
            </a:lvl1pPr>
          </a:lstStyle>
          <a:p>
            <a:fld id="{DA6F4E91-91FA-4D1C-AEDB-F57CA52A0EDD}" type="slidenum">
              <a:rPr lang="en-US" sz="900"/>
              <a:pPr/>
              <a:t>‹Nr.›</a:t>
            </a:fld>
            <a:endParaRPr lang="en-US" sz="900" dirty="0"/>
          </a:p>
        </p:txBody>
      </p:sp>
      <p:sp>
        <p:nvSpPr>
          <p:cNvPr id="7" name="Date Placeholder 10"/>
          <p:cNvSpPr>
            <a:spLocks noGrp="1"/>
          </p:cNvSpPr>
          <p:nvPr>
            <p:ph type="dt" idx="1"/>
          </p:nvPr>
        </p:nvSpPr>
        <p:spPr>
          <a:xfrm>
            <a:off x="3830886" y="9289034"/>
            <a:ext cx="1728192" cy="496889"/>
          </a:xfrm>
          <a:prstGeom prst="rect">
            <a:avLst/>
          </a:prstGeom>
        </p:spPr>
        <p:txBody>
          <a:bodyPr vert="horz" lIns="91403" tIns="45702" rIns="91403" bIns="45702" rtlCol="0" anchor="b"/>
          <a:lstStyle>
            <a:lvl1pPr algn="r">
              <a:defRPr sz="1200"/>
            </a:lvl1pPr>
          </a:lstStyle>
          <a:p>
            <a:fld id="{65C35CAC-04C8-4EE9-9FBE-100E8F45ACD1}" type="datetimeFigureOut">
              <a:rPr lang="en-US" sz="900"/>
              <a:pPr/>
              <a:t>9/1/2015</a:t>
            </a:fld>
            <a:endParaRPr lang="en-US" sz="900" dirty="0"/>
          </a:p>
        </p:txBody>
      </p:sp>
      <p:sp>
        <p:nvSpPr>
          <p:cNvPr id="8" name="Footer Placeholder 11"/>
          <p:cNvSpPr>
            <a:spLocks noGrp="1"/>
          </p:cNvSpPr>
          <p:nvPr>
            <p:ph type="ftr" sz="quarter" idx="2"/>
          </p:nvPr>
        </p:nvSpPr>
        <p:spPr>
          <a:xfrm>
            <a:off x="483885" y="9289036"/>
            <a:ext cx="3344498" cy="496887"/>
          </a:xfrm>
          <a:prstGeom prst="rect">
            <a:avLst/>
          </a:prstGeom>
        </p:spPr>
        <p:txBody>
          <a:bodyPr vert="horz" lIns="91403" tIns="45702" rIns="91403" bIns="45702" rtlCol="0" anchor="b"/>
          <a:lstStyle>
            <a:lvl1pPr algn="l">
              <a:defRPr sz="1200"/>
            </a:lvl1pPr>
          </a:lstStyle>
          <a:p>
            <a:pPr algn="r"/>
            <a:endParaRPr lang="en-US" sz="900" dirty="0"/>
          </a:p>
        </p:txBody>
      </p:sp>
      <p:pic>
        <p:nvPicPr>
          <p:cNvPr id="9" name="Picture 8" descr="gigaset_brandmark_cmyk_140.gif"/>
          <p:cNvPicPr>
            <a:picLocks noChangeAspect="1"/>
          </p:cNvPicPr>
          <p:nvPr/>
        </p:nvPicPr>
        <p:blipFill>
          <a:blip r:embed="rId2" cstate="print"/>
          <a:stretch>
            <a:fillRect/>
          </a:stretch>
        </p:blipFill>
        <p:spPr>
          <a:xfrm>
            <a:off x="2853626" y="285976"/>
            <a:ext cx="1080000" cy="317232"/>
          </a:xfrm>
          <a:prstGeom prst="rect">
            <a:avLst/>
          </a:prstGeom>
          <a:effectLst/>
        </p:spPr>
      </p:pic>
      <p:pic>
        <p:nvPicPr>
          <p:cNvPr id="10" name="Picture 10" descr="gigaset pro_brandmark_100_cmyk"/>
          <p:cNvPicPr>
            <a:picLocks noChangeAspect="1" noChangeArrowheads="1"/>
          </p:cNvPicPr>
          <p:nvPr/>
        </p:nvPicPr>
        <p:blipFill>
          <a:blip r:embed="rId3" cstate="print"/>
          <a:srcRect/>
          <a:stretch>
            <a:fillRect/>
          </a:stretch>
        </p:blipFill>
        <p:spPr bwMode="auto">
          <a:xfrm>
            <a:off x="590529" y="9555564"/>
            <a:ext cx="1053703" cy="199710"/>
          </a:xfrm>
          <a:prstGeom prst="rect">
            <a:avLst/>
          </a:prstGeom>
          <a:noFill/>
          <a:ln w="9525">
            <a:noFill/>
            <a:miter lim="800000"/>
            <a:headEnd/>
            <a:tailEnd/>
          </a:ln>
        </p:spPr>
      </p:pic>
    </p:spTree>
    <p:extLst>
      <p:ext uri="{BB962C8B-B14F-4D97-AF65-F5344CB8AC3E}">
        <p14:creationId xmlns:p14="http://schemas.microsoft.com/office/powerpoint/2010/main" val="3889308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5"/>
          </p:nvPr>
        </p:nvSpPr>
        <p:spPr>
          <a:xfrm>
            <a:off x="5415069" y="9289034"/>
            <a:ext cx="712939" cy="498822"/>
          </a:xfrm>
          <a:prstGeom prst="rect">
            <a:avLst/>
          </a:prstGeom>
        </p:spPr>
        <p:txBody>
          <a:bodyPr vert="horz" lIns="83759" tIns="41879" rIns="83759" bIns="41879" rtlCol="0" anchor="b"/>
          <a:lstStyle>
            <a:lvl1pPr algn="r">
              <a:defRPr sz="900"/>
            </a:lvl1pPr>
          </a:lstStyle>
          <a:p>
            <a:fld id="{DA6F4E91-91FA-4D1C-AEDB-F57CA52A0EDD}" type="slidenum">
              <a:rPr lang="en-US" smtClean="0"/>
              <a:pPr/>
              <a:t>‹Nr.›</a:t>
            </a:fld>
            <a:endParaRPr lang="en-US" dirty="0"/>
          </a:p>
        </p:txBody>
      </p:sp>
      <p:sp>
        <p:nvSpPr>
          <p:cNvPr id="9" name="Notes Placeholder 8"/>
          <p:cNvSpPr>
            <a:spLocks noGrp="1"/>
          </p:cNvSpPr>
          <p:nvPr>
            <p:ph type="body" sz="quarter" idx="3"/>
          </p:nvPr>
        </p:nvSpPr>
        <p:spPr>
          <a:xfrm>
            <a:off x="679456" y="4786888"/>
            <a:ext cx="5438775" cy="4496916"/>
          </a:xfrm>
          <a:prstGeom prst="rect">
            <a:avLst/>
          </a:prstGeom>
        </p:spPr>
        <p:txBody>
          <a:bodyPr vert="horz" lIns="91403" tIns="45702" rIns="91403" bIns="4570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10"/>
          <p:cNvSpPr>
            <a:spLocks noGrp="1"/>
          </p:cNvSpPr>
          <p:nvPr>
            <p:ph type="dt" idx="1"/>
          </p:nvPr>
        </p:nvSpPr>
        <p:spPr>
          <a:xfrm>
            <a:off x="3686870" y="9289034"/>
            <a:ext cx="1728192" cy="496889"/>
          </a:xfrm>
          <a:prstGeom prst="rect">
            <a:avLst/>
          </a:prstGeom>
        </p:spPr>
        <p:txBody>
          <a:bodyPr vert="horz" lIns="91403" tIns="45702" rIns="91403" bIns="45702" rtlCol="0" anchor="b"/>
          <a:lstStyle>
            <a:lvl1pPr algn="r">
              <a:defRPr sz="900"/>
            </a:lvl1pPr>
          </a:lstStyle>
          <a:p>
            <a:fld id="{65C35CAC-04C8-4EE9-9FBE-100E8F45ACD1}" type="datetimeFigureOut">
              <a:rPr lang="en-US" smtClean="0"/>
              <a:pPr/>
              <a:t>9/1/2015</a:t>
            </a:fld>
            <a:endParaRPr lang="en-US" dirty="0"/>
          </a:p>
        </p:txBody>
      </p:sp>
      <p:sp>
        <p:nvSpPr>
          <p:cNvPr id="12" name="Footer Placeholder 11"/>
          <p:cNvSpPr>
            <a:spLocks noGrp="1"/>
          </p:cNvSpPr>
          <p:nvPr>
            <p:ph type="ftr" sz="quarter" idx="4"/>
          </p:nvPr>
        </p:nvSpPr>
        <p:spPr>
          <a:xfrm>
            <a:off x="683419" y="9289036"/>
            <a:ext cx="3003450" cy="496887"/>
          </a:xfrm>
          <a:prstGeom prst="rect">
            <a:avLst/>
          </a:prstGeom>
        </p:spPr>
        <p:txBody>
          <a:bodyPr vert="horz" lIns="91403" tIns="45702" rIns="91403" bIns="45702" rtlCol="0" anchor="b"/>
          <a:lstStyle>
            <a:lvl1pPr algn="r">
              <a:defRPr sz="900"/>
            </a:lvl1pPr>
          </a:lstStyle>
          <a:p>
            <a:endParaRPr lang="en-US" dirty="0"/>
          </a:p>
        </p:txBody>
      </p:sp>
      <p:sp>
        <p:nvSpPr>
          <p:cNvPr id="13" name="Slide Image Placeholder 12"/>
          <p:cNvSpPr>
            <a:spLocks noGrp="1" noRot="1" noChangeAspect="1"/>
          </p:cNvSpPr>
          <p:nvPr>
            <p:ph type="sldImg" idx="2"/>
          </p:nvPr>
        </p:nvSpPr>
        <p:spPr>
          <a:xfrm>
            <a:off x="687388" y="698500"/>
            <a:ext cx="5437187" cy="3854450"/>
          </a:xfrm>
          <a:prstGeom prst="rect">
            <a:avLst/>
          </a:prstGeom>
          <a:noFill/>
          <a:ln w="12700">
            <a:solidFill>
              <a:schemeClr val="bg1">
                <a:lumMod val="85000"/>
              </a:schemeClr>
            </a:solidFill>
          </a:ln>
        </p:spPr>
        <p:txBody>
          <a:bodyPr vert="horz" lIns="91403" tIns="45702" rIns="91403" bIns="45702" rtlCol="0" anchor="ctr"/>
          <a:lstStyle/>
          <a:p>
            <a:endParaRPr lang="en-US"/>
          </a:p>
        </p:txBody>
      </p:sp>
      <p:pic>
        <p:nvPicPr>
          <p:cNvPr id="16" name="Picture 15" descr="gigaset_brandmark_cmyk_140.gif"/>
          <p:cNvPicPr>
            <a:picLocks noChangeAspect="1"/>
          </p:cNvPicPr>
          <p:nvPr/>
        </p:nvPicPr>
        <p:blipFill>
          <a:blip r:embed="rId2" cstate="print"/>
          <a:stretch>
            <a:fillRect/>
          </a:stretch>
        </p:blipFill>
        <p:spPr>
          <a:xfrm>
            <a:off x="2853626" y="253599"/>
            <a:ext cx="1080000" cy="317232"/>
          </a:xfrm>
          <a:prstGeom prst="rect">
            <a:avLst/>
          </a:prstGeom>
          <a:effectLst/>
        </p:spPr>
      </p:pic>
      <p:pic>
        <p:nvPicPr>
          <p:cNvPr id="17" name="Picture 10" descr="gigaset pro_brandmark_100_cmyk"/>
          <p:cNvPicPr>
            <a:picLocks noChangeAspect="1" noChangeArrowheads="1"/>
          </p:cNvPicPr>
          <p:nvPr/>
        </p:nvPicPr>
        <p:blipFill>
          <a:blip r:embed="rId3"/>
          <a:srcRect/>
          <a:stretch>
            <a:fillRect/>
          </a:stretch>
        </p:blipFill>
        <p:spPr bwMode="auto">
          <a:xfrm>
            <a:off x="760966" y="9555564"/>
            <a:ext cx="1053703" cy="199710"/>
          </a:xfrm>
          <a:prstGeom prst="rect">
            <a:avLst/>
          </a:prstGeom>
          <a:noFill/>
          <a:ln w="9525">
            <a:noFill/>
            <a:miter lim="800000"/>
            <a:headEnd/>
            <a:tailEnd/>
          </a:ln>
        </p:spPr>
      </p:pic>
    </p:spTree>
    <p:extLst>
      <p:ext uri="{BB962C8B-B14F-4D97-AF65-F5344CB8AC3E}">
        <p14:creationId xmlns:p14="http://schemas.microsoft.com/office/powerpoint/2010/main" val="3714342258"/>
      </p:ext>
    </p:extLst>
  </p:cSld>
  <p:clrMap bg1="lt1" tx1="dk1" bg2="lt2" tx2="dk2" accent1="accent1" accent2="accent2" accent3="accent3" accent4="accent4" accent5="accent5" accent6="accent6" hlink="hlink" folHlink="folHlink"/>
  <p:notesStyle>
    <a:lvl1pPr marL="0" algn="l" defTabSz="913386" rtl="0" eaLnBrk="1" latinLnBrk="0" hangingPunct="1">
      <a:defRPr sz="1300" kern="1200">
        <a:solidFill>
          <a:schemeClr val="tx1"/>
        </a:solidFill>
        <a:latin typeface="+mn-lt"/>
        <a:ea typeface="+mn-ea"/>
        <a:cs typeface="+mn-cs"/>
      </a:defRPr>
    </a:lvl1pPr>
    <a:lvl2pPr marL="456690" algn="l" defTabSz="913386" rtl="0" eaLnBrk="1" latinLnBrk="0" hangingPunct="1">
      <a:defRPr sz="1300" kern="1200">
        <a:solidFill>
          <a:schemeClr val="tx1"/>
        </a:solidFill>
        <a:latin typeface="+mn-lt"/>
        <a:ea typeface="+mn-ea"/>
        <a:cs typeface="+mn-cs"/>
      </a:defRPr>
    </a:lvl2pPr>
    <a:lvl3pPr marL="913386" algn="l" defTabSz="913386" rtl="0" eaLnBrk="1" latinLnBrk="0" hangingPunct="1">
      <a:defRPr sz="1300" kern="1200">
        <a:solidFill>
          <a:schemeClr val="tx1"/>
        </a:solidFill>
        <a:latin typeface="+mn-lt"/>
        <a:ea typeface="+mn-ea"/>
        <a:cs typeface="+mn-cs"/>
      </a:defRPr>
    </a:lvl3pPr>
    <a:lvl4pPr marL="1370085" algn="l" defTabSz="913386" rtl="0" eaLnBrk="1" latinLnBrk="0" hangingPunct="1">
      <a:defRPr sz="1300" kern="1200">
        <a:solidFill>
          <a:schemeClr val="tx1"/>
        </a:solidFill>
        <a:latin typeface="+mn-lt"/>
        <a:ea typeface="+mn-ea"/>
        <a:cs typeface="+mn-cs"/>
      </a:defRPr>
    </a:lvl4pPr>
    <a:lvl5pPr marL="1826774" algn="l" defTabSz="913386" rtl="0" eaLnBrk="1" latinLnBrk="0" hangingPunct="1">
      <a:defRPr sz="1300" kern="1200">
        <a:solidFill>
          <a:schemeClr val="tx1"/>
        </a:solidFill>
        <a:latin typeface="+mn-lt"/>
        <a:ea typeface="+mn-ea"/>
        <a:cs typeface="+mn-cs"/>
      </a:defRPr>
    </a:lvl5pPr>
    <a:lvl6pPr marL="2283474" algn="l" defTabSz="913386" rtl="0" eaLnBrk="1" latinLnBrk="0" hangingPunct="1">
      <a:defRPr sz="1300" kern="1200">
        <a:solidFill>
          <a:schemeClr val="tx1"/>
        </a:solidFill>
        <a:latin typeface="+mn-lt"/>
        <a:ea typeface="+mn-ea"/>
        <a:cs typeface="+mn-cs"/>
      </a:defRPr>
    </a:lvl6pPr>
    <a:lvl7pPr marL="2740160" algn="l" defTabSz="913386" rtl="0" eaLnBrk="1" latinLnBrk="0" hangingPunct="1">
      <a:defRPr sz="1300" kern="1200">
        <a:solidFill>
          <a:schemeClr val="tx1"/>
        </a:solidFill>
        <a:latin typeface="+mn-lt"/>
        <a:ea typeface="+mn-ea"/>
        <a:cs typeface="+mn-cs"/>
      </a:defRPr>
    </a:lvl7pPr>
    <a:lvl8pPr marL="3196858" algn="l" defTabSz="913386" rtl="0" eaLnBrk="1" latinLnBrk="0" hangingPunct="1">
      <a:defRPr sz="1300" kern="1200">
        <a:solidFill>
          <a:schemeClr val="tx1"/>
        </a:solidFill>
        <a:latin typeface="+mn-lt"/>
        <a:ea typeface="+mn-ea"/>
        <a:cs typeface="+mn-cs"/>
      </a:defRPr>
    </a:lvl8pPr>
    <a:lvl9pPr marL="3653546" algn="l" defTabSz="91338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wiki.gigasetpro.com/"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pro.gigaset.com/" TargetMode="External"/><Relationship Id="rId2" Type="http://schemas.openxmlformats.org/officeDocument/2006/relationships/slide" Target="../slides/slide136.xml"/><Relationship Id="rId1" Type="http://schemas.openxmlformats.org/officeDocument/2006/relationships/notesMaster" Target="../notesMasters/notesMaster1.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image" Target="../media/image103.png"/></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image" Target="../media/image118.png"/></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image" Target="../media/image135.png"/></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teamwork.gigaset.com/gigawiki/display/GPPPO/ITSP+SIP+Trunks+-+GER"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wikipedia.org/wiki/Regular_Expression"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image" Target="../media/image202.png"/></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ChangeArrowheads="1"/>
          </p:cNvSpPr>
          <p:nvPr/>
        </p:nvSpPr>
        <p:spPr bwMode="auto">
          <a:xfrm>
            <a:off x="6" y="3779349"/>
            <a:ext cx="6797675" cy="6147295"/>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26" tIns="52112" rIns="104226" bIns="52112" anchor="ctr"/>
          <a:lstStyle/>
          <a:p>
            <a:pPr>
              <a:defRPr/>
            </a:pPr>
            <a:endParaRPr lang="en-US" dirty="0">
              <a:latin typeface="Arial" charset="0"/>
            </a:endParaRPr>
          </a:p>
        </p:txBody>
      </p:sp>
      <p:sp>
        <p:nvSpPr>
          <p:cNvPr id="11" name="Rectangle 24"/>
          <p:cNvSpPr>
            <a:spLocks noChangeArrowheads="1"/>
          </p:cNvSpPr>
          <p:nvPr/>
        </p:nvSpPr>
        <p:spPr bwMode="auto">
          <a:xfrm>
            <a:off x="6" y="8"/>
            <a:ext cx="6797675"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26" tIns="52112" rIns="104226" bIns="52112" anchor="ctr"/>
          <a:lstStyle/>
          <a:p>
            <a:pPr>
              <a:defRPr/>
            </a:pPr>
            <a:endParaRPr lang="en-US" dirty="0">
              <a:latin typeface="Arial" charset="0"/>
            </a:endParaRPr>
          </a:p>
        </p:txBody>
      </p:sp>
      <p:sp>
        <p:nvSpPr>
          <p:cNvPr id="4" name="Foliennummernplatzhalter 3"/>
          <p:cNvSpPr>
            <a:spLocks noGrp="1"/>
          </p:cNvSpPr>
          <p:nvPr>
            <p:ph type="sldNum" sz="quarter" idx="10"/>
          </p:nvPr>
        </p:nvSpPr>
        <p:spPr/>
        <p:txBody>
          <a:bodyPr/>
          <a:lstStyle/>
          <a:p>
            <a:fld id="{DA6F4E91-91FA-4D1C-AEDB-F57CA52A0EDD}" type="slidenum">
              <a:rPr lang="en-US" smtClean="0"/>
              <a:pPr/>
              <a:t>1</a:t>
            </a:fld>
            <a:endParaRPr lang="en-US"/>
          </a:p>
        </p:txBody>
      </p:sp>
      <p:pic>
        <p:nvPicPr>
          <p:cNvPr id="8" name="Picture 4" descr="gigaset_brandmark_cmyk_140.gif"/>
          <p:cNvPicPr>
            <a:picLocks noChangeAspect="1"/>
          </p:cNvPicPr>
          <p:nvPr/>
        </p:nvPicPr>
        <p:blipFill>
          <a:blip r:embed="rId3" cstate="print"/>
          <a:stretch>
            <a:fillRect/>
          </a:stretch>
        </p:blipFill>
        <p:spPr>
          <a:xfrm>
            <a:off x="623878" y="2930484"/>
            <a:ext cx="5727293" cy="1722081"/>
          </a:xfrm>
          <a:prstGeom prst="rect">
            <a:avLst/>
          </a:prstGeom>
          <a:effectLst>
            <a:outerShdw blurRad="254000" dist="76200" dir="2700000" algn="tl" rotWithShape="0">
              <a:prstClr val="black">
                <a:alpha val="40000"/>
              </a:prstClr>
            </a:outerShdw>
          </a:effectLst>
        </p:spPr>
      </p:pic>
      <p:sp>
        <p:nvSpPr>
          <p:cNvPr id="9" name="Rectangle 6"/>
          <p:cNvSpPr/>
          <p:nvPr/>
        </p:nvSpPr>
        <p:spPr>
          <a:xfrm>
            <a:off x="1538273" y="2227022"/>
            <a:ext cx="4054152" cy="584774"/>
          </a:xfrm>
          <a:prstGeom prst="rect">
            <a:avLst/>
          </a:prstGeom>
        </p:spPr>
        <p:txBody>
          <a:bodyPr wrap="square" lIns="91403" tIns="45702" rIns="91403" bIns="45702">
            <a:spAutoFit/>
          </a:bodyPr>
          <a:lstStyle/>
          <a:p>
            <a:pPr algn="ctr"/>
            <a:r>
              <a:rPr lang="en-US" sz="3200" dirty="0">
                <a:solidFill>
                  <a:schemeClr val="tx1">
                    <a:lumMod val="50000"/>
                    <a:lumOff val="50000"/>
                  </a:schemeClr>
                </a:solidFill>
                <a:ea typeface="ＭＳ Ｐゴシック" charset="-128"/>
              </a:rPr>
              <a:t>Welcome</a:t>
            </a:r>
            <a:endParaRPr lang="en-US" sz="3200" dirty="0">
              <a:solidFill>
                <a:schemeClr val="tx1">
                  <a:lumMod val="50000"/>
                  <a:lumOff val="50000"/>
                </a:schemeClr>
              </a:solidFill>
            </a:endParaRPr>
          </a:p>
        </p:txBody>
      </p:sp>
      <p:sp>
        <p:nvSpPr>
          <p:cNvPr id="12" name="Titel 3"/>
          <p:cNvSpPr txBox="1">
            <a:spLocks/>
          </p:cNvSpPr>
          <p:nvPr/>
        </p:nvSpPr>
        <p:spPr>
          <a:xfrm>
            <a:off x="2750766" y="5216191"/>
            <a:ext cx="3528392" cy="1835027"/>
          </a:xfrm>
          <a:prstGeom prst="rect">
            <a:avLst/>
          </a:prstGeom>
        </p:spPr>
        <p:txBody>
          <a:bodyPr lIns="91403" tIns="45702" rIns="91403" bIns="45702"/>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000" b="1" dirty="0">
                <a:solidFill>
                  <a:schemeClr val="accent6">
                    <a:lumMod val="75000"/>
                  </a:schemeClr>
                </a:solidFill>
              </a:rPr>
              <a:t>Basis Training </a:t>
            </a:r>
            <a:r>
              <a:rPr lang="de-DE" sz="3000" b="1" dirty="0" smtClean="0">
                <a:solidFill>
                  <a:schemeClr val="accent6">
                    <a:lumMod val="75000"/>
                  </a:schemeClr>
                </a:solidFill>
              </a:rPr>
              <a:t>V2.1</a:t>
            </a:r>
            <a:r>
              <a:rPr lang="de-DE" sz="3000" dirty="0">
                <a:solidFill>
                  <a:schemeClr val="accent6">
                    <a:lumMod val="75000"/>
                  </a:schemeClr>
                </a:solidFill>
              </a:rPr>
              <a:t/>
            </a:r>
            <a:br>
              <a:rPr lang="de-DE" sz="3000" dirty="0">
                <a:solidFill>
                  <a:schemeClr val="accent6">
                    <a:lumMod val="75000"/>
                  </a:schemeClr>
                </a:solidFill>
              </a:rPr>
            </a:br>
            <a:r>
              <a:rPr lang="de-DE" sz="3000" dirty="0">
                <a:solidFill>
                  <a:schemeClr val="accent6">
                    <a:lumMod val="75000"/>
                  </a:schemeClr>
                </a:solidFill>
              </a:rPr>
              <a:t>Gigaset PRO </a:t>
            </a:r>
          </a:p>
          <a:p>
            <a:pPr algn="l"/>
            <a:r>
              <a:rPr lang="de-DE" sz="3000" dirty="0">
                <a:solidFill>
                  <a:schemeClr val="accent6">
                    <a:lumMod val="75000"/>
                  </a:schemeClr>
                </a:solidFill>
              </a:rPr>
              <a:t>IP Telefonanlage</a:t>
            </a:r>
          </a:p>
          <a:p>
            <a:pPr algn="l"/>
            <a:r>
              <a:rPr lang="de-DE" sz="3000" dirty="0">
                <a:solidFill>
                  <a:schemeClr val="accent6">
                    <a:lumMod val="75000"/>
                  </a:schemeClr>
                </a:solidFill>
              </a:rPr>
              <a:t>T440 / T640 PRO</a:t>
            </a:r>
          </a:p>
        </p:txBody>
      </p:sp>
    </p:spTree>
    <p:extLst>
      <p:ext uri="{BB962C8B-B14F-4D97-AF65-F5344CB8AC3E}">
        <p14:creationId xmlns:p14="http://schemas.microsoft.com/office/powerpoint/2010/main" val="22709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10</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smtClean="0"/>
              <a:t>Provisioning</a:t>
            </a:r>
          </a:p>
          <a:p>
            <a:endParaRPr lang="en-US" dirty="0" smtClean="0"/>
          </a:p>
          <a:p>
            <a:r>
              <a:rPr lang="en-US" dirty="0" smtClean="0"/>
              <a:t>The necessary provisioning parameter are available in the Galilei ​​in case</a:t>
            </a:r>
            <a:r>
              <a:rPr lang="en-US" i="1" baseline="0" dirty="0" smtClean="0"/>
              <a:t> </a:t>
            </a:r>
            <a:r>
              <a:rPr lang="en-US" dirty="0" smtClean="0"/>
              <a:t>the necessary parameters are configured in the menu</a:t>
            </a:r>
          </a:p>
          <a:p>
            <a:r>
              <a:rPr lang="en-US" dirty="0" smtClean="0"/>
              <a:t>“</a:t>
            </a:r>
            <a:r>
              <a:rPr lang="en-US" i="1" dirty="0" smtClean="0"/>
              <a:t>A</a:t>
            </a:r>
            <a:r>
              <a:rPr lang="en-US" b="0" i="1" dirty="0" smtClean="0"/>
              <a:t>dministration </a:t>
            </a:r>
            <a:r>
              <a:rPr lang="en-US" i="1" dirty="0" smtClean="0">
                <a:sym typeface="Wingdings" panose="05000000000000000000" pitchFamily="2" charset="2"/>
              </a:rPr>
              <a:t>-&gt; </a:t>
            </a:r>
            <a:r>
              <a:rPr lang="en-US" b="0" i="1" dirty="0" smtClean="0"/>
              <a:t>System Settings -&gt;</a:t>
            </a:r>
            <a:r>
              <a:rPr lang="en-US" b="0" i="1" dirty="0" smtClean="0">
                <a:sym typeface="Wingdings" panose="05000000000000000000" pitchFamily="2" charset="2"/>
              </a:rPr>
              <a:t> </a:t>
            </a:r>
            <a:r>
              <a:rPr lang="en-US" b="0" i="1" dirty="0" smtClean="0"/>
              <a:t>Provisioning”</a:t>
            </a:r>
            <a:r>
              <a:rPr lang="en-US" dirty="0" smtClean="0"/>
              <a:t>.</a:t>
            </a:r>
          </a:p>
          <a:p>
            <a:r>
              <a:rPr lang="en-US" dirty="0" smtClean="0"/>
              <a:t>The information stored in the T440 PRO / T640 PRO are provisioned  as</a:t>
            </a:r>
          </a:p>
          <a:p>
            <a:r>
              <a:rPr lang="en-US" dirty="0" smtClean="0"/>
              <a:t>default parameter to the devices.</a:t>
            </a:r>
          </a:p>
          <a:p>
            <a:endParaRPr lang="en-US" dirty="0" smtClean="0"/>
          </a:p>
          <a:p>
            <a:r>
              <a:rPr lang="en-US" dirty="0" smtClean="0"/>
              <a:t>Devices from the following</a:t>
            </a:r>
          </a:p>
          <a:p>
            <a:r>
              <a:rPr lang="en-US" dirty="0" smtClean="0"/>
              <a:t>manufacturers are</a:t>
            </a:r>
          </a:p>
          <a:p>
            <a:r>
              <a:rPr lang="en-US" dirty="0" smtClean="0"/>
              <a:t>currently supported:</a:t>
            </a:r>
          </a:p>
          <a:p>
            <a:pPr marL="275692" indent="-275692">
              <a:buFont typeface="Arial" panose="020B0604020202020204" pitchFamily="34" charset="0"/>
              <a:buChar char="•"/>
            </a:pPr>
            <a:r>
              <a:rPr lang="en-US" dirty="0" smtClean="0"/>
              <a:t>Gigaset</a:t>
            </a:r>
          </a:p>
          <a:p>
            <a:pPr marL="275692" indent="-275692">
              <a:buFont typeface="Arial" panose="020B0604020202020204" pitchFamily="34" charset="0"/>
              <a:buChar char="•"/>
            </a:pPr>
            <a:r>
              <a:rPr lang="en-US" dirty="0" smtClean="0"/>
              <a:t>Polycom</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101</a:t>
            </a:fld>
            <a:endParaRPr lang="en-US" dirty="0">
              <a:solidFill>
                <a:prstClr val="black"/>
              </a:solidFill>
            </a:endParaRPr>
          </a:p>
        </p:txBody>
      </p:sp>
      <p:pic>
        <p:nvPicPr>
          <p:cNvPr id="2052" name="Picture 4" descr="C:\Users\rdenardo\AppData\Local\Temp\SNAGHTML6984a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375" y="6028087"/>
            <a:ext cx="2461905" cy="308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5305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Provisioning</a:t>
            </a:r>
          </a:p>
          <a:p>
            <a:endParaRPr lang="en-US" b="1" dirty="0"/>
          </a:p>
          <a:p>
            <a:r>
              <a:rPr lang="en-US" b="1" dirty="0"/>
              <a:t>Parameter</a:t>
            </a:r>
          </a:p>
          <a:p>
            <a:endParaRPr lang="en-US" dirty="0"/>
          </a:p>
          <a:p>
            <a:r>
              <a:rPr lang="en-US" dirty="0"/>
              <a:t>All devices are provisioned at startup.</a:t>
            </a:r>
          </a:p>
          <a:p>
            <a:r>
              <a:rPr lang="en-US" dirty="0"/>
              <a:t>This is called "</a:t>
            </a:r>
            <a:r>
              <a:rPr lang="en-US" dirty="0" err="1"/>
              <a:t>Autoprovisioning</a:t>
            </a:r>
            <a:r>
              <a:rPr lang="en-US" dirty="0"/>
              <a:t>".</a:t>
            </a:r>
          </a:p>
          <a:p>
            <a:r>
              <a:rPr lang="en-US" dirty="0"/>
              <a:t>Some parameters are provisioned as default parameter in the devices.</a:t>
            </a:r>
          </a:p>
          <a:p>
            <a:r>
              <a:rPr lang="en-US" dirty="0"/>
              <a:t>If there is a need to override one or more of these provisioned parameters for a particular device, a provisioning profile can be created.</a:t>
            </a:r>
          </a:p>
          <a:p>
            <a:r>
              <a:rPr lang="en-US" dirty="0"/>
              <a:t>This profile can then be assigned to a provisioning group.</a:t>
            </a:r>
          </a:p>
          <a:p>
            <a:r>
              <a:rPr lang="en-US" dirty="0"/>
              <a:t>If a user is now assigned to this group, the modified parameter is transmitted every time the device requests a provisioning file.</a:t>
            </a:r>
          </a:p>
          <a:p>
            <a:r>
              <a:rPr lang="en-US" dirty="0"/>
              <a:t>Without this association, the default value would be entered again after a reboot.</a:t>
            </a:r>
          </a:p>
          <a:p>
            <a:r>
              <a:rPr lang="en-US" dirty="0"/>
              <a:t>The necessary parameter list (parameter-list_jjmmtt.xls) is available under </a:t>
            </a:r>
            <a:r>
              <a:rPr lang="en-US" dirty="0">
                <a:hlinkClick r:id="rId3"/>
              </a:rPr>
              <a:t>http://wiki.gigasetpro.com</a:t>
            </a:r>
            <a:r>
              <a:rPr lang="en-US" dirty="0"/>
              <a:t> .</a:t>
            </a:r>
          </a:p>
          <a:p>
            <a:endParaRPr lang="en-US" dirty="0"/>
          </a:p>
          <a:p>
            <a:r>
              <a:rPr lang="en-US" b="1" dirty="0"/>
              <a:t>Example</a:t>
            </a:r>
            <a:r>
              <a:rPr lang="en-US" dirty="0"/>
              <a:t>:</a:t>
            </a:r>
          </a:p>
          <a:p>
            <a:r>
              <a:rPr lang="en-US" dirty="0"/>
              <a:t>The customer has blocked port 5060 (standard SIP-port)is his subnet, since there were several SIP attacks detected. He wants that the phones use the port 6050 instead.</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Provisioning</a:t>
            </a:r>
          </a:p>
          <a:p>
            <a:endParaRPr lang="en-US" b="1" dirty="0"/>
          </a:p>
          <a:p>
            <a:r>
              <a:rPr lang="en-US" b="1" dirty="0"/>
              <a:t>Key profiles</a:t>
            </a:r>
          </a:p>
          <a:p>
            <a:r>
              <a:rPr lang="en-US" dirty="0"/>
              <a:t>If necessary, you can create several profiles for each device. You have to create provisioning groups for these profiles. Afterwards you can assign the specified provisioning group with the according key profiles to the user.</a:t>
            </a:r>
          </a:p>
          <a:p>
            <a:endParaRPr lang="en-US" dirty="0"/>
          </a:p>
          <a:p>
            <a:r>
              <a:rPr lang="en-US" b="1" dirty="0"/>
              <a:t>Attention!</a:t>
            </a:r>
          </a:p>
          <a:p>
            <a:r>
              <a:rPr lang="en-US" dirty="0"/>
              <a:t>After assigning the provisioning group, it takes about 10 seconds for the phone to apply the changes.</a:t>
            </a:r>
          </a:p>
          <a:p>
            <a:endParaRPr lang="en-US" dirty="0"/>
          </a:p>
          <a:p>
            <a:r>
              <a:rPr lang="en-US" dirty="0"/>
              <a:t>Function keys are available at the phones DE410 IP PRO, DE700 IP PRO and</a:t>
            </a:r>
          </a:p>
          <a:p>
            <a:r>
              <a:rPr lang="en-US" dirty="0"/>
              <a:t>the DE900 IP PRO.</a:t>
            </a:r>
          </a:p>
          <a:p>
            <a:r>
              <a:rPr lang="en-US" dirty="0"/>
              <a:t>The phone DE410 IP PRO has 7 function keys and can handle up to</a:t>
            </a:r>
          </a:p>
          <a:p>
            <a:r>
              <a:rPr lang="en-US" dirty="0"/>
              <a:t>2 extension modules á 14 function keys.</a:t>
            </a:r>
          </a:p>
          <a:p>
            <a:r>
              <a:rPr lang="en-US" dirty="0"/>
              <a:t>The phone types DE700 IP PRO and DE900 IP PRO have 14 function keys each</a:t>
            </a:r>
          </a:p>
          <a:p>
            <a:r>
              <a:rPr lang="en-US" dirty="0"/>
              <a:t>and can be expanded with up to three extension modules.</a:t>
            </a:r>
          </a:p>
          <a:p>
            <a:r>
              <a:rPr lang="en-US" dirty="0"/>
              <a:t>Thus, a user has up to 56 function keys available.</a:t>
            </a:r>
          </a:p>
          <a:p>
            <a:endParaRPr lang="en-US" dirty="0"/>
          </a:p>
          <a:p>
            <a:r>
              <a:rPr lang="en-US" b="1" dirty="0"/>
              <a:t>Attention!</a:t>
            </a:r>
          </a:p>
          <a:p>
            <a:r>
              <a:rPr lang="en-US" dirty="0"/>
              <a:t>When extension modules are used, a power supply must be connected to the IP-phone.</a:t>
            </a:r>
            <a:endParaRPr lang="de-DE" b="1"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Provisioning</a:t>
            </a:r>
          </a:p>
          <a:p>
            <a:endParaRPr lang="en-US" dirty="0"/>
          </a:p>
          <a:p>
            <a:r>
              <a:rPr lang="en-US" b="1" dirty="0"/>
              <a:t>Overview</a:t>
            </a:r>
          </a:p>
          <a:p>
            <a:r>
              <a:rPr lang="en-US" dirty="0"/>
              <a:t>The allocation of provisioning groups is particularly useful for the standardization of key profiles of different types of phones.</a:t>
            </a:r>
          </a:p>
          <a:p>
            <a:r>
              <a:rPr lang="en-US" dirty="0"/>
              <a:t>Frequently used profiles, such as for executive/secretary combinations can also be predefined.</a:t>
            </a:r>
          </a:p>
          <a:p>
            <a:r>
              <a:rPr lang="en-US" dirty="0"/>
              <a:t>Provisioning profiles are only required in exceptional cases, however, they are particularly suited to configure functions which are not available by default for certain devices.</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105</a:t>
            </a:fld>
            <a:endParaRPr lang="en-US" dirty="0">
              <a:solidFill>
                <a:prstClr val="black"/>
              </a:solidFill>
            </a:endParaRPr>
          </a:p>
        </p:txBody>
      </p:sp>
      <p:sp>
        <p:nvSpPr>
          <p:cNvPr id="5" name="Notizenplatzhalter 4"/>
          <p:cNvSpPr>
            <a:spLocks noGrp="1"/>
          </p:cNvSpPr>
          <p:nvPr>
            <p:ph type="body" sz="quarter" idx="11"/>
          </p:nvPr>
        </p:nvSpPr>
        <p:spPr/>
        <p:txBody>
          <a:bodyPr>
            <a:normAutofit/>
          </a:bodyPr>
          <a:lstStyle/>
          <a:p>
            <a:r>
              <a:rPr lang="en-US" dirty="0"/>
              <a:t>Practical Exercise</a:t>
            </a:r>
          </a:p>
          <a:p>
            <a:endParaRPr lang="en-US" dirty="0"/>
          </a:p>
          <a:p>
            <a:pPr marL="165415" indent="-165415">
              <a:buFont typeface="Arial" panose="020B0604020202020204" pitchFamily="34" charset="0"/>
              <a:buChar char="•"/>
            </a:pPr>
            <a:r>
              <a:rPr lang="en-US" dirty="0"/>
              <a:t>Download the current parameter list from the Gigaset portal </a:t>
            </a:r>
            <a:r>
              <a:rPr lang="en-US" dirty="0">
                <a:hlinkClick r:id="rId3"/>
              </a:rPr>
              <a:t>http://wiki.gigasetpro.com</a:t>
            </a:r>
            <a:r>
              <a:rPr lang="en-US" dirty="0"/>
              <a:t> </a:t>
            </a:r>
          </a:p>
          <a:p>
            <a:pPr marL="440615" lvl="1"/>
            <a:r>
              <a:rPr lang="en-US" dirty="0"/>
              <a:t>The parameter list can be found by searching for "provisioning parameter </a:t>
            </a:r>
            <a:r>
              <a:rPr lang="en-US" dirty="0" smtClean="0"/>
              <a:t>list“ under Documentation </a:t>
            </a:r>
            <a:r>
              <a:rPr lang="en-US" dirty="0" smtClean="0">
                <a:sym typeface="Wingdings" panose="05000000000000000000" pitchFamily="2" charset="2"/>
              </a:rPr>
              <a:t> White</a:t>
            </a:r>
            <a:r>
              <a:rPr lang="en-US" baseline="0" dirty="0" smtClean="0">
                <a:sym typeface="Wingdings" panose="05000000000000000000" pitchFamily="2" charset="2"/>
              </a:rPr>
              <a:t> pages</a:t>
            </a:r>
            <a:r>
              <a:rPr lang="en-US" dirty="0" smtClean="0"/>
              <a:t>.</a:t>
            </a:r>
            <a:endParaRPr lang="en-US" dirty="0"/>
          </a:p>
          <a:p>
            <a:pPr marL="165415" indent="-165415">
              <a:buFont typeface="Arial" panose="020B0604020202020204" pitchFamily="34" charset="0"/>
              <a:buChar char="•"/>
            </a:pPr>
            <a:r>
              <a:rPr lang="en-US" dirty="0"/>
              <a:t>Create a provisioning profile for the device type DE900 IP PRO by defining that the digital clock is displayed when the phone is in idle.</a:t>
            </a:r>
          </a:p>
          <a:p>
            <a:pPr marL="165415" indent="-165415">
              <a:buFont typeface="Arial" panose="020B0604020202020204" pitchFamily="34" charset="0"/>
              <a:buChar char="•"/>
            </a:pPr>
            <a:r>
              <a:rPr lang="en-US" dirty="0"/>
              <a:t>Assign this profile to a provisioning group.</a:t>
            </a:r>
          </a:p>
          <a:p>
            <a:pPr marL="165415" indent="-165415">
              <a:buFont typeface="Arial" panose="020B0604020202020204" pitchFamily="34" charset="0"/>
              <a:buChar char="•"/>
            </a:pPr>
            <a:r>
              <a:rPr lang="en-US" dirty="0"/>
              <a:t>Create templates for the key assignment of all phones and assign it also to a provisioning group.</a:t>
            </a:r>
          </a:p>
          <a:p>
            <a:pPr marL="165415" indent="-165415">
              <a:buFont typeface="Arial" panose="020B0604020202020204" pitchFamily="34" charset="0"/>
              <a:buChar char="•"/>
            </a:pPr>
            <a:r>
              <a:rPr lang="en-US" dirty="0"/>
              <a:t>Assign the desired users to the provisioning groups.</a:t>
            </a:r>
          </a:p>
          <a:p>
            <a:pPr marL="165415" indent="-165415">
              <a:buFont typeface="Arial" panose="020B0604020202020204" pitchFamily="34" charset="0"/>
              <a:buChar char="•"/>
            </a:pPr>
            <a:r>
              <a:rPr lang="en-US" dirty="0"/>
              <a:t>Test the provisioned parameters and function keys at the appropriate phones.</a:t>
            </a:r>
            <a:endParaRPr lang="en-GB" dirty="0"/>
          </a:p>
        </p:txBody>
      </p:sp>
    </p:spTree>
    <p:extLst>
      <p:ext uri="{BB962C8B-B14F-4D97-AF65-F5344CB8AC3E}">
        <p14:creationId xmlns:p14="http://schemas.microsoft.com/office/powerpoint/2010/main" val="5965305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805628" y="9430845"/>
            <a:ext cx="2944342" cy="495793"/>
          </a:xfrm>
          <a:prstGeom prst="rect">
            <a:avLst/>
          </a:prstGeom>
          <a:noFill/>
          <a:ln w="9525">
            <a:noFill/>
            <a:miter lim="800000"/>
            <a:headEnd/>
            <a:tailEnd/>
          </a:ln>
        </p:spPr>
        <p:txBody>
          <a:bodyPr lIns="94364" tIns="47183" rIns="94364" bIns="47183" anchor="b"/>
          <a:lstStyle/>
          <a:p>
            <a:pPr algn="r" defTabSz="943338" eaLnBrk="0" hangingPunct="0"/>
            <a:fld id="{6F56B450-6277-4BC4-AC2D-D40733CB6BB7}" type="slidenum">
              <a:rPr lang="de-DE" sz="1200">
                <a:solidFill>
                  <a:prstClr val="black"/>
                </a:solidFill>
                <a:cs typeface="ＭＳ Ｐゴシック"/>
              </a:rPr>
              <a:pPr algn="r" defTabSz="943338" eaLnBrk="0" hangingPunct="0"/>
              <a:t>107</a:t>
            </a:fld>
            <a:endParaRPr lang="de-DE" sz="1200">
              <a:solidFill>
                <a:prstClr val="black"/>
              </a:solidFill>
              <a:cs typeface="ＭＳ Ｐゴシック"/>
            </a:endParaRPr>
          </a:p>
        </p:txBody>
      </p:sp>
      <p:sp>
        <p:nvSpPr>
          <p:cNvPr id="2" name="Folienbildplatzhalter 1"/>
          <p:cNvSpPr>
            <a:spLocks noGrp="1" noRot="1" noChangeAspect="1"/>
          </p:cNvSpPr>
          <p:nvPr>
            <p:ph type="sldImg"/>
          </p:nvPr>
        </p:nvSpPr>
        <p:spPr>
          <a:xfrm>
            <a:off x="665163" y="503238"/>
            <a:ext cx="5591175" cy="3963987"/>
          </a:xfrm>
        </p:spPr>
      </p:sp>
      <p:sp>
        <p:nvSpPr>
          <p:cNvPr id="3" name="Notizenplatzhalter 2"/>
          <p:cNvSpPr>
            <a:spLocks noGrp="1"/>
          </p:cNvSpPr>
          <p:nvPr>
            <p:ph type="body" idx="1"/>
          </p:nvPr>
        </p:nvSpPr>
        <p:spPr/>
        <p:txBody>
          <a:bodyPr/>
          <a:lstStyle/>
          <a:p>
            <a:r>
              <a:rPr lang="en-US" b="1" dirty="0" smtClean="0"/>
              <a:t>Queues</a:t>
            </a:r>
          </a:p>
          <a:p>
            <a:endParaRPr lang="en-US" dirty="0" smtClean="0"/>
          </a:p>
          <a:p>
            <a:r>
              <a:rPr lang="en-US" dirty="0" smtClean="0"/>
              <a:t>Queues are an important function to improve the acceptance rate for incoming calls:</a:t>
            </a:r>
          </a:p>
          <a:p>
            <a:pPr marL="275692" indent="-275692">
              <a:buFont typeface="Arial" panose="020B0604020202020204" pitchFamily="34" charset="0"/>
              <a:buChar char="•"/>
            </a:pPr>
            <a:r>
              <a:rPr lang="en-US" dirty="0" smtClean="0"/>
              <a:t>Intelligent call distribution to registered employees by various algorithms.</a:t>
            </a:r>
          </a:p>
          <a:p>
            <a:pPr marL="275692" indent="-275692">
              <a:buFont typeface="Arial" panose="020B0604020202020204" pitchFamily="34" charset="0"/>
              <a:buChar char="•"/>
            </a:pPr>
            <a:r>
              <a:rPr lang="en-US" dirty="0" smtClean="0"/>
              <a:t>Custom music on hold and announcements with current information freely adjustable.</a:t>
            </a:r>
          </a:p>
          <a:p>
            <a:pPr marL="275692" indent="-275692">
              <a:buFont typeface="Arial" panose="020B0604020202020204" pitchFamily="34" charset="0"/>
              <a:buChar char="•"/>
            </a:pPr>
            <a:r>
              <a:rPr lang="en-US" dirty="0" smtClean="0"/>
              <a:t>Queues can be diverted for the following scenarios:</a:t>
            </a:r>
          </a:p>
          <a:p>
            <a:pPr marL="716306" lvl="1" indent="-275692">
              <a:buFont typeface="Arial" panose="020B0604020202020204" pitchFamily="34" charset="0"/>
              <a:buChar char="•"/>
            </a:pPr>
            <a:r>
              <a:rPr lang="en-US" dirty="0" smtClean="0"/>
              <a:t>Always, queue full, queue empty</a:t>
            </a:r>
          </a:p>
          <a:p>
            <a:pPr marL="716306" lvl="1" indent="-275692">
              <a:buFont typeface="Arial" panose="020B0604020202020204" pitchFamily="34" charset="0"/>
              <a:buChar char="•"/>
            </a:pPr>
            <a:r>
              <a:rPr lang="en-US" dirty="0" smtClean="0"/>
              <a:t>After time in the queue</a:t>
            </a:r>
          </a:p>
          <a:p>
            <a:pPr marL="275692" indent="-275692">
              <a:buFont typeface="Arial" panose="020B0604020202020204" pitchFamily="34" charset="0"/>
              <a:buChar char="•"/>
            </a:pPr>
            <a:r>
              <a:rPr lang="en-US" dirty="0" smtClean="0"/>
              <a:t>Numbers or answering machine are available</a:t>
            </a:r>
            <a:r>
              <a:rPr lang="en-US" baseline="0" dirty="0" smtClean="0"/>
              <a:t> as </a:t>
            </a:r>
            <a:r>
              <a:rPr lang="en-US" dirty="0" smtClean="0"/>
              <a:t>forwarding destination.    The number can be any internal extension.</a:t>
            </a:r>
          </a:p>
          <a:p>
            <a:pPr marL="275692" indent="-275692">
              <a:buFont typeface="Arial" panose="020B0604020202020204" pitchFamily="34" charset="0"/>
              <a:buChar char="•"/>
            </a:pPr>
            <a:r>
              <a:rPr lang="en-US" dirty="0" smtClean="0"/>
              <a:t>Signaling of the queue name in the display of the phone</a:t>
            </a:r>
          </a:p>
          <a:p>
            <a:pPr marL="275692" indent="-275692">
              <a:buFont typeface="Arial" panose="020B0604020202020204" pitchFamily="34" charset="0"/>
              <a:buChar char="•"/>
            </a:pPr>
            <a:r>
              <a:rPr lang="en-US" dirty="0" smtClean="0"/>
              <a:t>Flexible Logging In and Out of extensions, also in combination with             Hot </a:t>
            </a:r>
            <a:r>
              <a:rPr lang="en-US" dirty="0" err="1" smtClean="0"/>
              <a:t>Desking</a:t>
            </a:r>
            <a:endParaRPr lang="de-DE"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body" idx="1"/>
          </p:nvPr>
        </p:nvSpPr>
        <p:spPr/>
        <p:txBody>
          <a:bodyPr>
            <a:noAutofit/>
          </a:bodyPr>
          <a:lstStyle/>
          <a:p>
            <a:r>
              <a:rPr lang="en-US" b="1" dirty="0"/>
              <a:t>Queue</a:t>
            </a:r>
          </a:p>
          <a:p>
            <a:endParaRPr lang="en-US" dirty="0"/>
          </a:p>
          <a:p>
            <a:r>
              <a:rPr lang="en-US" dirty="0"/>
              <a:t>Prioritization of queues via the parameter "weighting".</a:t>
            </a:r>
          </a:p>
          <a:p>
            <a:r>
              <a:rPr lang="en-US" dirty="0"/>
              <a:t>The weighting can be configured between 0 and 255. The higher the value, the higher the priority.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smtClean="0"/>
              <a:t>If </a:t>
            </a:r>
            <a:r>
              <a:rPr lang="en-US" dirty="0"/>
              <a:t>an employee is logged into multiple queues, the next call which is offered to him is from the queue with the highest weighting.</a:t>
            </a:r>
          </a:p>
          <a:p>
            <a:endParaRPr lang="en-US" dirty="0"/>
          </a:p>
          <a:p>
            <a:r>
              <a:rPr lang="en-US" b="1" dirty="0"/>
              <a:t>Attention</a:t>
            </a:r>
            <a:r>
              <a:rPr lang="en-US" dirty="0"/>
              <a:t>!</a:t>
            </a:r>
          </a:p>
          <a:p>
            <a:r>
              <a:rPr lang="en-US" dirty="0"/>
              <a:t>ALWAYS the queue with the higher weighting is used.</a:t>
            </a:r>
          </a:p>
          <a:p>
            <a:r>
              <a:rPr lang="en-US" dirty="0"/>
              <a:t>Provide here a possibly for an overflow into a higher rated queue for queues with lower priority, e.g. after a certain waiting time.</a:t>
            </a:r>
            <a:endParaRPr lang="de-DE" dirty="0"/>
          </a:p>
        </p:txBody>
      </p:sp>
      <p:pic>
        <p:nvPicPr>
          <p:cNvPr id="8" name="Picture 2" descr="C:\Users\kopowski_t\Desktop\Oasy\Galilei\Screenshots\Mozilla Firefox_148.png"/>
          <p:cNvPicPr>
            <a:picLocks noChangeAspect="1" noChangeArrowheads="1"/>
          </p:cNvPicPr>
          <p:nvPr/>
        </p:nvPicPr>
        <p:blipFill rotWithShape="1">
          <a:blip r:embed="rId3">
            <a:extLst>
              <a:ext uri="{28A0092B-C50C-407E-A947-70E740481C1C}">
                <a14:useLocalDpi xmlns:a14="http://schemas.microsoft.com/office/drawing/2010/main" val="0"/>
              </a:ext>
            </a:extLst>
          </a:blip>
          <a:srcRect l="19559" t="49518" r="39963" b="35715"/>
          <a:stretch/>
        </p:blipFill>
        <p:spPr bwMode="auto">
          <a:xfrm>
            <a:off x="670342" y="6565809"/>
            <a:ext cx="4318220" cy="1154501"/>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0354" name="Rectangle 7"/>
          <p:cNvSpPr txBox="1">
            <a:spLocks noGrp="1" noChangeArrowheads="1"/>
          </p:cNvSpPr>
          <p:nvPr/>
        </p:nvSpPr>
        <p:spPr bwMode="auto">
          <a:xfrm>
            <a:off x="805628" y="9430845"/>
            <a:ext cx="294434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64" tIns="47183" rIns="94364" bIns="47183" anchor="b"/>
          <a:lstStyle>
            <a:lvl1pPr defTabSz="977900" eaLnBrk="0" hangingPunct="0">
              <a:defRPr sz="1400">
                <a:solidFill>
                  <a:schemeClr val="tx1"/>
                </a:solidFill>
                <a:latin typeface="Arial" charset="0"/>
                <a:ea typeface="ＭＳ Ｐゴシック" pitchFamily="34" charset="-128"/>
              </a:defRPr>
            </a:lvl1pPr>
            <a:lvl2pPr marL="742950" indent="-285750" defTabSz="977900" eaLnBrk="0" hangingPunct="0">
              <a:defRPr sz="1400">
                <a:solidFill>
                  <a:schemeClr val="tx1"/>
                </a:solidFill>
                <a:latin typeface="Arial" charset="0"/>
                <a:ea typeface="ＭＳ Ｐゴシック" pitchFamily="34" charset="-128"/>
              </a:defRPr>
            </a:lvl2pPr>
            <a:lvl3pPr marL="1143000" indent="-228600" defTabSz="977900" eaLnBrk="0" hangingPunct="0">
              <a:defRPr sz="1400">
                <a:solidFill>
                  <a:schemeClr val="tx1"/>
                </a:solidFill>
                <a:latin typeface="Arial" charset="0"/>
                <a:ea typeface="ＭＳ Ｐゴシック" pitchFamily="34" charset="-128"/>
              </a:defRPr>
            </a:lvl3pPr>
            <a:lvl4pPr marL="1600200" indent="-228600" defTabSz="977900" eaLnBrk="0" hangingPunct="0">
              <a:defRPr sz="1400">
                <a:solidFill>
                  <a:schemeClr val="tx1"/>
                </a:solidFill>
                <a:latin typeface="Arial" charset="0"/>
                <a:ea typeface="ＭＳ Ｐゴシック" pitchFamily="34" charset="-128"/>
              </a:defRPr>
            </a:lvl4pPr>
            <a:lvl5pPr marL="2057400" indent="-228600" defTabSz="977900" eaLnBrk="0" hangingPunct="0">
              <a:defRPr sz="1400">
                <a:solidFill>
                  <a:schemeClr val="tx1"/>
                </a:solidFill>
                <a:latin typeface="Arial" charset="0"/>
                <a:ea typeface="ＭＳ Ｐゴシック" pitchFamily="34" charset="-128"/>
              </a:defRPr>
            </a:lvl5pPr>
            <a:lvl6pPr marL="25146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r"/>
            <a:fld id="{A4463BD8-E5C8-444B-826A-FDBD28E0965B}" type="slidenum">
              <a:rPr lang="de-DE" sz="1200">
                <a:solidFill>
                  <a:prstClr val="black"/>
                </a:solidFill>
              </a:rPr>
              <a:pPr algn="r"/>
              <a:t>108</a:t>
            </a:fld>
            <a:endParaRPr lang="de-DE" sz="1200">
              <a:solidFill>
                <a:prstClr val="black"/>
              </a:solidFill>
            </a:endParaRPr>
          </a:p>
        </p:txBody>
      </p:sp>
      <p:sp>
        <p:nvSpPr>
          <p:cNvPr id="3" name="Folienbildplatzhalter 2"/>
          <p:cNvSpPr>
            <a:spLocks noGrp="1" noRot="1" noChangeAspect="1"/>
          </p:cNvSpPr>
          <p:nvPr>
            <p:ph type="sldImg"/>
          </p:nvPr>
        </p:nvSpPr>
        <p:spPr>
          <a:xfrm>
            <a:off x="661988" y="500063"/>
            <a:ext cx="5591175" cy="3963987"/>
          </a:xfrm>
        </p:spPr>
      </p:sp>
      <p:pic>
        <p:nvPicPr>
          <p:cNvPr id="26626" name="Picture 2" descr="C:\Users\kopowski_t\Desktop\Oasy\Galilei\Screenshots\Mozilla Firefox_148.png"/>
          <p:cNvPicPr>
            <a:picLocks noChangeAspect="1" noChangeArrowheads="1"/>
          </p:cNvPicPr>
          <p:nvPr/>
        </p:nvPicPr>
        <p:blipFill rotWithShape="1">
          <a:blip r:embed="rId3">
            <a:extLst>
              <a:ext uri="{28A0092B-C50C-407E-A947-70E740481C1C}">
                <a14:useLocalDpi xmlns:a14="http://schemas.microsoft.com/office/drawing/2010/main" val="0"/>
              </a:ext>
            </a:extLst>
          </a:blip>
          <a:srcRect l="19559" t="20935" r="40000" b="72550"/>
          <a:stretch/>
        </p:blipFill>
        <p:spPr bwMode="auto">
          <a:xfrm>
            <a:off x="674333" y="5971432"/>
            <a:ext cx="4314228" cy="5093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hteck 5"/>
          <p:cNvSpPr/>
          <p:nvPr/>
        </p:nvSpPr>
        <p:spPr>
          <a:xfrm>
            <a:off x="734542" y="6907535"/>
            <a:ext cx="2736304"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defTabSz="440962"/>
            <a:endParaRPr lang="en-GB">
              <a:solidFill>
                <a:prstClr val="white"/>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Grp="1" noChangeArrowheads="1"/>
          </p:cNvSpPr>
          <p:nvPr>
            <p:ph type="body" idx="1"/>
          </p:nvPr>
        </p:nvSpPr>
        <p:spPr/>
        <p:txBody>
          <a:bodyPr>
            <a:normAutofit/>
          </a:bodyPr>
          <a:lstStyle/>
          <a:p>
            <a:r>
              <a:rPr lang="en-US" b="1" dirty="0"/>
              <a:t>Queues</a:t>
            </a:r>
          </a:p>
          <a:p>
            <a:endParaRPr lang="en-US" dirty="0"/>
          </a:p>
          <a:p>
            <a:r>
              <a:rPr lang="en-US" dirty="0"/>
              <a:t>Within queues announcements and </a:t>
            </a:r>
            <a:r>
              <a:rPr lang="en-US" dirty="0" err="1"/>
              <a:t>MoH</a:t>
            </a:r>
            <a:r>
              <a:rPr lang="en-US" dirty="0"/>
              <a:t> can be assigned individually. These must first be uploaded or recorded on the phone.</a:t>
            </a:r>
          </a:p>
          <a:p>
            <a:endParaRPr lang="en-US" dirty="0"/>
          </a:p>
          <a:p>
            <a:r>
              <a:rPr lang="en-US" dirty="0"/>
              <a:t>Then you have the</a:t>
            </a:r>
          </a:p>
          <a:p>
            <a:r>
              <a:rPr lang="en-US" dirty="0"/>
              <a:t>announcements and music</a:t>
            </a:r>
          </a:p>
          <a:p>
            <a:r>
              <a:rPr lang="en-US" dirty="0"/>
              <a:t>available in the</a:t>
            </a:r>
          </a:p>
          <a:p>
            <a:r>
              <a:rPr lang="en-US" dirty="0"/>
              <a:t>corresponding list boxes</a:t>
            </a:r>
            <a:r>
              <a:rPr lang="en-US" dirty="0" smtClean="0"/>
              <a:t>.</a:t>
            </a:r>
          </a:p>
          <a:p>
            <a:endParaRPr lang="en-US" dirty="0" smtClean="0"/>
          </a:p>
          <a:p>
            <a:r>
              <a:rPr lang="en-US" dirty="0" smtClean="0"/>
              <a:t>Supported formats are: </a:t>
            </a:r>
            <a:r>
              <a:rPr lang="en-US" dirty="0" err="1" smtClean="0"/>
              <a:t>aif</a:t>
            </a:r>
            <a:r>
              <a:rPr lang="en-US" dirty="0" smtClean="0"/>
              <a:t>, </a:t>
            </a:r>
            <a:r>
              <a:rPr lang="en-US" dirty="0" err="1" smtClean="0"/>
              <a:t>aiff</a:t>
            </a:r>
            <a:r>
              <a:rPr lang="en-US" dirty="0" smtClean="0"/>
              <a:t>, wav, au, </a:t>
            </a:r>
            <a:r>
              <a:rPr lang="en-US" dirty="0" err="1" smtClean="0"/>
              <a:t>alaw</a:t>
            </a:r>
            <a:r>
              <a:rPr lang="en-US" dirty="0" smtClean="0"/>
              <a:t>, la, </a:t>
            </a:r>
            <a:r>
              <a:rPr lang="en-US" dirty="0" err="1" smtClean="0"/>
              <a:t>ul</a:t>
            </a:r>
            <a:r>
              <a:rPr lang="en-US" dirty="0" smtClean="0"/>
              <a:t>, </a:t>
            </a:r>
            <a:r>
              <a:rPr lang="en-US" dirty="0" err="1" smtClean="0"/>
              <a:t>ulaw</a:t>
            </a:r>
            <a:r>
              <a:rPr lang="en-US" dirty="0" smtClean="0"/>
              <a:t>, </a:t>
            </a:r>
            <a:r>
              <a:rPr lang="en-US" dirty="0" err="1" smtClean="0"/>
              <a:t>lu</a:t>
            </a:r>
            <a:r>
              <a:rPr lang="en-US" dirty="0" smtClean="0"/>
              <a:t>, gsm, </a:t>
            </a:r>
            <a:r>
              <a:rPr lang="en-US" dirty="0" err="1" smtClean="0"/>
              <a:t>cdr</a:t>
            </a:r>
            <a:r>
              <a:rPr lang="en-US" dirty="0" smtClean="0"/>
              <a:t>, mp3, </a:t>
            </a:r>
            <a:r>
              <a:rPr lang="en-US" dirty="0" err="1" smtClean="0"/>
              <a:t>ogg</a:t>
            </a:r>
            <a:endParaRPr lang="de-DE" dirty="0" smtClean="0"/>
          </a:p>
        </p:txBody>
      </p:sp>
      <p:pic>
        <p:nvPicPr>
          <p:cNvPr id="28674" name="Picture 2" descr="G:\Screenshots\Mozilla Firefox_299.png"/>
          <p:cNvPicPr>
            <a:picLocks noChangeAspect="1" noChangeArrowheads="1"/>
          </p:cNvPicPr>
          <p:nvPr/>
        </p:nvPicPr>
        <p:blipFill rotWithShape="1">
          <a:blip r:embed="rId3">
            <a:extLst>
              <a:ext uri="{28A0092B-C50C-407E-A947-70E740481C1C}">
                <a14:useLocalDpi xmlns:a14="http://schemas.microsoft.com/office/drawing/2010/main" val="0"/>
              </a:ext>
            </a:extLst>
          </a:blip>
          <a:srcRect l="18843" t="25770" r="45783" b="37816"/>
          <a:stretch/>
        </p:blipFill>
        <p:spPr bwMode="auto">
          <a:xfrm>
            <a:off x="2730315" y="5782814"/>
            <a:ext cx="3773709" cy="28468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0354" name="Rectangle 7"/>
          <p:cNvSpPr txBox="1">
            <a:spLocks noGrp="1" noChangeArrowheads="1"/>
          </p:cNvSpPr>
          <p:nvPr/>
        </p:nvSpPr>
        <p:spPr bwMode="auto">
          <a:xfrm>
            <a:off x="805628" y="9430845"/>
            <a:ext cx="294434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64" tIns="47183" rIns="94364" bIns="47183" anchor="b"/>
          <a:lstStyle>
            <a:lvl1pPr defTabSz="977900" eaLnBrk="0" hangingPunct="0">
              <a:defRPr sz="1400">
                <a:solidFill>
                  <a:schemeClr val="tx1"/>
                </a:solidFill>
                <a:latin typeface="Arial" charset="0"/>
                <a:ea typeface="ＭＳ Ｐゴシック" pitchFamily="34" charset="-128"/>
              </a:defRPr>
            </a:lvl1pPr>
            <a:lvl2pPr marL="742950" indent="-285750" defTabSz="977900" eaLnBrk="0" hangingPunct="0">
              <a:defRPr sz="1400">
                <a:solidFill>
                  <a:schemeClr val="tx1"/>
                </a:solidFill>
                <a:latin typeface="Arial" charset="0"/>
                <a:ea typeface="ＭＳ Ｐゴシック" pitchFamily="34" charset="-128"/>
              </a:defRPr>
            </a:lvl2pPr>
            <a:lvl3pPr marL="1143000" indent="-228600" defTabSz="977900" eaLnBrk="0" hangingPunct="0">
              <a:defRPr sz="1400">
                <a:solidFill>
                  <a:schemeClr val="tx1"/>
                </a:solidFill>
                <a:latin typeface="Arial" charset="0"/>
                <a:ea typeface="ＭＳ Ｐゴシック" pitchFamily="34" charset="-128"/>
              </a:defRPr>
            </a:lvl3pPr>
            <a:lvl4pPr marL="1600200" indent="-228600" defTabSz="977900" eaLnBrk="0" hangingPunct="0">
              <a:defRPr sz="1400">
                <a:solidFill>
                  <a:schemeClr val="tx1"/>
                </a:solidFill>
                <a:latin typeface="Arial" charset="0"/>
                <a:ea typeface="ＭＳ Ｐゴシック" pitchFamily="34" charset="-128"/>
              </a:defRPr>
            </a:lvl4pPr>
            <a:lvl5pPr marL="2057400" indent="-228600" defTabSz="977900" eaLnBrk="0" hangingPunct="0">
              <a:defRPr sz="1400">
                <a:solidFill>
                  <a:schemeClr val="tx1"/>
                </a:solidFill>
                <a:latin typeface="Arial" charset="0"/>
                <a:ea typeface="ＭＳ Ｐゴシック" pitchFamily="34" charset="-128"/>
              </a:defRPr>
            </a:lvl5pPr>
            <a:lvl6pPr marL="25146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r"/>
            <a:fld id="{A4463BD8-E5C8-444B-826A-FDBD28E0965B}" type="slidenum">
              <a:rPr lang="de-DE" sz="1200">
                <a:solidFill>
                  <a:prstClr val="black"/>
                </a:solidFill>
              </a:rPr>
              <a:pPr algn="r"/>
              <a:t>109</a:t>
            </a:fld>
            <a:endParaRPr lang="de-DE" sz="1200">
              <a:solidFill>
                <a:prstClr val="black"/>
              </a:solidFill>
            </a:endParaRPr>
          </a:p>
        </p:txBody>
      </p:sp>
      <p:sp>
        <p:nvSpPr>
          <p:cNvPr id="3" name="Folienbildplatzhalter 2"/>
          <p:cNvSpPr>
            <a:spLocks noGrp="1" noRot="1" noChangeAspect="1"/>
          </p:cNvSpPr>
          <p:nvPr>
            <p:ph type="sldImg"/>
          </p:nvPr>
        </p:nvSpPr>
        <p:spPr>
          <a:xfrm>
            <a:off x="663575" y="581025"/>
            <a:ext cx="5588000" cy="3962400"/>
          </a:xfrm>
        </p:spPr>
      </p:sp>
      <p:sp>
        <p:nvSpPr>
          <p:cNvPr id="6" name="Rechteck 5"/>
          <p:cNvSpPr/>
          <p:nvPr/>
        </p:nvSpPr>
        <p:spPr>
          <a:xfrm>
            <a:off x="4983013" y="7267575"/>
            <a:ext cx="1521011" cy="129614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88221" tIns="44111" rIns="88221" bIns="44111" rtlCol="0" anchor="ctr"/>
          <a:lstStyle/>
          <a:p>
            <a:pPr algn="ctr" defTabSz="440962"/>
            <a:endParaRPr lang="en-GB">
              <a:solidFill>
                <a:prstClr val="white"/>
              </a:solidFill>
            </a:endParaRPr>
          </a:p>
        </p:txBody>
      </p:sp>
      <p:sp>
        <p:nvSpPr>
          <p:cNvPr id="7" name="Rechteck 6"/>
          <p:cNvSpPr/>
          <p:nvPr/>
        </p:nvSpPr>
        <p:spPr>
          <a:xfrm>
            <a:off x="2822774" y="7267575"/>
            <a:ext cx="2088231" cy="4320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88221" tIns="44111" rIns="88221" bIns="44111" rtlCol="0" anchor="ctr"/>
          <a:lstStyle/>
          <a:p>
            <a:pPr algn="ctr" defTabSz="440962"/>
            <a:endParaRPr lang="en-GB">
              <a:solidFill>
                <a:prstClr val="white"/>
              </a:solidFill>
            </a:endParaRPr>
          </a:p>
        </p:txBody>
      </p:sp>
      <p:sp>
        <p:nvSpPr>
          <p:cNvPr id="8" name="Rechteck 7"/>
          <p:cNvSpPr/>
          <p:nvPr/>
        </p:nvSpPr>
        <p:spPr>
          <a:xfrm>
            <a:off x="2822774" y="8059663"/>
            <a:ext cx="2088231"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88221" tIns="44111" rIns="88221" bIns="44111" rtlCol="0" anchor="ctr"/>
          <a:lstStyle/>
          <a:p>
            <a:pPr algn="ctr" defTabSz="440962"/>
            <a:endParaRPr lang="en-GB">
              <a:solidFill>
                <a:prstClr val="white"/>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smtClean="0"/>
              <a:t>Licensing</a:t>
            </a:r>
          </a:p>
          <a:p>
            <a:endParaRPr lang="en-US" dirty="0" smtClean="0"/>
          </a:p>
          <a:p>
            <a:r>
              <a:rPr lang="en-US" dirty="0" smtClean="0"/>
              <a:t>Option 1:</a:t>
            </a:r>
          </a:p>
          <a:p>
            <a:pPr marL="285750" indent="-285750">
              <a:buFont typeface="Arial" panose="020B0604020202020204" pitchFamily="34" charset="0"/>
              <a:buChar char="•"/>
            </a:pPr>
            <a:r>
              <a:rPr lang="en-US" dirty="0" smtClean="0">
                <a:solidFill>
                  <a:srgbClr val="22272F"/>
                </a:solidFill>
              </a:rPr>
              <a:t>Login to the Gigaset Reseller Portal</a:t>
            </a:r>
          </a:p>
          <a:p>
            <a:pPr marL="285750" indent="-285750">
              <a:buFont typeface="Arial" panose="020B0604020202020204" pitchFamily="34" charset="0"/>
              <a:buChar char="•"/>
            </a:pPr>
            <a:r>
              <a:rPr lang="en-US" dirty="0" smtClean="0">
                <a:solidFill>
                  <a:srgbClr val="22272F"/>
                </a:solidFill>
              </a:rPr>
              <a:t>Follow link for registration / activation</a:t>
            </a:r>
          </a:p>
          <a:p>
            <a:pPr marL="285750" indent="-285750">
              <a:buFont typeface="Arial" panose="020B0604020202020204" pitchFamily="34" charset="0"/>
              <a:buChar char="•"/>
            </a:pPr>
            <a:r>
              <a:rPr lang="en-US" dirty="0" smtClean="0">
                <a:solidFill>
                  <a:srgbClr val="22272F"/>
                </a:solidFill>
              </a:rPr>
              <a:t>Enter Serial number of the PBX System into license-form</a:t>
            </a:r>
          </a:p>
          <a:p>
            <a:pPr marL="285750" indent="-285750">
              <a:buFont typeface="Arial" panose="020B0604020202020204" pitchFamily="34" charset="0"/>
              <a:buChar char="•"/>
            </a:pPr>
            <a:r>
              <a:rPr lang="en-US" dirty="0" smtClean="0">
                <a:solidFill>
                  <a:srgbClr val="22272F"/>
                </a:solidFill>
              </a:rPr>
              <a:t>Gigaset activates the license automatically</a:t>
            </a:r>
          </a:p>
          <a:p>
            <a:pPr marL="285750" indent="-285750">
              <a:buFont typeface="Arial" panose="020B0604020202020204" pitchFamily="34" charset="0"/>
              <a:buChar char="•"/>
            </a:pPr>
            <a:r>
              <a:rPr lang="en-US" dirty="0" smtClean="0">
                <a:solidFill>
                  <a:srgbClr val="22272F"/>
                </a:solidFill>
              </a:rPr>
              <a:t>Reseller downloads the license-file</a:t>
            </a:r>
          </a:p>
          <a:p>
            <a:pPr marL="285750" indent="-285750">
              <a:buFont typeface="Arial" panose="020B0604020202020204" pitchFamily="34" charset="0"/>
              <a:buChar char="•"/>
            </a:pPr>
            <a:r>
              <a:rPr lang="en-US" dirty="0" smtClean="0">
                <a:solidFill>
                  <a:srgbClr val="22272F"/>
                </a:solidFill>
              </a:rPr>
              <a:t>Reseller upload the file back into the system</a:t>
            </a:r>
          </a:p>
          <a:p>
            <a:pPr marL="285750" indent="-285750">
              <a:buFont typeface="Arial" panose="020B0604020202020204" pitchFamily="34" charset="0"/>
              <a:buChar char="•"/>
            </a:pPr>
            <a:r>
              <a:rPr lang="en-US" dirty="0" smtClean="0">
                <a:solidFill>
                  <a:srgbClr val="22272F"/>
                </a:solidFill>
              </a:rPr>
              <a:t>License/System is activated</a:t>
            </a:r>
            <a:endParaRPr lang="en-GB" dirty="0" smtClean="0">
              <a:solidFill>
                <a:srgbClr val="22272F"/>
              </a:solidFill>
            </a:endParaRPr>
          </a:p>
          <a:p>
            <a:pPr marL="165415" indent="-165415">
              <a:buFont typeface="Arial" panose="020B0604020202020204" pitchFamily="34" charset="0"/>
              <a:buChar char="•"/>
            </a:pPr>
            <a:endParaRPr lang="en-US" dirty="0" smtClean="0"/>
          </a:p>
          <a:p>
            <a:r>
              <a:rPr lang="en-US" dirty="0" smtClean="0"/>
              <a:t/>
            </a:r>
            <a:br>
              <a:rPr lang="en-US" dirty="0" smtClean="0"/>
            </a:br>
            <a:r>
              <a:rPr lang="en-US" dirty="0" smtClean="0"/>
              <a:t>Option 2 (when licensing server is available):</a:t>
            </a:r>
          </a:p>
          <a:p>
            <a:pPr marL="165415" indent="-165415">
              <a:buFont typeface="Arial" panose="020B0604020202020204" pitchFamily="34" charset="0"/>
              <a:buChar char="•"/>
            </a:pPr>
            <a:r>
              <a:rPr lang="en-US" dirty="0" smtClean="0"/>
              <a:t>Implementation in the IP PBX</a:t>
            </a:r>
          </a:p>
          <a:p>
            <a:pPr marL="165415" indent="-165415">
              <a:buFont typeface="Arial" panose="020B0604020202020204" pitchFamily="34" charset="0"/>
              <a:buChar char="•"/>
            </a:pPr>
            <a:r>
              <a:rPr lang="en-US" dirty="0" smtClean="0"/>
              <a:t>Internet access required</a:t>
            </a:r>
          </a:p>
          <a:p>
            <a:pPr marL="165415" indent="-165415">
              <a:buFont typeface="Arial" panose="020B0604020202020204" pitchFamily="34" charset="0"/>
              <a:buChar char="•"/>
            </a:pPr>
            <a:r>
              <a:rPr lang="en-US" dirty="0" smtClean="0"/>
              <a:t>The file is automatically uploaded to the Gigaset license server</a:t>
            </a:r>
          </a:p>
          <a:p>
            <a:pPr marL="165415" indent="-165415">
              <a:buFont typeface="Arial" panose="020B0604020202020204" pitchFamily="34" charset="0"/>
              <a:buChar char="•"/>
            </a:pPr>
            <a:r>
              <a:rPr lang="en-US" dirty="0" smtClean="0"/>
              <a:t>The license is automatically activated and uploaded to</a:t>
            </a:r>
            <a:r>
              <a:rPr lang="en-US" baseline="0" dirty="0" smtClean="0"/>
              <a:t> the IP PBX</a:t>
            </a:r>
            <a:endParaRPr lang="en-GB"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11</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805628" y="9430845"/>
            <a:ext cx="2944342" cy="495793"/>
          </a:xfrm>
          <a:prstGeom prst="rect">
            <a:avLst/>
          </a:prstGeom>
          <a:noFill/>
          <a:ln w="9525">
            <a:noFill/>
            <a:miter lim="800000"/>
            <a:headEnd/>
            <a:tailEnd/>
          </a:ln>
        </p:spPr>
        <p:txBody>
          <a:bodyPr lIns="94364" tIns="47183" rIns="94364" bIns="47183" anchor="b"/>
          <a:lstStyle/>
          <a:p>
            <a:pPr algn="r" defTabSz="943338" eaLnBrk="0" hangingPunct="0"/>
            <a:fld id="{6F56B450-6277-4BC4-AC2D-D40733CB6BB7}" type="slidenum">
              <a:rPr lang="de-DE" sz="1200">
                <a:solidFill>
                  <a:prstClr val="black"/>
                </a:solidFill>
                <a:cs typeface="ＭＳ Ｐゴシック"/>
              </a:rPr>
              <a:pPr algn="r" defTabSz="943338" eaLnBrk="0" hangingPunct="0"/>
              <a:t>110</a:t>
            </a:fld>
            <a:endParaRPr lang="de-DE" sz="1200">
              <a:solidFill>
                <a:prstClr val="black"/>
              </a:solidFill>
              <a:cs typeface="ＭＳ Ｐゴシック"/>
            </a:endParaRPr>
          </a:p>
        </p:txBody>
      </p:sp>
      <p:sp>
        <p:nvSpPr>
          <p:cNvPr id="2" name="Folienbildplatzhalter 1"/>
          <p:cNvSpPr>
            <a:spLocks noGrp="1" noRot="1" noChangeAspect="1"/>
          </p:cNvSpPr>
          <p:nvPr>
            <p:ph type="sldImg"/>
          </p:nvPr>
        </p:nvSpPr>
        <p:spPr>
          <a:xfrm>
            <a:off x="665163" y="503238"/>
            <a:ext cx="5591175" cy="3963987"/>
          </a:xfrm>
        </p:spPr>
      </p:sp>
      <p:sp>
        <p:nvSpPr>
          <p:cNvPr id="3" name="Notizenplatzhalter 2"/>
          <p:cNvSpPr>
            <a:spLocks noGrp="1"/>
          </p:cNvSpPr>
          <p:nvPr>
            <p:ph type="body" idx="1"/>
          </p:nvPr>
        </p:nvSpPr>
        <p:spPr/>
        <p:txBody>
          <a:bodyPr>
            <a:normAutofit/>
          </a:bodyPr>
          <a:lstStyle/>
          <a:p>
            <a:r>
              <a:rPr lang="en-US" b="1" dirty="0"/>
              <a:t>Queues</a:t>
            </a:r>
          </a:p>
          <a:p>
            <a:endParaRPr lang="en-US" b="1" dirty="0"/>
          </a:p>
          <a:p>
            <a:r>
              <a:rPr lang="en-US" dirty="0"/>
              <a:t>To add a queue, enter the desired name as the title of the queue. This name will be displayed to the employee at a call on your phone-display. In this example, [WQ1].</a:t>
            </a:r>
          </a:p>
          <a:p>
            <a:r>
              <a:rPr lang="en-US" dirty="0"/>
              <a:t>Click +.</a:t>
            </a:r>
          </a:p>
          <a:p>
            <a:endParaRPr lang="en-US" dirty="0"/>
          </a:p>
          <a:p>
            <a:r>
              <a:rPr lang="en-US" dirty="0"/>
              <a:t>Configure your queue in that</a:t>
            </a:r>
          </a:p>
          <a:p>
            <a:r>
              <a:rPr lang="en-US" dirty="0"/>
              <a:t>way, that you can apply all</a:t>
            </a:r>
          </a:p>
          <a:p>
            <a:r>
              <a:rPr lang="en-US" dirty="0"/>
              <a:t>functions during the exercise.</a:t>
            </a:r>
            <a:endParaRPr lang="de-DE" dirty="0"/>
          </a:p>
        </p:txBody>
      </p:sp>
      <p:pic>
        <p:nvPicPr>
          <p:cNvPr id="27651" name="Picture 3" descr="C:\Users\kopowski_t\Desktop\Oasy\Galilei\Screenshots\Mozilla Firefox_136.png"/>
          <p:cNvPicPr>
            <a:picLocks noChangeAspect="1" noChangeArrowheads="1"/>
          </p:cNvPicPr>
          <p:nvPr/>
        </p:nvPicPr>
        <p:blipFill rotWithShape="1">
          <a:blip r:embed="rId3">
            <a:extLst>
              <a:ext uri="{28A0092B-C50C-407E-A947-70E740481C1C}">
                <a14:useLocalDpi xmlns:a14="http://schemas.microsoft.com/office/drawing/2010/main" val="0"/>
              </a:ext>
            </a:extLst>
          </a:blip>
          <a:srcRect l="19219" t="25364" r="27828" b="6748"/>
          <a:stretch/>
        </p:blipFill>
        <p:spPr bwMode="auto">
          <a:xfrm>
            <a:off x="2894781" y="5755407"/>
            <a:ext cx="3530642" cy="33172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805628" y="9430845"/>
            <a:ext cx="294434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64" tIns="47183" rIns="94364" bIns="47183" anchor="b"/>
          <a:lstStyle>
            <a:lvl1pPr defTabSz="977900" eaLnBrk="0" hangingPunct="0">
              <a:defRPr sz="1400">
                <a:solidFill>
                  <a:schemeClr val="tx1"/>
                </a:solidFill>
                <a:latin typeface="Arial" charset="0"/>
                <a:ea typeface="ＭＳ Ｐゴシック" pitchFamily="34" charset="-128"/>
              </a:defRPr>
            </a:lvl1pPr>
            <a:lvl2pPr marL="742950" indent="-285750" defTabSz="977900" eaLnBrk="0" hangingPunct="0">
              <a:defRPr sz="1400">
                <a:solidFill>
                  <a:schemeClr val="tx1"/>
                </a:solidFill>
                <a:latin typeface="Arial" charset="0"/>
                <a:ea typeface="ＭＳ Ｐゴシック" pitchFamily="34" charset="-128"/>
              </a:defRPr>
            </a:lvl2pPr>
            <a:lvl3pPr marL="1143000" indent="-228600" defTabSz="977900" eaLnBrk="0" hangingPunct="0">
              <a:defRPr sz="1400">
                <a:solidFill>
                  <a:schemeClr val="tx1"/>
                </a:solidFill>
                <a:latin typeface="Arial" charset="0"/>
                <a:ea typeface="ＭＳ Ｐゴシック" pitchFamily="34" charset="-128"/>
              </a:defRPr>
            </a:lvl3pPr>
            <a:lvl4pPr marL="1600200" indent="-228600" defTabSz="977900" eaLnBrk="0" hangingPunct="0">
              <a:defRPr sz="1400">
                <a:solidFill>
                  <a:schemeClr val="tx1"/>
                </a:solidFill>
                <a:latin typeface="Arial" charset="0"/>
                <a:ea typeface="ＭＳ Ｐゴシック" pitchFamily="34" charset="-128"/>
              </a:defRPr>
            </a:lvl4pPr>
            <a:lvl5pPr marL="2057400" indent="-228600" defTabSz="977900" eaLnBrk="0" hangingPunct="0">
              <a:defRPr sz="1400">
                <a:solidFill>
                  <a:schemeClr val="tx1"/>
                </a:solidFill>
                <a:latin typeface="Arial" charset="0"/>
                <a:ea typeface="ＭＳ Ｐゴシック" pitchFamily="34" charset="-128"/>
              </a:defRPr>
            </a:lvl5pPr>
            <a:lvl6pPr marL="25146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r"/>
            <a:fld id="{A4463BD8-E5C8-444B-826A-FDBD28E0965B}" type="slidenum">
              <a:rPr lang="de-DE" sz="1200">
                <a:solidFill>
                  <a:prstClr val="black"/>
                </a:solidFill>
              </a:rPr>
              <a:pPr algn="r"/>
              <a:t>111</a:t>
            </a:fld>
            <a:endParaRPr lang="de-DE" sz="1200">
              <a:solidFill>
                <a:prstClr val="black"/>
              </a:solidFill>
            </a:endParaRPr>
          </a:p>
        </p:txBody>
      </p:sp>
      <p:sp>
        <p:nvSpPr>
          <p:cNvPr id="100356" name="Rectangle 4"/>
          <p:cNvSpPr>
            <a:spLocks noGrp="1" noChangeArrowheads="1"/>
          </p:cNvSpPr>
          <p:nvPr>
            <p:ph type="body" idx="1"/>
          </p:nvPr>
        </p:nvSpPr>
        <p:spPr/>
        <p:txBody>
          <a:bodyPr>
            <a:normAutofit/>
          </a:bodyPr>
          <a:lstStyle/>
          <a:p>
            <a:r>
              <a:rPr lang="en-US" b="1" dirty="0" smtClean="0"/>
              <a:t>Queues</a:t>
            </a:r>
          </a:p>
          <a:p>
            <a:endParaRPr lang="en-US" dirty="0" smtClean="0"/>
          </a:p>
          <a:p>
            <a:r>
              <a:rPr lang="en-US" b="1" dirty="0" smtClean="0"/>
              <a:t>Music on Hold</a:t>
            </a:r>
          </a:p>
          <a:p>
            <a:pPr marL="275692" indent="-275692">
              <a:buFont typeface="Arial" panose="020B0604020202020204" pitchFamily="34" charset="0"/>
              <a:buChar char="•"/>
            </a:pPr>
            <a:r>
              <a:rPr lang="en-US" dirty="0" smtClean="0"/>
              <a:t>With "default" the default music on hold is played</a:t>
            </a:r>
          </a:p>
          <a:p>
            <a:pPr marL="275692" indent="-275692">
              <a:buFont typeface="Arial" panose="020B0604020202020204" pitchFamily="34" charset="0"/>
              <a:buChar char="•"/>
            </a:pPr>
            <a:r>
              <a:rPr lang="en-US" dirty="0" smtClean="0"/>
              <a:t>"Ringing instead of music" generates a </a:t>
            </a:r>
            <a:r>
              <a:rPr lang="en-US" dirty="0" err="1" smtClean="0"/>
              <a:t>ringback</a:t>
            </a:r>
            <a:r>
              <a:rPr lang="en-US" dirty="0" smtClean="0"/>
              <a:t> tone</a:t>
            </a:r>
          </a:p>
          <a:p>
            <a:pPr marL="275692" indent="-275692">
              <a:buFont typeface="Arial" panose="020B0604020202020204" pitchFamily="34" charset="0"/>
              <a:buChar char="•"/>
            </a:pPr>
            <a:r>
              <a:rPr lang="en-US" dirty="0" smtClean="0"/>
              <a:t>All other songs have to be uploaded (WAVE format)</a:t>
            </a:r>
          </a:p>
          <a:p>
            <a:endParaRPr lang="en-US" dirty="0" smtClean="0"/>
          </a:p>
          <a:p>
            <a:r>
              <a:rPr lang="en-US" b="1" dirty="0" smtClean="0"/>
              <a:t>Announcement</a:t>
            </a:r>
          </a:p>
          <a:p>
            <a:pPr marL="275692" indent="-275692">
              <a:buFont typeface="Arial" panose="020B0604020202020204" pitchFamily="34" charset="0"/>
              <a:buChar char="•"/>
            </a:pPr>
            <a:r>
              <a:rPr lang="en-US" dirty="0" smtClean="0"/>
              <a:t>A greeting is a non-interruptible message (e.g. company greeting)</a:t>
            </a:r>
          </a:p>
          <a:p>
            <a:pPr marL="275692" indent="-275692">
              <a:buFont typeface="Arial" panose="020B0604020202020204" pitchFamily="34" charset="0"/>
              <a:buChar char="•"/>
            </a:pPr>
            <a:r>
              <a:rPr lang="en-US" dirty="0" smtClean="0"/>
              <a:t>Only after the greeting, the call is forwarded to an assigned employee</a:t>
            </a:r>
          </a:p>
          <a:p>
            <a:endParaRPr lang="en-US" dirty="0" smtClean="0"/>
          </a:p>
          <a:p>
            <a:r>
              <a:rPr lang="en-US" b="1" dirty="0" smtClean="0"/>
              <a:t>Announce waiting time</a:t>
            </a:r>
          </a:p>
          <a:p>
            <a:pPr marL="275692" indent="-275692">
              <a:buFont typeface="Arial" panose="020B0604020202020204" pitchFamily="34" charset="0"/>
              <a:buChar char="•"/>
            </a:pPr>
            <a:r>
              <a:rPr lang="en-US" dirty="0" smtClean="0"/>
              <a:t>Can be played once or several times</a:t>
            </a:r>
          </a:p>
          <a:p>
            <a:pPr marL="275692" indent="-275692">
              <a:buFont typeface="Arial" panose="020B0604020202020204" pitchFamily="34" charset="0"/>
              <a:buChar char="•"/>
            </a:pPr>
            <a:r>
              <a:rPr lang="en-US" dirty="0" smtClean="0"/>
              <a:t>Is an internal system announcement and can not be changed</a:t>
            </a:r>
          </a:p>
          <a:p>
            <a:pPr marL="275692" indent="-275692">
              <a:buFont typeface="Arial" panose="020B0604020202020204" pitchFamily="34" charset="0"/>
              <a:buChar char="•"/>
            </a:pPr>
            <a:r>
              <a:rPr lang="en-US" dirty="0" smtClean="0"/>
              <a:t>If you select "Yes", the greeting is played approximately every 90 seconds</a:t>
            </a:r>
          </a:p>
          <a:p>
            <a:endParaRPr lang="en-US" dirty="0" smtClean="0"/>
          </a:p>
          <a:p>
            <a:r>
              <a:rPr lang="en-US" b="1" dirty="0" smtClean="0"/>
              <a:t>Announcement if more than X callers waiting under heavy load</a:t>
            </a:r>
          </a:p>
          <a:p>
            <a:pPr marL="275692" indent="-275692">
              <a:buFont typeface="Arial" panose="020B0604020202020204" pitchFamily="34" charset="0"/>
              <a:buChar char="•"/>
            </a:pPr>
            <a:r>
              <a:rPr lang="en-US" dirty="0" smtClean="0"/>
              <a:t>Additional announcement to inform callers about a possible long wait</a:t>
            </a:r>
          </a:p>
          <a:p>
            <a:pPr marL="275692" indent="-275692">
              <a:buFont typeface="Arial" panose="020B0604020202020204" pitchFamily="34" charset="0"/>
              <a:buChar char="•"/>
            </a:pPr>
            <a:r>
              <a:rPr lang="en-US" dirty="0" smtClean="0"/>
              <a:t>Depending on the configured number of callers in the queue</a:t>
            </a:r>
            <a:endParaRPr lang="de-DE" baseline="0" dirty="0" smtClean="0"/>
          </a:p>
          <a:p>
            <a:endParaRPr lang="de-DE" dirty="0" smtClean="0"/>
          </a:p>
        </p:txBody>
      </p:sp>
      <p:sp>
        <p:nvSpPr>
          <p:cNvPr id="3" name="Folienbildplatzhalter 2"/>
          <p:cNvSpPr>
            <a:spLocks noGrp="1" noRot="1" noChangeAspect="1"/>
          </p:cNvSpPr>
          <p:nvPr>
            <p:ph type="sldImg"/>
          </p:nvPr>
        </p:nvSpPr>
        <p:spPr>
          <a:xfrm>
            <a:off x="661988" y="500063"/>
            <a:ext cx="5591175" cy="3963987"/>
          </a:xfr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805628" y="9430845"/>
            <a:ext cx="294434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64" tIns="47183" rIns="94364" bIns="47183" anchor="b"/>
          <a:lstStyle>
            <a:lvl1pPr defTabSz="977900" eaLnBrk="0" hangingPunct="0">
              <a:defRPr sz="1400">
                <a:solidFill>
                  <a:schemeClr val="tx1"/>
                </a:solidFill>
                <a:latin typeface="Arial" charset="0"/>
                <a:ea typeface="ＭＳ Ｐゴシック" pitchFamily="34" charset="-128"/>
              </a:defRPr>
            </a:lvl1pPr>
            <a:lvl2pPr marL="742950" indent="-285750" defTabSz="977900" eaLnBrk="0" hangingPunct="0">
              <a:defRPr sz="1400">
                <a:solidFill>
                  <a:schemeClr val="tx1"/>
                </a:solidFill>
                <a:latin typeface="Arial" charset="0"/>
                <a:ea typeface="ＭＳ Ｐゴシック" pitchFamily="34" charset="-128"/>
              </a:defRPr>
            </a:lvl2pPr>
            <a:lvl3pPr marL="1143000" indent="-228600" defTabSz="977900" eaLnBrk="0" hangingPunct="0">
              <a:defRPr sz="1400">
                <a:solidFill>
                  <a:schemeClr val="tx1"/>
                </a:solidFill>
                <a:latin typeface="Arial" charset="0"/>
                <a:ea typeface="ＭＳ Ｐゴシック" pitchFamily="34" charset="-128"/>
              </a:defRPr>
            </a:lvl3pPr>
            <a:lvl4pPr marL="1600200" indent="-228600" defTabSz="977900" eaLnBrk="0" hangingPunct="0">
              <a:defRPr sz="1400">
                <a:solidFill>
                  <a:schemeClr val="tx1"/>
                </a:solidFill>
                <a:latin typeface="Arial" charset="0"/>
                <a:ea typeface="ＭＳ Ｐゴシック" pitchFamily="34" charset="-128"/>
              </a:defRPr>
            </a:lvl4pPr>
            <a:lvl5pPr marL="2057400" indent="-228600" defTabSz="977900" eaLnBrk="0" hangingPunct="0">
              <a:defRPr sz="1400">
                <a:solidFill>
                  <a:schemeClr val="tx1"/>
                </a:solidFill>
                <a:latin typeface="Arial" charset="0"/>
                <a:ea typeface="ＭＳ Ｐゴシック" pitchFamily="34" charset="-128"/>
              </a:defRPr>
            </a:lvl5pPr>
            <a:lvl6pPr marL="25146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r"/>
            <a:fld id="{A4463BD8-E5C8-444B-826A-FDBD28E0965B}" type="slidenum">
              <a:rPr lang="de-DE" sz="1200">
                <a:solidFill>
                  <a:prstClr val="black"/>
                </a:solidFill>
              </a:rPr>
              <a:pPr algn="r"/>
              <a:t>112</a:t>
            </a:fld>
            <a:endParaRPr lang="de-DE" sz="1200">
              <a:solidFill>
                <a:prstClr val="black"/>
              </a:solidFill>
            </a:endParaRPr>
          </a:p>
        </p:txBody>
      </p:sp>
      <p:sp>
        <p:nvSpPr>
          <p:cNvPr id="100356" name="Rectangle 4"/>
          <p:cNvSpPr>
            <a:spLocks noGrp="1" noChangeArrowheads="1"/>
          </p:cNvSpPr>
          <p:nvPr>
            <p:ph type="body" idx="1"/>
          </p:nvPr>
        </p:nvSpPr>
        <p:spPr/>
        <p:txBody>
          <a:bodyPr>
            <a:normAutofit/>
          </a:bodyPr>
          <a:lstStyle/>
          <a:p>
            <a:pPr marL="330830" indent="-330830">
              <a:buFont typeface="+mj-lt"/>
              <a:buAutoNum type="arabicPeriod"/>
            </a:pPr>
            <a:r>
              <a:rPr lang="en-US" b="1" dirty="0" smtClean="0"/>
              <a:t>Wrap-up time</a:t>
            </a:r>
          </a:p>
          <a:p>
            <a:r>
              <a:rPr lang="en-US" dirty="0" smtClean="0"/>
              <a:t>The wrap-up time can be defined individually for each queue. This timer can be enabled/disabled for two scenarios.</a:t>
            </a:r>
          </a:p>
          <a:p>
            <a:pPr marL="275692" indent="-275692">
              <a:buFont typeface="Arial" panose="020B0604020202020204" pitchFamily="34" charset="0"/>
              <a:buChar char="•"/>
            </a:pPr>
            <a:r>
              <a:rPr lang="en-US" dirty="0" smtClean="0"/>
              <a:t>Pause agent on no answer</a:t>
            </a:r>
          </a:p>
          <a:p>
            <a:pPr marL="440615" lvl="1"/>
            <a:r>
              <a:rPr lang="en-US" dirty="0" smtClean="0"/>
              <a:t>Current time is active when a member of the queue does not respond within the time “Ring time per agent".</a:t>
            </a:r>
          </a:p>
          <a:p>
            <a:pPr marL="275692" indent="-275692">
              <a:buFont typeface="Arial" panose="020B0604020202020204" pitchFamily="34" charset="0"/>
              <a:buChar char="•"/>
            </a:pPr>
            <a:r>
              <a:rPr lang="en-US" dirty="0" smtClean="0"/>
              <a:t>Pause agent on </a:t>
            </a:r>
            <a:r>
              <a:rPr lang="en-US" dirty="0" err="1" smtClean="0"/>
              <a:t>hangup</a:t>
            </a:r>
            <a:endParaRPr lang="en-US" dirty="0" smtClean="0"/>
          </a:p>
          <a:p>
            <a:pPr marL="440615" lvl="1"/>
            <a:r>
              <a:rPr lang="en-US" dirty="0" smtClean="0"/>
              <a:t>Current time is active when a member of the queue ends a call.</a:t>
            </a:r>
          </a:p>
          <a:p>
            <a:pPr marL="330830" indent="-330830">
              <a:buFont typeface="+mj-lt"/>
              <a:buAutoNum type="arabicPeriod" startAt="2"/>
            </a:pPr>
            <a:r>
              <a:rPr lang="en-US" b="1" dirty="0" smtClean="0"/>
              <a:t>Weighting</a:t>
            </a:r>
          </a:p>
          <a:p>
            <a:r>
              <a:rPr lang="en-US" dirty="0" smtClean="0"/>
              <a:t>This parameter specifies a priority of 0 - 255 to the queue, with 255 being the highest priority. The use of this parameter is useful if an employee is a member of several queues in order to influence the allocation of simultaneously queued calls.</a:t>
            </a:r>
          </a:p>
          <a:p>
            <a:pPr marL="330830" indent="-330830">
              <a:buFont typeface="+mj-lt"/>
              <a:buAutoNum type="arabicPeriod" startAt="3"/>
            </a:pPr>
            <a:r>
              <a:rPr lang="en-US" b="1" dirty="0" smtClean="0"/>
              <a:t>Strategy</a:t>
            </a:r>
          </a:p>
          <a:p>
            <a:r>
              <a:rPr lang="en-US" dirty="0" smtClean="0"/>
              <a:t>Use this parameter to determine how the distribution within a queue to be made. "Round Robin" describes a cyclic distribution of the calls.</a:t>
            </a:r>
          </a:p>
          <a:p>
            <a:pPr marL="330830" indent="-330830">
              <a:buFont typeface="+mj-lt"/>
              <a:buAutoNum type="arabicPeriod" startAt="4"/>
            </a:pPr>
            <a:r>
              <a:rPr lang="en-US" b="1" dirty="0" smtClean="0"/>
              <a:t>Enter</a:t>
            </a:r>
          </a:p>
          <a:p>
            <a:r>
              <a:rPr lang="en-US" dirty="0" smtClean="0"/>
              <a:t>Determine the conditions under which a caller can entering the queue.</a:t>
            </a:r>
          </a:p>
          <a:p>
            <a:pPr marL="330830" indent="-330830">
              <a:buFont typeface="+mj-lt"/>
              <a:buAutoNum type="arabicPeriod" startAt="5"/>
            </a:pPr>
            <a:r>
              <a:rPr lang="en-US" b="1" dirty="0" smtClean="0"/>
              <a:t>Leave</a:t>
            </a:r>
          </a:p>
          <a:p>
            <a:r>
              <a:rPr lang="en-US" dirty="0" smtClean="0"/>
              <a:t>Determine under what conditions the caller has to leave the queue.</a:t>
            </a:r>
            <a:endParaRPr lang="de-DE" dirty="0"/>
          </a:p>
        </p:txBody>
      </p:sp>
      <p:sp>
        <p:nvSpPr>
          <p:cNvPr id="3" name="Folienbildplatzhalter 2"/>
          <p:cNvSpPr>
            <a:spLocks noGrp="1" noRot="1" noChangeAspect="1"/>
          </p:cNvSpPr>
          <p:nvPr>
            <p:ph type="sldImg"/>
          </p:nvPr>
        </p:nvSpPr>
        <p:spPr>
          <a:xfrm>
            <a:off x="661988" y="500063"/>
            <a:ext cx="5591175" cy="3963987"/>
          </a:xfr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805628" y="9430845"/>
            <a:ext cx="294434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64" tIns="47183" rIns="94364" bIns="47183" anchor="b"/>
          <a:lstStyle>
            <a:lvl1pPr defTabSz="977900" eaLnBrk="0" hangingPunct="0">
              <a:defRPr sz="1400">
                <a:solidFill>
                  <a:schemeClr val="tx1"/>
                </a:solidFill>
                <a:latin typeface="Arial" charset="0"/>
                <a:ea typeface="ＭＳ Ｐゴシック" pitchFamily="34" charset="-128"/>
              </a:defRPr>
            </a:lvl1pPr>
            <a:lvl2pPr marL="742950" indent="-285750" defTabSz="977900" eaLnBrk="0" hangingPunct="0">
              <a:defRPr sz="1400">
                <a:solidFill>
                  <a:schemeClr val="tx1"/>
                </a:solidFill>
                <a:latin typeface="Arial" charset="0"/>
                <a:ea typeface="ＭＳ Ｐゴシック" pitchFamily="34" charset="-128"/>
              </a:defRPr>
            </a:lvl2pPr>
            <a:lvl3pPr marL="1143000" indent="-228600" defTabSz="977900" eaLnBrk="0" hangingPunct="0">
              <a:defRPr sz="1400">
                <a:solidFill>
                  <a:schemeClr val="tx1"/>
                </a:solidFill>
                <a:latin typeface="Arial" charset="0"/>
                <a:ea typeface="ＭＳ Ｐゴシック" pitchFamily="34" charset="-128"/>
              </a:defRPr>
            </a:lvl3pPr>
            <a:lvl4pPr marL="1600200" indent="-228600" defTabSz="977900" eaLnBrk="0" hangingPunct="0">
              <a:defRPr sz="1400">
                <a:solidFill>
                  <a:schemeClr val="tx1"/>
                </a:solidFill>
                <a:latin typeface="Arial" charset="0"/>
                <a:ea typeface="ＭＳ Ｐゴシック" pitchFamily="34" charset="-128"/>
              </a:defRPr>
            </a:lvl4pPr>
            <a:lvl5pPr marL="2057400" indent="-228600" defTabSz="977900" eaLnBrk="0" hangingPunct="0">
              <a:defRPr sz="1400">
                <a:solidFill>
                  <a:schemeClr val="tx1"/>
                </a:solidFill>
                <a:latin typeface="Arial" charset="0"/>
                <a:ea typeface="ＭＳ Ｐゴシック" pitchFamily="34" charset="-128"/>
              </a:defRPr>
            </a:lvl5pPr>
            <a:lvl6pPr marL="25146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r"/>
            <a:fld id="{A4463BD8-E5C8-444B-826A-FDBD28E0965B}" type="slidenum">
              <a:rPr lang="de-DE" sz="1200">
                <a:solidFill>
                  <a:prstClr val="black"/>
                </a:solidFill>
              </a:rPr>
              <a:pPr algn="r"/>
              <a:t>113</a:t>
            </a:fld>
            <a:endParaRPr lang="de-DE" sz="1200">
              <a:solidFill>
                <a:prstClr val="black"/>
              </a:solidFill>
            </a:endParaRPr>
          </a:p>
        </p:txBody>
      </p:sp>
      <p:sp>
        <p:nvSpPr>
          <p:cNvPr id="100356" name="Rectangle 4"/>
          <p:cNvSpPr>
            <a:spLocks noGrp="1" noChangeArrowheads="1"/>
          </p:cNvSpPr>
          <p:nvPr>
            <p:ph type="body" idx="1"/>
          </p:nvPr>
        </p:nvSpPr>
        <p:spPr/>
        <p:txBody>
          <a:bodyPr>
            <a:normAutofit lnSpcReduction="10000"/>
          </a:bodyPr>
          <a:lstStyle/>
          <a:p>
            <a:r>
              <a:rPr lang="en-US" b="1" dirty="0" smtClean="0"/>
              <a:t>Call forward queues</a:t>
            </a:r>
          </a:p>
          <a:p>
            <a:endParaRPr lang="en-US" dirty="0" smtClean="0"/>
          </a:p>
          <a:p>
            <a:r>
              <a:rPr lang="en-US" b="1" dirty="0" smtClean="0"/>
              <a:t>Always</a:t>
            </a:r>
          </a:p>
          <a:p>
            <a:r>
              <a:rPr lang="en-US" dirty="0" smtClean="0"/>
              <a:t>An option to forward queue-calls permanently, e.g. to another queue.</a:t>
            </a:r>
          </a:p>
          <a:p>
            <a:endParaRPr lang="en-US" dirty="0" smtClean="0"/>
          </a:p>
          <a:p>
            <a:r>
              <a:rPr lang="en-US" b="1" dirty="0" smtClean="0"/>
              <a:t>Full</a:t>
            </a:r>
          </a:p>
          <a:p>
            <a:r>
              <a:rPr lang="en-US" dirty="0" smtClean="0"/>
              <a:t>This redirection is active if the value "max. Callers “ is reached.</a:t>
            </a:r>
          </a:p>
          <a:p>
            <a:endParaRPr lang="en-US" dirty="0" smtClean="0"/>
          </a:p>
          <a:p>
            <a:r>
              <a:rPr lang="en-US" b="1" dirty="0" smtClean="0"/>
              <a:t>Timeout</a:t>
            </a:r>
          </a:p>
          <a:p>
            <a:r>
              <a:rPr lang="en-US" dirty="0" smtClean="0"/>
              <a:t>This redirection is active if the value "After (sec.)" is reached.</a:t>
            </a:r>
          </a:p>
          <a:p>
            <a:endParaRPr lang="en-US" dirty="0" smtClean="0"/>
          </a:p>
          <a:p>
            <a:r>
              <a:rPr lang="en-US" b="1" dirty="0" smtClean="0"/>
              <a:t>Empty</a:t>
            </a:r>
          </a:p>
          <a:p>
            <a:r>
              <a:rPr lang="en-US" dirty="0" smtClean="0"/>
              <a:t>This redirection is active when no employees are logged into this queue.</a:t>
            </a:r>
          </a:p>
          <a:p>
            <a:endParaRPr lang="en-US" dirty="0" smtClean="0"/>
          </a:p>
          <a:p>
            <a:r>
              <a:rPr lang="en-US" b="1" dirty="0" smtClean="0"/>
              <a:t>Attention!</a:t>
            </a:r>
          </a:p>
          <a:p>
            <a:r>
              <a:rPr lang="en-US" dirty="0" smtClean="0"/>
              <a:t>An activated call forwarding is executed regardless of the setting in parameter "entry".</a:t>
            </a:r>
          </a:p>
          <a:p>
            <a:endParaRPr lang="en-US" dirty="0" smtClean="0"/>
          </a:p>
          <a:p>
            <a:r>
              <a:rPr lang="en-US" dirty="0" smtClean="0"/>
              <a:t>For a call forwarding a default number, a temporary number or an answering machine can be selected as a target. The announcement of the voicemail</a:t>
            </a:r>
            <a:r>
              <a:rPr lang="en-US" baseline="0" dirty="0" smtClean="0"/>
              <a:t> </a:t>
            </a:r>
            <a:r>
              <a:rPr lang="en-US" dirty="0" smtClean="0"/>
              <a:t>must be recorded here. The extension of the administrator (999999) will be called for recording.</a:t>
            </a:r>
          </a:p>
          <a:p>
            <a:r>
              <a:rPr lang="en-US" dirty="0" smtClean="0"/>
              <a:t>The message-waiting-indication (MWI) is shown at the extension where</a:t>
            </a:r>
            <a:r>
              <a:rPr lang="en-US" baseline="0" dirty="0" smtClean="0"/>
              <a:t> the VM-number is entered (user-details!).</a:t>
            </a:r>
            <a:endParaRPr lang="de-DE" baseline="0" dirty="0" smtClean="0"/>
          </a:p>
          <a:p>
            <a:endParaRPr lang="de-DE" dirty="0" smtClean="0"/>
          </a:p>
        </p:txBody>
      </p:sp>
      <p:sp>
        <p:nvSpPr>
          <p:cNvPr id="3" name="Folienbildplatzhalter 2"/>
          <p:cNvSpPr>
            <a:spLocks noGrp="1" noRot="1" noChangeAspect="1"/>
          </p:cNvSpPr>
          <p:nvPr>
            <p:ph type="sldImg"/>
          </p:nvPr>
        </p:nvSpPr>
        <p:spPr>
          <a:xfrm>
            <a:off x="663575" y="581025"/>
            <a:ext cx="5588000" cy="3962400"/>
          </a:xfr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805628" y="9430845"/>
            <a:ext cx="2944342" cy="49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64" tIns="47183" rIns="94364" bIns="47183" anchor="b"/>
          <a:lstStyle>
            <a:lvl1pPr defTabSz="977900" eaLnBrk="0" hangingPunct="0">
              <a:defRPr sz="1400">
                <a:solidFill>
                  <a:schemeClr val="tx1"/>
                </a:solidFill>
                <a:latin typeface="Arial" charset="0"/>
                <a:ea typeface="ＭＳ Ｐゴシック" pitchFamily="34" charset="-128"/>
              </a:defRPr>
            </a:lvl1pPr>
            <a:lvl2pPr marL="742950" indent="-285750" defTabSz="977900" eaLnBrk="0" hangingPunct="0">
              <a:defRPr sz="1400">
                <a:solidFill>
                  <a:schemeClr val="tx1"/>
                </a:solidFill>
                <a:latin typeface="Arial" charset="0"/>
                <a:ea typeface="ＭＳ Ｐゴシック" pitchFamily="34" charset="-128"/>
              </a:defRPr>
            </a:lvl2pPr>
            <a:lvl3pPr marL="1143000" indent="-228600" defTabSz="977900" eaLnBrk="0" hangingPunct="0">
              <a:defRPr sz="1400">
                <a:solidFill>
                  <a:schemeClr val="tx1"/>
                </a:solidFill>
                <a:latin typeface="Arial" charset="0"/>
                <a:ea typeface="ＭＳ Ｐゴシック" pitchFamily="34" charset="-128"/>
              </a:defRPr>
            </a:lvl3pPr>
            <a:lvl4pPr marL="1600200" indent="-228600" defTabSz="977900" eaLnBrk="0" hangingPunct="0">
              <a:defRPr sz="1400">
                <a:solidFill>
                  <a:schemeClr val="tx1"/>
                </a:solidFill>
                <a:latin typeface="Arial" charset="0"/>
                <a:ea typeface="ＭＳ Ｐゴシック" pitchFamily="34" charset="-128"/>
              </a:defRPr>
            </a:lvl4pPr>
            <a:lvl5pPr marL="2057400" indent="-228600" defTabSz="977900" eaLnBrk="0" hangingPunct="0">
              <a:defRPr sz="1400">
                <a:solidFill>
                  <a:schemeClr val="tx1"/>
                </a:solidFill>
                <a:latin typeface="Arial" charset="0"/>
                <a:ea typeface="ＭＳ Ｐゴシック" pitchFamily="34" charset="-128"/>
              </a:defRPr>
            </a:lvl5pPr>
            <a:lvl6pPr marL="25146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defTabSz="9779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r"/>
            <a:fld id="{A4463BD8-E5C8-444B-826A-FDBD28E0965B}" type="slidenum">
              <a:rPr lang="de-DE" sz="1200">
                <a:solidFill>
                  <a:prstClr val="black"/>
                </a:solidFill>
              </a:rPr>
              <a:pPr algn="r"/>
              <a:t>114</a:t>
            </a:fld>
            <a:endParaRPr lang="de-DE" sz="1200">
              <a:solidFill>
                <a:prstClr val="black"/>
              </a:solidFill>
            </a:endParaRPr>
          </a:p>
        </p:txBody>
      </p:sp>
      <p:sp>
        <p:nvSpPr>
          <p:cNvPr id="100356" name="Rectangle 4"/>
          <p:cNvSpPr>
            <a:spLocks noGrp="1" noChangeArrowheads="1"/>
          </p:cNvSpPr>
          <p:nvPr>
            <p:ph type="body" idx="1"/>
          </p:nvPr>
        </p:nvSpPr>
        <p:spPr/>
        <p:txBody>
          <a:bodyPr>
            <a:normAutofit/>
          </a:bodyPr>
          <a:lstStyle/>
          <a:p>
            <a:r>
              <a:rPr lang="en-US" b="1" dirty="0" smtClean="0"/>
              <a:t>Call forwarding queues</a:t>
            </a:r>
          </a:p>
          <a:p>
            <a:endParaRPr lang="en-US" b="1" dirty="0" smtClean="0"/>
          </a:p>
          <a:p>
            <a:r>
              <a:rPr lang="en-US" dirty="0" smtClean="0"/>
              <a:t>To use a VM for a queue, proceed as follows:</a:t>
            </a:r>
          </a:p>
          <a:p>
            <a:pPr marL="330830" indent="-330830">
              <a:buFont typeface="+mj-lt"/>
              <a:buAutoNum type="arabicPeriod"/>
            </a:pPr>
            <a:r>
              <a:rPr lang="en-US" dirty="0" smtClean="0"/>
              <a:t>Create a dummy user whose VM you will then use as VM for the queue.</a:t>
            </a:r>
          </a:p>
          <a:p>
            <a:pPr marL="330830" indent="-330830">
              <a:buFont typeface="+mj-lt"/>
              <a:buAutoNum type="arabicPeriod"/>
            </a:pPr>
            <a:r>
              <a:rPr lang="en-US" dirty="0" smtClean="0"/>
              <a:t>Login as administrator at a phone.</a:t>
            </a:r>
          </a:p>
          <a:p>
            <a:pPr marL="330830" indent="-330830">
              <a:buFont typeface="+mj-lt"/>
              <a:buAutoNum type="arabicPeriod"/>
            </a:pPr>
            <a:r>
              <a:rPr lang="en-US" dirty="0" smtClean="0"/>
              <a:t>Record the desired text for the answering machine.</a:t>
            </a:r>
          </a:p>
          <a:p>
            <a:pPr marL="330830" indent="-330830">
              <a:buFont typeface="+mj-lt"/>
              <a:buAutoNum type="arabicPeriod"/>
            </a:pPr>
            <a:r>
              <a:rPr lang="en-US" dirty="0" smtClean="0"/>
              <a:t>Select the VM as a forwarding target for the desired case.</a:t>
            </a:r>
          </a:p>
          <a:p>
            <a:pPr marL="330830" indent="-330830">
              <a:buFont typeface="+mj-lt"/>
              <a:buAutoNum type="arabicPeriod"/>
            </a:pPr>
            <a:r>
              <a:rPr lang="en-US" dirty="0" smtClean="0"/>
              <a:t>Signaling the new VM-message to any amount of users.</a:t>
            </a:r>
          </a:p>
          <a:p>
            <a:pPr marL="330830" indent="-330830">
              <a:buFont typeface="+mj-lt"/>
              <a:buAutoNum type="arabicPeriod"/>
            </a:pPr>
            <a:r>
              <a:rPr lang="en-US" dirty="0" smtClean="0"/>
              <a:t>As soon as one of these users has listened to the message, the signaling (MWI-key) is deactivated for all other users, which are assigned to this    VM-box.</a:t>
            </a:r>
            <a:endParaRPr lang="de-DE" baseline="0" dirty="0" smtClean="0"/>
          </a:p>
        </p:txBody>
      </p:sp>
      <p:sp>
        <p:nvSpPr>
          <p:cNvPr id="3" name="Folienbildplatzhalter 2"/>
          <p:cNvSpPr>
            <a:spLocks noGrp="1" noRot="1" noChangeAspect="1"/>
          </p:cNvSpPr>
          <p:nvPr>
            <p:ph type="sldImg"/>
          </p:nvPr>
        </p:nvSpPr>
        <p:spPr>
          <a:xfrm>
            <a:off x="663575" y="581025"/>
            <a:ext cx="5588000" cy="3962400"/>
          </a:xfr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sz="1400" b="1" dirty="0"/>
              <a:t>Practical Exercise</a:t>
            </a:r>
          </a:p>
          <a:p>
            <a:endParaRPr lang="en-US" sz="1200" dirty="0"/>
          </a:p>
          <a:p>
            <a:r>
              <a:rPr lang="en-US" dirty="0" smtClean="0"/>
              <a:t>The sales department need</a:t>
            </a:r>
            <a:r>
              <a:rPr lang="en-US" baseline="0" dirty="0" smtClean="0"/>
              <a:t> to get </a:t>
            </a:r>
            <a:r>
              <a:rPr lang="en-US" dirty="0" smtClean="0"/>
              <a:t>a professional impression to the outside. To achieve this, queues with appropriate with announcements should be set up.</a:t>
            </a:r>
          </a:p>
          <a:p>
            <a:pPr marL="165415" indent="-165415">
              <a:buFont typeface="Arial" panose="020B0604020202020204" pitchFamily="34" charset="0"/>
              <a:buChar char="•"/>
            </a:pPr>
            <a:r>
              <a:rPr lang="en-US" dirty="0" smtClean="0"/>
              <a:t>Create different greetings for the "welcome" and the </a:t>
            </a:r>
          </a:p>
          <a:p>
            <a:r>
              <a:rPr lang="en-US" dirty="0" smtClean="0"/>
              <a:t>    "Announcement at high utilization" for two queues.</a:t>
            </a:r>
          </a:p>
          <a:p>
            <a:pPr marL="165415" indent="-165415">
              <a:buFont typeface="Arial" panose="020B0604020202020204" pitchFamily="34" charset="0"/>
              <a:buChar char="•"/>
            </a:pPr>
            <a:r>
              <a:rPr lang="en-US" dirty="0" smtClean="0"/>
              <a:t>Upload an alternative music from your USB Stick</a:t>
            </a:r>
          </a:p>
          <a:p>
            <a:pPr marL="165415" indent="-165415">
              <a:buFont typeface="Arial" panose="020B0604020202020204" pitchFamily="34" charset="0"/>
              <a:buChar char="•"/>
            </a:pPr>
            <a:r>
              <a:rPr lang="en-US" dirty="0" smtClean="0"/>
              <a:t>Set up a queue "standard" for "normal" customers and another for               "VIP customers".</a:t>
            </a:r>
          </a:p>
          <a:p>
            <a:pPr marL="165415" indent="-165415">
              <a:buFont typeface="Arial" panose="020B0604020202020204" pitchFamily="34" charset="0"/>
              <a:buChar char="•"/>
            </a:pPr>
            <a:r>
              <a:rPr lang="en-US" dirty="0" smtClean="0"/>
              <a:t>Callers in queue "standard" should get a higher priority after 60 seconds.</a:t>
            </a:r>
          </a:p>
          <a:p>
            <a:pPr marL="165415" indent="-165415">
              <a:buFont typeface="Arial" panose="020B0604020202020204" pitchFamily="34" charset="0"/>
              <a:buChar char="•"/>
            </a:pPr>
            <a:r>
              <a:rPr lang="en-US" dirty="0" smtClean="0"/>
              <a:t>Callers in queue "standard" should be, if no agent is logged in, be processed by the queue "VIP".</a:t>
            </a:r>
          </a:p>
          <a:p>
            <a:pPr marL="165415" indent="-165415">
              <a:buFont typeface="Arial" panose="020B0604020202020204" pitchFamily="34" charset="0"/>
              <a:buChar char="•"/>
            </a:pPr>
            <a:r>
              <a:rPr lang="en-US" dirty="0" smtClean="0"/>
              <a:t>Callers in queue "VIP customers" should, if the queue is full, be able to leave a message.</a:t>
            </a:r>
            <a:endParaRPr lang="de-DE" b="1"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Autofit/>
          </a:bodyPr>
          <a:lstStyle/>
          <a:p>
            <a:r>
              <a:rPr lang="en-US" sz="1100" b="1" dirty="0" smtClean="0"/>
              <a:t>Concept</a:t>
            </a:r>
          </a:p>
          <a:p>
            <a:endParaRPr lang="en-US" sz="1100" dirty="0" smtClean="0"/>
          </a:p>
          <a:p>
            <a:r>
              <a:rPr lang="en-US" sz="1100" dirty="0" smtClean="0"/>
              <a:t>Caller for the boss dials the number of the queue.</a:t>
            </a:r>
          </a:p>
          <a:p>
            <a:pPr marL="275692" indent="-275692">
              <a:buFont typeface="Arial" panose="020B0604020202020204" pitchFamily="34" charset="0"/>
              <a:buChar char="•"/>
            </a:pPr>
            <a:r>
              <a:rPr lang="en-US" sz="1100" dirty="0" smtClean="0"/>
              <a:t>Boss is logged in </a:t>
            </a:r>
            <a:r>
              <a:rPr lang="en-US" sz="1100" dirty="0" smtClean="0">
                <a:sym typeface="Wingdings" panose="05000000000000000000" pitchFamily="2" charset="2"/>
              </a:rPr>
              <a:t>-&gt; </a:t>
            </a:r>
            <a:r>
              <a:rPr lang="en-US" sz="1100" dirty="0" smtClean="0"/>
              <a:t>call on his</a:t>
            </a:r>
            <a:r>
              <a:rPr lang="en-US" sz="1100" baseline="0" dirty="0" smtClean="0"/>
              <a:t> </a:t>
            </a:r>
            <a:r>
              <a:rPr lang="en-US" sz="1100" dirty="0" smtClean="0"/>
              <a:t>telephone.</a:t>
            </a:r>
          </a:p>
          <a:p>
            <a:pPr marL="275692" indent="-275692">
              <a:buFont typeface="Arial" panose="020B0604020202020204" pitchFamily="34" charset="0"/>
              <a:buChar char="•"/>
            </a:pPr>
            <a:r>
              <a:rPr lang="en-US" sz="1100" dirty="0" smtClean="0"/>
              <a:t>Boss is not logged in -&gt; call to the "empty" target of the queue redirection </a:t>
            </a:r>
            <a:r>
              <a:rPr lang="en-US" sz="1100" dirty="0" smtClean="0">
                <a:sym typeface="Wingdings" panose="020B0604020202020204" pitchFamily="2" charset="2"/>
              </a:rPr>
              <a:t>-&gt; </a:t>
            </a:r>
            <a:r>
              <a:rPr lang="en-US" sz="1100" dirty="0" smtClean="0"/>
              <a:t>call on the secretary's telephone</a:t>
            </a:r>
          </a:p>
          <a:p>
            <a:pPr marL="275692" indent="-275692">
              <a:buFont typeface="Arial" panose="020B0604020202020204" pitchFamily="34" charset="0"/>
              <a:buChar char="•"/>
            </a:pPr>
            <a:r>
              <a:rPr lang="en-US" sz="1100" dirty="0" smtClean="0"/>
              <a:t>Secretary is busy </a:t>
            </a:r>
            <a:r>
              <a:rPr lang="en-US" sz="1100" dirty="0" smtClean="0">
                <a:sym typeface="Wingdings" panose="05000000000000000000" pitchFamily="2" charset="2"/>
              </a:rPr>
              <a:t>-&gt; </a:t>
            </a:r>
            <a:r>
              <a:rPr lang="en-US" sz="1100" dirty="0" smtClean="0"/>
              <a:t>Call waiting tone (user group with the "Call Waiting [</a:t>
            </a:r>
            <a:r>
              <a:rPr lang="en-US" sz="1100" dirty="0" err="1" smtClean="0"/>
              <a:t>callwaiting_set</a:t>
            </a:r>
            <a:r>
              <a:rPr lang="en-US" sz="1100" dirty="0" smtClean="0"/>
              <a:t>]" permission</a:t>
            </a:r>
            <a:r>
              <a:rPr lang="en-US" sz="1100" baseline="0" dirty="0" smtClean="0"/>
              <a:t> </a:t>
            </a:r>
            <a:r>
              <a:rPr lang="en-US" sz="1100" dirty="0" smtClean="0"/>
              <a:t>must be assigned)</a:t>
            </a:r>
          </a:p>
          <a:p>
            <a:pPr marL="275692" indent="-275692">
              <a:buFont typeface="Arial" panose="020B0604020202020204" pitchFamily="34" charset="0"/>
              <a:buChar char="•"/>
            </a:pPr>
            <a:r>
              <a:rPr lang="en-US" sz="1100" dirty="0" smtClean="0"/>
              <a:t>The chief is authorized to ignore an activated call forwarding (</a:t>
            </a:r>
            <a:r>
              <a:rPr lang="en-US" sz="1100" dirty="0" err="1" smtClean="0"/>
              <a:t>override_callforward_call</a:t>
            </a:r>
            <a:r>
              <a:rPr lang="en-US" sz="1100" dirty="0" smtClean="0"/>
              <a:t>) at the secretary -&gt; call on the secretary's telephone.</a:t>
            </a:r>
          </a:p>
          <a:p>
            <a:pPr marL="275692" indent="-275692">
              <a:buFont typeface="Arial" panose="020B0604020202020204" pitchFamily="34" charset="0"/>
              <a:buChar char="•"/>
            </a:pPr>
            <a:r>
              <a:rPr lang="en-US" sz="1100" dirty="0" smtClean="0"/>
              <a:t>BLF keys on chief and secretary must be configured (direct call button and status indicator).</a:t>
            </a:r>
          </a:p>
          <a:p>
            <a:pPr marL="275692" indent="-275692">
              <a:buFont typeface="Arial" panose="020B0604020202020204" pitchFamily="34" charset="0"/>
              <a:buChar char="•"/>
            </a:pPr>
            <a:r>
              <a:rPr lang="en-US" sz="1100" dirty="0" smtClean="0"/>
              <a:t>Thus, a call can be accepted with the BLF key, boss and secretary have to be in the same pickup group.</a:t>
            </a:r>
          </a:p>
          <a:p>
            <a:pPr marL="275692" indent="-275692">
              <a:buFont typeface="Arial" panose="020B0604020202020204" pitchFamily="34" charset="0"/>
              <a:buChar char="•"/>
            </a:pPr>
            <a:r>
              <a:rPr lang="en-US" sz="1100" dirty="0" smtClean="0"/>
              <a:t>For outbound calls, the boss uses the CLIP of the queue</a:t>
            </a:r>
            <a:r>
              <a:rPr lang="en-US" sz="1100" baseline="0" dirty="0" smtClean="0"/>
              <a:t> (200) -&gt;</a:t>
            </a:r>
            <a:r>
              <a:rPr lang="en-US" sz="1100" dirty="0" smtClean="0"/>
              <a:t> callback reaches the queue.</a:t>
            </a:r>
          </a:p>
          <a:p>
            <a:endParaRPr lang="en-US" sz="1100" dirty="0" smtClean="0"/>
          </a:p>
          <a:p>
            <a:r>
              <a:rPr lang="en-US" sz="1100" dirty="0" smtClean="0"/>
              <a:t>It is necessary in each case to create an authorization group for the boss and the secretary.</a:t>
            </a:r>
          </a:p>
          <a:p>
            <a:endParaRPr lang="en-US" sz="1100" dirty="0" smtClean="0"/>
          </a:p>
          <a:p>
            <a:r>
              <a:rPr lang="en-US" sz="1100" b="1" dirty="0" smtClean="0"/>
              <a:t>Create authorization group "secretary phone" with the following permissions</a:t>
            </a:r>
          </a:p>
          <a:p>
            <a:r>
              <a:rPr lang="en-US" sz="1100" dirty="0" err="1" smtClean="0"/>
              <a:t>Callwaiting_set</a:t>
            </a:r>
            <a:r>
              <a:rPr lang="en-US" sz="1100" dirty="0" smtClean="0"/>
              <a:t> -&gt; apply to group -&gt; Secretary Phone</a:t>
            </a:r>
          </a:p>
          <a:p>
            <a:r>
              <a:rPr lang="en-US" sz="1100" dirty="0" smtClean="0"/>
              <a:t>Intercom -&gt; apply to group -&gt; Secretary Phone</a:t>
            </a:r>
          </a:p>
          <a:p>
            <a:endParaRPr lang="en-US" sz="1100" dirty="0" smtClean="0"/>
          </a:p>
          <a:p>
            <a:r>
              <a:rPr lang="en-US" sz="1100" b="1" dirty="0" smtClean="0"/>
              <a:t>Create authorization group "executive" with the following permissions</a:t>
            </a:r>
          </a:p>
          <a:p>
            <a:r>
              <a:rPr lang="en-US" sz="1100" dirty="0" smtClean="0"/>
              <a:t>Intercom -&gt; apply to group -&gt; Chief Phone</a:t>
            </a:r>
          </a:p>
          <a:p>
            <a:r>
              <a:rPr lang="en-US" sz="1100" dirty="0" err="1" smtClean="0"/>
              <a:t>override_callforward_call</a:t>
            </a:r>
            <a:r>
              <a:rPr lang="en-US" sz="1100" dirty="0" smtClean="0"/>
              <a:t> -&gt; apply to group -&gt; Secretary Phone</a:t>
            </a:r>
            <a:endParaRPr lang="de-DE" sz="110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119</a:t>
            </a:fld>
            <a:endParaRPr lang="en-US" dirty="0">
              <a:solidFill>
                <a:prstClr val="black"/>
              </a:solidFill>
            </a:endParaRPr>
          </a:p>
        </p:txBody>
      </p:sp>
      <p:sp>
        <p:nvSpPr>
          <p:cNvPr id="5" name="Notizenplatzhalter 4"/>
          <p:cNvSpPr>
            <a:spLocks noGrp="1"/>
          </p:cNvSpPr>
          <p:nvPr>
            <p:ph type="body" sz="quarter" idx="11"/>
          </p:nvPr>
        </p:nvSpPr>
        <p:spPr/>
        <p:txBody>
          <a:bodyPr/>
          <a:lstStyle/>
          <a:p>
            <a:r>
              <a:rPr lang="en-US" b="1" dirty="0" smtClean="0"/>
              <a:t>IVR</a:t>
            </a:r>
          </a:p>
          <a:p>
            <a:endParaRPr lang="en-US" dirty="0"/>
          </a:p>
          <a:p>
            <a:r>
              <a:rPr lang="en-US" dirty="0" smtClean="0"/>
              <a:t>To create a voice menu, enter a title for the menu and then click on</a:t>
            </a:r>
          </a:p>
          <a:p>
            <a:r>
              <a:rPr lang="en-US" dirty="0" smtClean="0"/>
              <a:t>"Create new Voice Menu".</a:t>
            </a:r>
            <a:endParaRPr lang="en-GB" dirty="0"/>
          </a:p>
        </p:txBody>
      </p:sp>
    </p:spTree>
    <p:extLst>
      <p:ext uri="{BB962C8B-B14F-4D97-AF65-F5344CB8AC3E}">
        <p14:creationId xmlns:p14="http://schemas.microsoft.com/office/powerpoint/2010/main" val="596530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pPr rtl="0"/>
            <a:r>
              <a:rPr lang="en-US" b="1" dirty="0" smtClean="0">
                <a:effectLst/>
              </a:rPr>
              <a:t>Update</a:t>
            </a:r>
          </a:p>
          <a:p>
            <a:pPr rtl="0"/>
            <a:endParaRPr lang="en-US" dirty="0" smtClean="0">
              <a:effectLst/>
            </a:endParaRPr>
          </a:p>
          <a:p>
            <a:pPr rtl="0"/>
            <a:r>
              <a:rPr lang="en-US" dirty="0" smtClean="0">
                <a:effectLst/>
              </a:rPr>
              <a:t>Select the update file and click upload &amp; install.</a:t>
            </a:r>
          </a:p>
          <a:p>
            <a:pPr rtl="0"/>
            <a:r>
              <a:rPr lang="en-US" dirty="0" smtClean="0">
                <a:effectLst/>
              </a:rPr>
              <a:t>The progress of the upload is displayed in%.</a:t>
            </a:r>
          </a:p>
          <a:p>
            <a:pPr rtl="0"/>
            <a:r>
              <a:rPr lang="en-US" dirty="0" smtClean="0">
                <a:effectLst/>
              </a:rPr>
              <a:t>Depending on the update, an automatic restart is initiated, or you will be prompted to manually initiate a restart.</a:t>
            </a:r>
          </a:p>
          <a:p>
            <a:pPr rtl="0"/>
            <a:r>
              <a:rPr lang="en-US" dirty="0" smtClean="0">
                <a:effectLst/>
              </a:rPr>
              <a:t>When updating the system, all configured data is retained.</a:t>
            </a:r>
          </a:p>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12</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120</a:t>
            </a:fld>
            <a:endParaRPr lang="en-US" dirty="0">
              <a:solidFill>
                <a:prstClr val="black"/>
              </a:solidFill>
            </a:endParaRPr>
          </a:p>
        </p:txBody>
      </p:sp>
      <p:sp>
        <p:nvSpPr>
          <p:cNvPr id="5" name="Notizenplatzhalter 4"/>
          <p:cNvSpPr>
            <a:spLocks noGrp="1"/>
          </p:cNvSpPr>
          <p:nvPr>
            <p:ph type="body" sz="quarter" idx="11"/>
          </p:nvPr>
        </p:nvSpPr>
        <p:spPr/>
        <p:txBody>
          <a:bodyPr/>
          <a:lstStyle/>
          <a:p>
            <a:r>
              <a:rPr lang="de-DE" b="1" dirty="0" smtClean="0"/>
              <a:t>IVR</a:t>
            </a:r>
          </a:p>
          <a:p>
            <a:endParaRPr lang="de-DE" dirty="0"/>
          </a:p>
          <a:p>
            <a:r>
              <a:rPr lang="en-US" dirty="0" smtClean="0"/>
              <a:t>Define the targets the caller should reach by pressing the keys. You also need to set the interactions for special cases.</a:t>
            </a:r>
          </a:p>
          <a:p>
            <a:r>
              <a:rPr lang="en-US" dirty="0" smtClean="0"/>
              <a:t>Valid assignments can be:</a:t>
            </a:r>
          </a:p>
          <a:p>
            <a:pPr marL="275692" indent="-275692">
              <a:buFont typeface="Arial" panose="020B0604020202020204" pitchFamily="34" charset="0"/>
              <a:buChar char="•"/>
            </a:pPr>
            <a:r>
              <a:rPr lang="en-US" dirty="0" err="1" smtClean="0"/>
              <a:t>Hangup</a:t>
            </a:r>
            <a:r>
              <a:rPr lang="en-US" dirty="0" smtClean="0"/>
              <a:t> call</a:t>
            </a:r>
          </a:p>
          <a:p>
            <a:pPr marL="275692" indent="-275692">
              <a:buFont typeface="Arial" panose="020B0604020202020204" pitchFamily="34" charset="0"/>
              <a:buChar char="•"/>
            </a:pPr>
            <a:r>
              <a:rPr lang="en-US" dirty="0" smtClean="0"/>
              <a:t>Telephone number</a:t>
            </a:r>
          </a:p>
          <a:p>
            <a:pPr marL="275692" indent="-275692">
              <a:buFont typeface="Arial" panose="020B0604020202020204" pitchFamily="34" charset="0"/>
              <a:buChar char="•"/>
            </a:pPr>
            <a:r>
              <a:rPr lang="en-US" dirty="0" smtClean="0"/>
              <a:t>Voicemail</a:t>
            </a:r>
          </a:p>
          <a:p>
            <a:pPr marL="275692" indent="-275692">
              <a:buFont typeface="Arial" panose="020B0604020202020204" pitchFamily="34" charset="0"/>
              <a:buChar char="•"/>
            </a:pPr>
            <a:r>
              <a:rPr lang="en-US" dirty="0" smtClean="0"/>
              <a:t>Repeat announcement</a:t>
            </a:r>
          </a:p>
          <a:p>
            <a:r>
              <a:rPr lang="en-US" dirty="0" smtClean="0"/>
              <a:t>Depending on the desired options you have to create an</a:t>
            </a:r>
            <a:r>
              <a:rPr lang="en-US" baseline="0" dirty="0" smtClean="0"/>
              <a:t> announcement </a:t>
            </a:r>
            <a:r>
              <a:rPr lang="en-US" dirty="0" smtClean="0"/>
              <a:t>file and upload it in the audio file menu.</a:t>
            </a:r>
          </a:p>
          <a:p>
            <a:r>
              <a:rPr lang="en-US" dirty="0" smtClean="0"/>
              <a:t>Please keep in mind that it must be described in the announcement, which keys the caller have to press in order to reach the desired target.</a:t>
            </a:r>
          </a:p>
          <a:p>
            <a:endParaRPr lang="en-US" dirty="0" smtClean="0"/>
          </a:p>
          <a:p>
            <a:r>
              <a:rPr lang="en-US" dirty="0" smtClean="0"/>
              <a:t>As a number also another IVR can be entered. Thus, under certain conditions, a multi-level</a:t>
            </a:r>
            <a:r>
              <a:rPr lang="en-US" baseline="0" dirty="0" smtClean="0"/>
              <a:t> IVR menu </a:t>
            </a:r>
            <a:r>
              <a:rPr lang="en-US" dirty="0" smtClean="0"/>
              <a:t>can be realized.</a:t>
            </a:r>
            <a:endParaRPr lang="de-DE" dirty="0" smtClean="0"/>
          </a:p>
          <a:p>
            <a:endParaRPr lang="en-GB" dirty="0"/>
          </a:p>
        </p:txBody>
      </p:sp>
    </p:spTree>
    <p:extLst>
      <p:ext uri="{BB962C8B-B14F-4D97-AF65-F5344CB8AC3E}">
        <p14:creationId xmlns:p14="http://schemas.microsoft.com/office/powerpoint/2010/main" val="5965305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400" b="1" dirty="0"/>
              <a:t>Practical Exercise</a:t>
            </a:r>
          </a:p>
          <a:p>
            <a:endParaRPr lang="en-US" sz="1200" b="1" dirty="0"/>
          </a:p>
          <a:p>
            <a:r>
              <a:rPr lang="en-US" b="1" dirty="0" smtClean="0"/>
              <a:t>Example:</a:t>
            </a:r>
          </a:p>
          <a:p>
            <a:r>
              <a:rPr lang="en-US" dirty="0" smtClean="0"/>
              <a:t>Realize this exercise, in order that the caller will have the opportunity to listen to product information or that he can speak with an</a:t>
            </a:r>
            <a:r>
              <a:rPr lang="en-US" baseline="0" dirty="0" smtClean="0"/>
              <a:t> agent</a:t>
            </a:r>
            <a:r>
              <a:rPr lang="en-US" dirty="0" smtClean="0"/>
              <a:t>. Callers of the standard queue</a:t>
            </a:r>
            <a:r>
              <a:rPr lang="en-US" baseline="0" dirty="0" smtClean="0"/>
              <a:t> will get a higher priority</a:t>
            </a:r>
            <a:r>
              <a:rPr lang="en-US" dirty="0" smtClean="0"/>
              <a:t> after a waiting time of 3 minutes. This priority must be higher than the one for the VIP customers. Numbers and times are examples and can be adapted to your configuration.</a:t>
            </a:r>
          </a:p>
          <a:p>
            <a:pPr defTabSz="881235">
              <a:defRPr/>
            </a:pPr>
            <a:r>
              <a:rPr lang="en-US" dirty="0" smtClean="0"/>
              <a:t>Callers who do not enter anything, should be</a:t>
            </a:r>
            <a:r>
              <a:rPr lang="en-US" baseline="0" dirty="0" smtClean="0"/>
              <a:t> </a:t>
            </a:r>
            <a:r>
              <a:rPr lang="en-US" dirty="0" smtClean="0"/>
              <a:t>forwarded to the voicemail box of the Ext. 199</a:t>
            </a:r>
            <a:r>
              <a:rPr lang="en-US" baseline="0" dirty="0" smtClean="0"/>
              <a:t> after the announcement is repeated 2-times.</a:t>
            </a:r>
          </a:p>
          <a:p>
            <a:pPr defTabSz="881235">
              <a:defRPr/>
            </a:pPr>
            <a:endParaRPr lang="en-US" baseline="0" dirty="0" smtClean="0"/>
          </a:p>
          <a:p>
            <a:pPr defTabSz="881235">
              <a:defRPr/>
            </a:pPr>
            <a:r>
              <a:rPr lang="en-US" dirty="0" smtClean="0"/>
              <a:t>For product information and the main menu, use the prompts generated by you that you have uploaded accordingly.</a:t>
            </a:r>
            <a:endParaRPr lang="en-GB"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39200312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pPr marL="285750" indent="-285750">
              <a:buFont typeface="Arial" panose="020B0604020202020204" pitchFamily="34" charset="0"/>
              <a:buChar char="•"/>
            </a:pPr>
            <a:r>
              <a:rPr lang="en-US" dirty="0" smtClean="0"/>
              <a:t>Create a language menu with the “option 1 for information about DECT”, “option 2 for information about IP PBXs” and “Option 3 to reach agents in the queue "Standard“”.</a:t>
            </a:r>
          </a:p>
          <a:p>
            <a:pPr marL="285750" indent="-285750">
              <a:buFont typeface="Arial" panose="020B0604020202020204" pitchFamily="34" charset="0"/>
              <a:buChar char="•"/>
            </a:pPr>
            <a:r>
              <a:rPr lang="en-US" dirty="0" smtClean="0"/>
              <a:t>Configure an answering machine and make the appropriate announcement on the phone, the caller will hear when no agent is available for a time x.</a:t>
            </a:r>
            <a:endParaRPr lang="de-DE" b="1"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de-DE" b="1" dirty="0" smtClean="0"/>
              <a:t>Expert </a:t>
            </a:r>
            <a:r>
              <a:rPr lang="de-DE" b="1" dirty="0" err="1"/>
              <a:t>mode</a:t>
            </a:r>
            <a:endParaRPr lang="de-DE" b="1" dirty="0"/>
          </a:p>
          <a:p>
            <a:endParaRPr lang="de-DE" dirty="0"/>
          </a:p>
          <a:p>
            <a:r>
              <a:rPr lang="en-US" dirty="0"/>
              <a:t>The items listed here are important for the function of the IP-PBX. The description of the individual parameters can be found in the corresponding documentation.</a:t>
            </a:r>
          </a:p>
          <a:p>
            <a:r>
              <a:rPr lang="en-US" dirty="0"/>
              <a:t>Some examples are shown here, which are required for the exercises.</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125</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a:bodyPr>
          <a:lstStyle/>
          <a:p>
            <a:endParaRPr lang="de-DE" sz="120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a:bodyPr>
          <a:lstStyle/>
          <a:p>
            <a:endParaRPr lang="de-DE" sz="120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a:bodyPr>
          <a:lstStyle/>
          <a:p>
            <a:endParaRPr lang="de-DE" sz="120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128</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sz="1400" b="1" dirty="0"/>
              <a:t>Practical Exercise</a:t>
            </a:r>
          </a:p>
          <a:p>
            <a:pPr marL="165415" indent="-165415">
              <a:buFont typeface="Arial" panose="020B0604020202020204" pitchFamily="34" charset="0"/>
              <a:buChar char="•"/>
            </a:pPr>
            <a:endParaRPr lang="en-US" sz="1200" dirty="0"/>
          </a:p>
          <a:p>
            <a:pPr marL="165415" indent="-165415">
              <a:buFont typeface="Arial" panose="020B0604020202020204" pitchFamily="34" charset="0"/>
              <a:buChar char="•"/>
            </a:pPr>
            <a:r>
              <a:rPr lang="en-US" dirty="0" smtClean="0"/>
              <a:t>Activate the Fax Service.</a:t>
            </a:r>
          </a:p>
          <a:p>
            <a:pPr marL="165415" indent="-165415">
              <a:buFont typeface="Arial" panose="020B0604020202020204" pitchFamily="34" charset="0"/>
              <a:buChar char="•"/>
            </a:pPr>
            <a:r>
              <a:rPr lang="en-US" dirty="0" smtClean="0"/>
              <a:t>Configure a fax-prefix “7”. Add additional TSIs if you want.</a:t>
            </a:r>
          </a:p>
          <a:p>
            <a:pPr marL="165415" indent="-165415">
              <a:buFont typeface="Arial" panose="020B0604020202020204" pitchFamily="34" charset="0"/>
              <a:buChar char="•"/>
            </a:pPr>
            <a:r>
              <a:rPr lang="en-US" dirty="0" smtClean="0"/>
              <a:t>Send a fax to an internal subscriber.</a:t>
            </a:r>
          </a:p>
          <a:p>
            <a:pPr marL="165415" indent="-165415">
              <a:buFont typeface="Arial" panose="020B0604020202020204" pitchFamily="34" charset="0"/>
              <a:buChar char="•"/>
            </a:pPr>
            <a:r>
              <a:rPr lang="en-US" dirty="0" smtClean="0"/>
              <a:t>Send a fax to a subscriber of another group and ask for confirmation of receipt by fax.</a:t>
            </a:r>
          </a:p>
          <a:p>
            <a:pPr marL="165415" indent="-165415">
              <a:buFont typeface="Arial" panose="020B0604020202020204" pitchFamily="34" charset="0"/>
              <a:buChar char="•"/>
            </a:pPr>
            <a:r>
              <a:rPr lang="en-US" dirty="0" smtClean="0"/>
              <a:t>Change the default extension for the conference service from 88 to *88</a:t>
            </a:r>
          </a:p>
          <a:p>
            <a:pPr marL="165415" indent="-165415">
              <a:buFont typeface="Arial" panose="020B0604020202020204" pitchFamily="34" charset="0"/>
              <a:buChar char="•"/>
            </a:pPr>
            <a:r>
              <a:rPr lang="en-US" dirty="0" smtClean="0"/>
              <a:t>Start an ad-hoc conference with all internal as well as at least one external party.</a:t>
            </a:r>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Gigaset pro IP PBX</a:t>
            </a:r>
          </a:p>
          <a:p>
            <a:endParaRPr lang="en-US" dirty="0" smtClean="0"/>
          </a:p>
          <a:p>
            <a:r>
              <a:rPr lang="en-US" dirty="0" smtClean="0"/>
              <a:t>The Gigaset pro IP Phone System consists of two main components:</a:t>
            </a:r>
          </a:p>
          <a:p>
            <a:r>
              <a:rPr lang="en-US" dirty="0" smtClean="0"/>
              <a:t>1.  Open Solution Network (OSN)</a:t>
            </a:r>
          </a:p>
          <a:p>
            <a:r>
              <a:rPr lang="en-US" baseline="0" dirty="0" smtClean="0"/>
              <a:t>     </a:t>
            </a:r>
            <a:r>
              <a:rPr lang="en-US" dirty="0" smtClean="0"/>
              <a:t>The OSN is an open platform that is installed on Linux.</a:t>
            </a:r>
          </a:p>
          <a:p>
            <a:r>
              <a:rPr lang="en-US" dirty="0" smtClean="0"/>
              <a:t>     Then the Gigaset pro IP PBX is installed on top.</a:t>
            </a:r>
          </a:p>
          <a:p>
            <a:r>
              <a:rPr lang="en-US" dirty="0" smtClean="0"/>
              <a:t>     The configuration of the Gigaset pro IP PBX is done via a web interface.</a:t>
            </a:r>
          </a:p>
          <a:p>
            <a:pPr marL="220553" indent="-220553">
              <a:buFont typeface="+mj-lt"/>
              <a:buAutoNum type="arabicPeriod" startAt="2"/>
            </a:pPr>
            <a:r>
              <a:rPr lang="en-US" dirty="0" smtClean="0"/>
              <a:t>Media Gateway (MGW)</a:t>
            </a:r>
          </a:p>
          <a:p>
            <a:r>
              <a:rPr lang="en-US" dirty="0" smtClean="0"/>
              <a:t>     MGW provides the interface to the customer LAN and TDM interfaces.</a:t>
            </a:r>
          </a:p>
          <a:p>
            <a:endParaRPr lang="en-US" dirty="0" smtClean="0"/>
          </a:p>
          <a:p>
            <a:r>
              <a:rPr lang="en-US" dirty="0" smtClean="0"/>
              <a:t>For the connection between the OSN and the customer LAN, the switch uses</a:t>
            </a:r>
          </a:p>
          <a:p>
            <a:r>
              <a:rPr lang="en-US" dirty="0" smtClean="0"/>
              <a:t>the VLAN 1. The communication between the OSN and the Media Gateway is running on the VLAN 3992.</a:t>
            </a:r>
          </a:p>
          <a:p>
            <a:r>
              <a:rPr lang="en-US" dirty="0" smtClean="0"/>
              <a:t>The connection between the switch and the customer LAN has in the basic configuration, the IP address 192.168.0.50.</a:t>
            </a:r>
          </a:p>
          <a:p>
            <a:r>
              <a:rPr lang="en-US" dirty="0" smtClean="0"/>
              <a:t>This must be changed according to the customer's environment.</a:t>
            </a:r>
          </a:p>
          <a:p>
            <a:r>
              <a:rPr lang="en-US" dirty="0" smtClean="0"/>
              <a:t>The connection to the customer LAN switch must always be "untagged“</a:t>
            </a:r>
          </a:p>
          <a:p>
            <a:r>
              <a:rPr lang="en-US" dirty="0" smtClean="0"/>
              <a:t>(VLAN ID 1).</a:t>
            </a:r>
          </a:p>
          <a:p>
            <a:r>
              <a:rPr lang="en-US" dirty="0" smtClean="0"/>
              <a:t>The VLAN to the TDM interface is not visible to the outside.</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13</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131</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132</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133</a:t>
            </a:fld>
            <a:endParaRPr lang="en-US" dirty="0">
              <a:solidFill>
                <a:prstClr val="black"/>
              </a:solidFill>
            </a:endParaRPr>
          </a:p>
        </p:txBody>
      </p:sp>
    </p:spTree>
    <p:extLst>
      <p:ext uri="{BB962C8B-B14F-4D97-AF65-F5344CB8AC3E}">
        <p14:creationId xmlns:p14="http://schemas.microsoft.com/office/powerpoint/2010/main" val="69873189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134</a:t>
            </a:fld>
            <a:endParaRPr lang="en-US" dirty="0">
              <a:solidFill>
                <a:prstClr val="black"/>
              </a:solidFill>
            </a:endParaRPr>
          </a:p>
        </p:txBody>
      </p:sp>
    </p:spTree>
    <p:extLst>
      <p:ext uri="{BB962C8B-B14F-4D97-AF65-F5344CB8AC3E}">
        <p14:creationId xmlns:p14="http://schemas.microsoft.com/office/powerpoint/2010/main" val="169364444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135</a:t>
            </a:fld>
            <a:endParaRPr lang="en-US" dirty="0">
              <a:solidFill>
                <a:prstClr val="black"/>
              </a:solidFill>
            </a:endParaRPr>
          </a:p>
        </p:txBody>
      </p:sp>
    </p:spTree>
    <p:extLst>
      <p:ext uri="{BB962C8B-B14F-4D97-AF65-F5344CB8AC3E}">
        <p14:creationId xmlns:p14="http://schemas.microsoft.com/office/powerpoint/2010/main" val="16936444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dirty="0" smtClean="0"/>
              <a:t>Log in with your ID at the reseller portal.</a:t>
            </a:r>
          </a:p>
          <a:p>
            <a:r>
              <a:rPr lang="en-US" dirty="0" smtClean="0">
                <a:hlinkClick r:id="rId3"/>
              </a:rPr>
              <a:t>http://pro.gigaset.com</a:t>
            </a:r>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
            </a:r>
            <a:br>
              <a:rPr lang="en-US" dirty="0" smtClean="0"/>
            </a:br>
            <a:r>
              <a:rPr lang="en-US" dirty="0" smtClean="0"/>
              <a:t>Then click on Training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and start the enabled test.</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136</a:t>
            </a:fld>
            <a:endParaRPr lang="en-US" dirty="0">
              <a:solidFill>
                <a:prstClr val="black"/>
              </a:solidFill>
            </a:endParaRPr>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880" t="7926" r="31653" b="41729"/>
          <a:stretch/>
        </p:blipFill>
        <p:spPr bwMode="auto">
          <a:xfrm>
            <a:off x="769901" y="5323359"/>
            <a:ext cx="2628935" cy="184249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2927" t="21703" r="14291" b="68515"/>
          <a:stretch/>
        </p:blipFill>
        <p:spPr bwMode="auto">
          <a:xfrm>
            <a:off x="769904" y="7483599"/>
            <a:ext cx="4687709" cy="50405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5574" t="69479" r="34595" b="17233"/>
          <a:stretch/>
        </p:blipFill>
        <p:spPr bwMode="auto">
          <a:xfrm>
            <a:off x="769901" y="8476089"/>
            <a:ext cx="4798744" cy="10237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9217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137</a:t>
            </a:fld>
            <a:endParaRPr lang="en-US" dirty="0">
              <a:solidFill>
                <a:prstClr val="black"/>
              </a:solidFill>
            </a:endParaRPr>
          </a:p>
        </p:txBody>
      </p:sp>
    </p:spTree>
    <p:extLst>
      <p:ext uri="{BB962C8B-B14F-4D97-AF65-F5344CB8AC3E}">
        <p14:creationId xmlns:p14="http://schemas.microsoft.com/office/powerpoint/2010/main" val="8683720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138</a:t>
            </a:fld>
            <a:endParaRPr lang="en-US">
              <a:solidFill>
                <a:prstClr val="black"/>
              </a:solidFill>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72183" y="1572184"/>
            <a:ext cx="9942039" cy="6797675"/>
          </a:xfrm>
          <a:prstGeom prst="rect">
            <a:avLst/>
          </a:prstGeom>
        </p:spPr>
      </p:pic>
    </p:spTree>
    <p:extLst>
      <p:ext uri="{BB962C8B-B14F-4D97-AF65-F5344CB8AC3E}">
        <p14:creationId xmlns:p14="http://schemas.microsoft.com/office/powerpoint/2010/main" val="384721975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139</a:t>
            </a:fld>
            <a:endParaRPr lang="en-US" dirty="0">
              <a:solidFill>
                <a:prstClr val="black"/>
              </a:solidFill>
            </a:endParaRPr>
          </a:p>
        </p:txBody>
      </p:sp>
    </p:spTree>
    <p:extLst>
      <p:ext uri="{BB962C8B-B14F-4D97-AF65-F5344CB8AC3E}">
        <p14:creationId xmlns:p14="http://schemas.microsoft.com/office/powerpoint/2010/main" val="424077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pPr/>
              <a:t>14</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140</a:t>
            </a:fld>
            <a:endParaRPr lang="en-US" dirty="0">
              <a:solidFill>
                <a:prstClr val="black"/>
              </a:solidFill>
            </a:endParaRPr>
          </a:p>
        </p:txBody>
      </p:sp>
    </p:spTree>
    <p:extLst>
      <p:ext uri="{BB962C8B-B14F-4D97-AF65-F5344CB8AC3E}">
        <p14:creationId xmlns:p14="http://schemas.microsoft.com/office/powerpoint/2010/main" val="146026753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141</a:t>
            </a:fld>
            <a:endParaRPr lang="en-US" dirty="0">
              <a:solidFill>
                <a:prstClr val="black"/>
              </a:solidFill>
            </a:endParaRPr>
          </a:p>
        </p:txBody>
      </p:sp>
    </p:spTree>
    <p:extLst>
      <p:ext uri="{BB962C8B-B14F-4D97-AF65-F5344CB8AC3E}">
        <p14:creationId xmlns:p14="http://schemas.microsoft.com/office/powerpoint/2010/main" val="1094565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Software Installation</a:t>
            </a:r>
          </a:p>
          <a:p>
            <a:endParaRPr lang="en-US" dirty="0"/>
          </a:p>
          <a:p>
            <a:r>
              <a:rPr lang="en-US" dirty="0"/>
              <a:t>Depending on your license following software package will be provided.</a:t>
            </a:r>
          </a:p>
          <a:p>
            <a:pPr marL="220553" indent="-220553">
              <a:buFont typeface="+mj-lt"/>
              <a:buAutoNum type="arabicPeriod"/>
            </a:pPr>
            <a:r>
              <a:rPr lang="en-US" dirty="0"/>
              <a:t>ISO image for installation from a CD / DVD</a:t>
            </a:r>
          </a:p>
          <a:p>
            <a:pPr marL="220553" indent="-220553">
              <a:buFont typeface="+mj-lt"/>
              <a:buAutoNum type="arabicPeriod"/>
            </a:pPr>
            <a:r>
              <a:rPr lang="en-US" dirty="0"/>
              <a:t>HDD image for installation from a USB stick</a:t>
            </a:r>
          </a:p>
          <a:p>
            <a:pPr marL="220553" indent="-220553">
              <a:buFont typeface="+mj-lt"/>
              <a:buAutoNum type="arabicPeriod"/>
            </a:pPr>
            <a:r>
              <a:rPr lang="en-US" dirty="0"/>
              <a:t>Update image for update via Web UI</a:t>
            </a:r>
          </a:p>
          <a:p>
            <a:endParaRPr lang="en-US" dirty="0"/>
          </a:p>
          <a:p>
            <a:r>
              <a:rPr lang="en-US" dirty="0"/>
              <a:t>To perform the installation, the software must be copied to a USB stick. If you are using a Linux machine, you can copy the image using the Linux command </a:t>
            </a:r>
            <a:r>
              <a:rPr lang="en-US" dirty="0" err="1"/>
              <a:t>dd</a:t>
            </a:r>
            <a:r>
              <a:rPr lang="en-US" dirty="0"/>
              <a:t> (double disk) to the USB stick.</a:t>
            </a:r>
          </a:p>
          <a:p>
            <a:r>
              <a:rPr lang="en-US" dirty="0"/>
              <a:t>When using a Windows machine, you need a "Disk Imager tool“.</a:t>
            </a:r>
          </a:p>
          <a:p>
            <a:r>
              <a:rPr lang="en-US" dirty="0"/>
              <a:t>As an example, we used the tool called "Win32 Disk Imager".</a:t>
            </a:r>
          </a:p>
          <a:p>
            <a:r>
              <a:rPr lang="en-US" dirty="0"/>
              <a:t>This tool can be downloaded here http://sourceforge.net/projects/win32diskimager/</a:t>
            </a:r>
          </a:p>
          <a:p>
            <a:endParaRPr lang="en-US" dirty="0"/>
          </a:p>
          <a:p>
            <a:r>
              <a:rPr lang="en-US" dirty="0"/>
              <a:t>The handling is very easy.</a:t>
            </a:r>
          </a:p>
          <a:p>
            <a:pPr marL="220553" indent="-220553">
              <a:buFont typeface="+mj-lt"/>
              <a:buAutoNum type="arabicPeriod"/>
            </a:pPr>
            <a:r>
              <a:rPr lang="en-US" dirty="0"/>
              <a:t>Select the image file, for example, m800-osn-Galilei-0.4.0-20140822200154.hddimg</a:t>
            </a:r>
          </a:p>
          <a:p>
            <a:pPr marL="220553" indent="-220553">
              <a:buFont typeface="+mj-lt"/>
              <a:buAutoNum type="arabicPeriod"/>
            </a:pPr>
            <a:r>
              <a:rPr lang="en-US" dirty="0"/>
              <a:t>The USB flash drive is automatically recognized as a drive (device).</a:t>
            </a:r>
          </a:p>
          <a:p>
            <a:pPr marL="220553" indent="-220553">
              <a:buFont typeface="+mj-lt"/>
              <a:buAutoNum type="arabicPeriod"/>
            </a:pPr>
            <a:r>
              <a:rPr lang="en-US" dirty="0"/>
              <a:t>Press "write" and confirm additional messages with "Yes" and "OK".</a:t>
            </a:r>
          </a:p>
          <a:p>
            <a:pPr marL="220553" indent="-220553">
              <a:buFont typeface="+mj-lt"/>
              <a:buAutoNum type="arabicPeriod"/>
            </a:pPr>
            <a:r>
              <a:rPr lang="en-US" dirty="0"/>
              <a:t>Now remove the USB stick</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a:xfrm>
            <a:off x="679456" y="4786888"/>
            <a:ext cx="5438775" cy="4436743"/>
          </a:xfrm>
        </p:spPr>
        <p:txBody>
          <a:bodyPr>
            <a:noAutofit/>
          </a:bodyPr>
          <a:lstStyle/>
          <a:p>
            <a:r>
              <a:rPr lang="en-US" sz="1100" b="1" dirty="0"/>
              <a:t>Software Installation</a:t>
            </a:r>
          </a:p>
          <a:p>
            <a:endParaRPr lang="en-US" sz="1100" dirty="0"/>
          </a:p>
          <a:p>
            <a:r>
              <a:rPr lang="en-US" sz="1100" dirty="0"/>
              <a:t>In case that you cannot boot from the USB stick, press the delete-key after "Power on". You will enter the BIOS Setup.</a:t>
            </a:r>
          </a:p>
          <a:p>
            <a:r>
              <a:rPr lang="en-US" sz="1100" dirty="0"/>
              <a:t>There you select the menu item "Advanced BIOS Features".</a:t>
            </a:r>
          </a:p>
          <a:p>
            <a:r>
              <a:rPr lang="en-US" sz="1100" dirty="0"/>
              <a:t>There select from:</a:t>
            </a:r>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r>
              <a:rPr lang="en-US" sz="1100" dirty="0"/>
              <a:t>Then press F10 to save your entry and exit the BIOS by the message</a:t>
            </a:r>
          </a:p>
          <a:p>
            <a:r>
              <a:rPr lang="en-US" sz="1100" dirty="0"/>
              <a:t>“Save changes and exit?" Enter "y" and press "Enter.“</a:t>
            </a:r>
          </a:p>
          <a:p>
            <a:r>
              <a:rPr lang="en-US" sz="1100" dirty="0"/>
              <a:t>The system will boot from the USB stick. Wait for the message:</a:t>
            </a:r>
          </a:p>
          <a:p>
            <a:r>
              <a:rPr lang="en-US" sz="1100" dirty="0"/>
              <a:t>"Do you want to install this image there? [y / n] “</a:t>
            </a:r>
          </a:p>
          <a:p>
            <a:endParaRPr lang="en-US" sz="1100" dirty="0"/>
          </a:p>
          <a:p>
            <a:r>
              <a:rPr lang="en-US" sz="1100" b="1" dirty="0"/>
              <a:t>Attention!</a:t>
            </a:r>
          </a:p>
          <a:p>
            <a:r>
              <a:rPr lang="en-US" sz="1100" dirty="0"/>
              <a:t>The default keyboard type is UK-keyboard. Z and Y can be reversed on your keyboard!</a:t>
            </a:r>
          </a:p>
          <a:p>
            <a:endParaRPr lang="en-US" sz="1100" dirty="0"/>
          </a:p>
          <a:p>
            <a:r>
              <a:rPr lang="en-US" sz="1100" dirty="0"/>
              <a:t>After about 5 minutes the installation is complete. You will be prompted to remove the USB stick and then press "Enter". After "Reboot", you can log on your PBX by entering the IP-address 192.168.0.50 into your browser.</a:t>
            </a:r>
            <a:endParaRPr lang="de-DE" sz="110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16</a:t>
            </a:fld>
            <a:endParaRPr lang="en-US"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49" y="5887204"/>
            <a:ext cx="3445715" cy="130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573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pPr lvl="0"/>
            <a:r>
              <a:rPr lang="en-US" b="1" dirty="0" smtClean="0"/>
              <a:t>Initial start-up </a:t>
            </a:r>
            <a:r>
              <a:rPr lang="en-US" dirty="0" smtClean="0"/>
              <a:t/>
            </a:r>
            <a:br>
              <a:rPr lang="en-US" dirty="0" smtClean="0"/>
            </a:br>
            <a:r>
              <a:rPr lang="en-US" dirty="0" smtClean="0"/>
              <a:t/>
            </a:r>
            <a:br>
              <a:rPr lang="en-US" dirty="0" smtClean="0"/>
            </a:br>
            <a:r>
              <a:rPr lang="en-US" dirty="0" smtClean="0"/>
              <a:t>After you have supplied and turned on the Gigaset pro IP PBX with power, you can start with the initial setup. </a:t>
            </a:r>
            <a:br>
              <a:rPr lang="en-US" dirty="0" smtClean="0"/>
            </a:br>
            <a:r>
              <a:rPr lang="en-US" dirty="0" smtClean="0"/>
              <a:t>Connect to the system directly with your PC using a LAN cable to any LAN interface of the media gateway.</a:t>
            </a:r>
            <a:r>
              <a:rPr lang="en-US" baseline="0" dirty="0" smtClean="0"/>
              <a:t> The first 4 ports are 1Gbit-ports, the other 8 ports are Fast-Ethernet ports (100MBit).</a:t>
            </a:r>
          </a:p>
          <a:p>
            <a:pPr lvl="0"/>
            <a:endParaRPr lang="en-US" dirty="0" smtClean="0"/>
          </a:p>
          <a:p>
            <a:pPr lvl="0"/>
            <a:r>
              <a:rPr lang="en-US" dirty="0" smtClean="0"/>
              <a:t>During initial setup, the system has the IP address 192.168.0.50</a:t>
            </a:r>
          </a:p>
          <a:p>
            <a:pPr lvl="0"/>
            <a:r>
              <a:rPr lang="en-US" dirty="0" smtClean="0"/>
              <a:t>The internal DHCP server is active and provides IP addresses</a:t>
            </a:r>
          </a:p>
          <a:p>
            <a:pPr lvl="0"/>
            <a:r>
              <a:rPr lang="en-US" dirty="0" smtClean="0"/>
              <a:t>of 192.168.0.100 - 192.168.0.150.</a:t>
            </a:r>
          </a:p>
          <a:p>
            <a:pPr lvl="0"/>
            <a:endParaRPr lang="en-US" dirty="0" smtClean="0"/>
          </a:p>
          <a:p>
            <a:pPr lvl="0"/>
            <a:r>
              <a:rPr lang="en-US" dirty="0" smtClean="0"/>
              <a:t>Make sure your LAN card is set to DHCP. Your computer obtains an IP address from the range mentioned above.</a:t>
            </a:r>
          </a:p>
          <a:p>
            <a:pPr lvl="0"/>
            <a:r>
              <a:rPr lang="en-US" dirty="0" smtClean="0"/>
              <a:t/>
            </a:r>
            <a:br>
              <a:rPr lang="en-US" dirty="0" smtClean="0"/>
            </a:br>
            <a:r>
              <a:rPr lang="en-US" dirty="0" smtClean="0"/>
              <a:t>Go to the login page by entering the IP address 192.168.0.50 in your browser.</a:t>
            </a:r>
          </a:p>
          <a:p>
            <a:pPr lvl="0"/>
            <a:r>
              <a:rPr lang="en-US" dirty="0" smtClean="0"/>
              <a:t>The default login for the Administrator is "admin". The PIN is "0000".</a:t>
            </a:r>
          </a:p>
          <a:p>
            <a:pPr lvl="0"/>
            <a:r>
              <a:rPr lang="en-US" dirty="0" smtClean="0"/>
              <a:t>Please make sure, to change this PIN after startup in accordance with the guidelines of your customers.</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17</a:t>
            </a:fld>
            <a:endParaRPr lang="en-US"/>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b="1" dirty="0" smtClean="0"/>
              <a:t>New screenshot for</a:t>
            </a:r>
            <a:r>
              <a:rPr lang="en-US" b="1" baseline="0" dirty="0" smtClean="0"/>
              <a:t> 1</a:t>
            </a:r>
            <a:r>
              <a:rPr lang="en-US" b="1" baseline="30000" dirty="0" smtClean="0"/>
              <a:t>st</a:t>
            </a:r>
            <a:r>
              <a:rPr lang="en-US" b="1" baseline="0" dirty="0" smtClean="0"/>
              <a:t> screen!</a:t>
            </a:r>
            <a:endParaRPr lang="en-US" b="1" dirty="0" smtClean="0"/>
          </a:p>
          <a:p>
            <a:endParaRPr lang="en-US" b="1" dirty="0" smtClean="0"/>
          </a:p>
          <a:p>
            <a:r>
              <a:rPr lang="en-US" b="1" dirty="0" smtClean="0"/>
              <a:t>Initial start-up</a:t>
            </a:r>
          </a:p>
          <a:p>
            <a:endParaRPr lang="en-US" dirty="0" smtClean="0"/>
          </a:p>
          <a:p>
            <a:r>
              <a:rPr lang="en-US" dirty="0" smtClean="0"/>
              <a:t>When starting the system for the first time,</a:t>
            </a:r>
            <a:r>
              <a:rPr lang="en-US" baseline="0" dirty="0" smtClean="0"/>
              <a:t> a </a:t>
            </a:r>
            <a:r>
              <a:rPr lang="en-US" dirty="0" smtClean="0"/>
              <a:t>"Setup Agent" is automatically started. The setup agent leads you through the setup procedure.</a:t>
            </a:r>
          </a:p>
          <a:p>
            <a:r>
              <a:rPr lang="en-US" dirty="0" smtClean="0"/>
              <a:t>Then you have a working system with three users and a line access.</a:t>
            </a:r>
          </a:p>
          <a:p>
            <a:endParaRPr lang="en-US" dirty="0" smtClean="0"/>
          </a:p>
          <a:p>
            <a:pPr marL="220553" indent="-220553">
              <a:buFont typeface="+mj-lt"/>
              <a:buAutoNum type="arabicPeriod"/>
            </a:pPr>
            <a:r>
              <a:rPr lang="en-US" dirty="0" smtClean="0"/>
              <a:t>Set the desired language for the "Setup Agent" and click "Next.“</a:t>
            </a:r>
          </a:p>
          <a:p>
            <a:pPr marL="220553" indent="-220553">
              <a:buFont typeface="+mj-lt"/>
              <a:buAutoNum type="arabicPeriod"/>
            </a:pPr>
            <a:r>
              <a:rPr lang="en-US" dirty="0" smtClean="0"/>
              <a:t>If available, here is the chance to restore a "backup". At initial startup, select "Next".</a:t>
            </a:r>
          </a:p>
          <a:p>
            <a:pPr marL="220553" indent="-220553">
              <a:buFont typeface="+mj-lt"/>
              <a:buAutoNum type="arabicPeriod"/>
            </a:pPr>
            <a:r>
              <a:rPr lang="en-US" dirty="0" smtClean="0"/>
              <a:t>Select the country in which you wish to run the IP PBX. This defines which </a:t>
            </a:r>
            <a:r>
              <a:rPr lang="en-US" dirty="0" err="1" smtClean="0"/>
              <a:t>dialtones</a:t>
            </a:r>
            <a:r>
              <a:rPr lang="en-US" dirty="0" smtClean="0"/>
              <a:t>, timer, standard announcements etc. are loaded. Click "Next.“</a:t>
            </a:r>
          </a:p>
          <a:p>
            <a:pPr marL="220553" indent="-220553">
              <a:buFont typeface="+mj-lt"/>
              <a:buAutoNum type="arabicPeriod"/>
            </a:pPr>
            <a:r>
              <a:rPr lang="en-US" dirty="0" smtClean="0"/>
              <a:t>Enter your desired numeric Administrator PIN. Then click on "Next".</a:t>
            </a:r>
            <a:endParaRPr lang="de-DE" b="0"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18</a:t>
            </a:fld>
            <a:endParaRPr lang="en-US"/>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b="1" dirty="0" smtClean="0"/>
              <a:t>Initial start-up</a:t>
            </a:r>
          </a:p>
          <a:p>
            <a:endParaRPr lang="en-US" dirty="0" smtClean="0"/>
          </a:p>
          <a:p>
            <a:pPr marL="220553" indent="-220553">
              <a:buFont typeface="+mj-lt"/>
              <a:buAutoNum type="arabicPeriod"/>
            </a:pPr>
            <a:r>
              <a:rPr lang="en-US" dirty="0" smtClean="0"/>
              <a:t>Select this option if you want to make additional settings for the setup. This should be the preferred option if you have all required</a:t>
            </a:r>
            <a:r>
              <a:rPr lang="en-US" baseline="0" dirty="0" smtClean="0"/>
              <a:t> </a:t>
            </a:r>
            <a:r>
              <a:rPr lang="en-US" dirty="0" smtClean="0"/>
              <a:t>information regarding line configuration,</a:t>
            </a:r>
            <a:r>
              <a:rPr lang="en-US" baseline="0" dirty="0" smtClean="0"/>
              <a:t> etc. </a:t>
            </a:r>
            <a:r>
              <a:rPr lang="en-US" dirty="0" smtClean="0"/>
              <a:t>available.</a:t>
            </a:r>
          </a:p>
          <a:p>
            <a:pPr marL="220553" indent="-220553">
              <a:buFont typeface="+mj-lt"/>
              <a:buAutoNum type="arabicPeriod"/>
            </a:pPr>
            <a:endParaRPr lang="en-US" dirty="0" smtClean="0"/>
          </a:p>
          <a:p>
            <a:pPr marL="220553" indent="-220553">
              <a:buFont typeface="+mj-lt"/>
              <a:buAutoNum type="arabicPeriod"/>
            </a:pPr>
            <a:r>
              <a:rPr lang="en-US" dirty="0" smtClean="0"/>
              <a:t>Use this option to exit the installation. The IP telephone system is restarted (reboot) with the entries you specified. After the reboot you will be automatically directed to the login screen of the system. Then you have to configure the network connection and the external lines (such as 1).</a:t>
            </a:r>
            <a:endParaRPr lang="de-DE" b="0"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19</a:t>
            </a:fld>
            <a:endParaRPr lang="en-US"/>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DA6F4E91-91FA-4D1C-AEDB-F57CA52A0EDD}" type="slidenum">
              <a:rPr lang="en-US" smtClean="0"/>
              <a:pPr/>
              <a:t>2</a:t>
            </a:fld>
            <a:endParaRPr lang="en-US"/>
          </a:p>
        </p:txBody>
      </p:sp>
      <p:sp>
        <p:nvSpPr>
          <p:cNvPr id="9" name="Folienbildplatzhalter 8"/>
          <p:cNvSpPr>
            <a:spLocks noGrp="1" noRot="1" noChangeAspect="1"/>
          </p:cNvSpPr>
          <p:nvPr>
            <p:ph type="sldImg"/>
          </p:nvPr>
        </p:nvSpPr>
        <p:spPr>
          <a:xfrm>
            <a:off x="687388" y="698500"/>
            <a:ext cx="5437187" cy="3854450"/>
          </a:xfrm>
        </p:spPr>
      </p:sp>
      <p:sp>
        <p:nvSpPr>
          <p:cNvPr id="10" name="Notizenplatzhalter 9"/>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0660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b="1" dirty="0" smtClean="0"/>
              <a:t>Initial start-up</a:t>
            </a:r>
          </a:p>
          <a:p>
            <a:endParaRPr lang="en-US" b="1" dirty="0" smtClean="0"/>
          </a:p>
          <a:p>
            <a:r>
              <a:rPr lang="en-US" dirty="0" smtClean="0"/>
              <a:t>Enter the required network data. This information is provided to you by the system administrator of the customer network.</a:t>
            </a:r>
          </a:p>
          <a:p>
            <a:r>
              <a:rPr lang="en-US" dirty="0" smtClean="0"/>
              <a:t>These are the  standard addresses: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In our training scenario, please refer to the document “Training_environment_Gigaset.pdf".</a:t>
            </a:r>
          </a:p>
          <a:p>
            <a:r>
              <a:rPr lang="en-US" dirty="0" smtClean="0"/>
              <a:t>There you will find all necessary information about the configuration of the network and SIP Trunks.</a:t>
            </a:r>
            <a:endParaRPr lang="de-DE" b="0"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20</a:t>
            </a:fld>
            <a:endParaRPr lang="en-US"/>
          </a:p>
        </p:txBody>
      </p:sp>
      <p:sp>
        <p:nvSpPr>
          <p:cNvPr id="6" name="Folienbildplatzhalter 5"/>
          <p:cNvSpPr>
            <a:spLocks noGrp="1" noRot="1" noChangeAspect="1"/>
          </p:cNvSpPr>
          <p:nvPr>
            <p:ph type="sldImg"/>
          </p:nvPr>
        </p:nvSpPr>
        <p:spPr>
          <a:xfrm>
            <a:off x="687388" y="698500"/>
            <a:ext cx="5437187" cy="3854450"/>
          </a:xfrm>
        </p:spPr>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540" y="5871254"/>
            <a:ext cx="4093333" cy="158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40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fontScale="92500"/>
          </a:bodyPr>
          <a:lstStyle/>
          <a:p>
            <a:r>
              <a:rPr lang="en-US" b="1" dirty="0" smtClean="0"/>
              <a:t>Initial </a:t>
            </a:r>
            <a:r>
              <a:rPr lang="en-US" b="1" dirty="0" smtClean="0"/>
              <a:t>start-up</a:t>
            </a:r>
            <a:endParaRPr lang="en-US" b="1" dirty="0" smtClean="0"/>
          </a:p>
          <a:p>
            <a:pPr defTabSz="881925">
              <a:defRPr/>
            </a:pPr>
            <a:r>
              <a:rPr lang="en-US" dirty="0" smtClean="0"/>
              <a:t>To avoid IP address conflicts, the internal DHCP server must be disabled,</a:t>
            </a:r>
            <a:r>
              <a:rPr lang="en-US" baseline="0" dirty="0" smtClean="0"/>
              <a:t> </a:t>
            </a:r>
            <a:r>
              <a:rPr lang="en-US" dirty="0" smtClean="0"/>
              <a:t>if an external DHCP server is detected in the customer network.</a:t>
            </a:r>
          </a:p>
          <a:p>
            <a:r>
              <a:rPr lang="en-US" dirty="0" smtClean="0"/>
              <a:t>Click on "Continue".</a:t>
            </a:r>
          </a:p>
          <a:p>
            <a:r>
              <a:rPr lang="en-US" dirty="0" smtClean="0"/>
              <a:t>Thus, in order that the phones still can get the files for provisioning, the external DHCP server must notify the phones about the correct path in the IP PBX.</a:t>
            </a:r>
          </a:p>
          <a:p>
            <a:endParaRPr lang="en-US" dirty="0" smtClean="0"/>
          </a:p>
          <a:p>
            <a:r>
              <a:rPr lang="en-US" dirty="0" smtClean="0"/>
              <a:t>This is achieved with the DHCP option 114.</a:t>
            </a:r>
          </a:p>
          <a:p>
            <a:r>
              <a:rPr lang="en-US" dirty="0" smtClean="0"/>
              <a:t>The URL is:</a:t>
            </a:r>
          </a:p>
          <a:p>
            <a:r>
              <a:rPr lang="en-US" dirty="0" smtClean="0"/>
              <a:t>http://&lt;IP-address-of-the-IP-telephone-system&gt;/gigaset-prov/</a:t>
            </a:r>
          </a:p>
          <a:p>
            <a:endParaRPr lang="en-US" dirty="0" smtClean="0"/>
          </a:p>
          <a:p>
            <a:endParaRPr lang="en-US" dirty="0" smtClean="0"/>
          </a:p>
          <a:p>
            <a:endParaRPr lang="en-US" dirty="0" smtClean="0"/>
          </a:p>
          <a:p>
            <a:endParaRPr lang="en-US" dirty="0" smtClean="0"/>
          </a:p>
          <a:p>
            <a:endParaRPr lang="en-US" dirty="0" smtClean="0"/>
          </a:p>
          <a:p>
            <a:r>
              <a:rPr lang="en-US" dirty="0" smtClean="0"/>
              <a:t>Please also make sure that the DNS server</a:t>
            </a:r>
            <a:r>
              <a:rPr lang="en-US" baseline="0" dirty="0" smtClean="0"/>
              <a:t> settings are entered in the DHCP settings.</a:t>
            </a:r>
            <a:endParaRPr lang="en-US" dirty="0" smtClean="0"/>
          </a:p>
          <a:p>
            <a:endParaRPr lang="en-US" dirty="0" smtClean="0"/>
          </a:p>
          <a:p>
            <a:r>
              <a:rPr lang="en-US" dirty="0" smtClean="0"/>
              <a:t>In the case where the above-mentioned the Option in the DHCP server can not be set, it is possible to enter this URL manually in the terminal.</a:t>
            </a:r>
          </a:p>
          <a:p>
            <a:r>
              <a:rPr lang="en-US" b="0" dirty="0" smtClean="0"/>
              <a:t>From version 1.0.5</a:t>
            </a:r>
            <a:r>
              <a:rPr lang="en-US" b="0" baseline="0" dirty="0" smtClean="0"/>
              <a:t> upwards the SIP multicast mechanism is available. With this feature, the telephones send a broadcast during booting and they retrieve the provisioning URL also from the PBX. No need to set the option 114 in the DHCP server.</a:t>
            </a:r>
            <a:endParaRPr lang="de-DE" b="0"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21</a:t>
            </a:fld>
            <a:endParaRPr lang="en-US"/>
          </a:p>
        </p:txBody>
      </p:sp>
      <p:sp>
        <p:nvSpPr>
          <p:cNvPr id="6" name="Folienbildplatzhalter 5"/>
          <p:cNvSpPr>
            <a:spLocks noGrp="1" noRot="1" noChangeAspect="1"/>
          </p:cNvSpPr>
          <p:nvPr>
            <p:ph type="sldImg"/>
          </p:nvPr>
        </p:nvSpPr>
        <p:spPr>
          <a:xfrm>
            <a:off x="687388" y="698500"/>
            <a:ext cx="5437187" cy="3854450"/>
          </a:xfrm>
        </p:spPr>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179" y="6691511"/>
            <a:ext cx="3518178" cy="80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40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b="1" dirty="0" smtClean="0"/>
              <a:t>Initial start-up</a:t>
            </a:r>
          </a:p>
          <a:p>
            <a:endParaRPr lang="en-US" b="1" dirty="0" smtClean="0"/>
          </a:p>
          <a:p>
            <a:r>
              <a:rPr lang="en-US" dirty="0" smtClean="0"/>
              <a:t>If you want to use the Email delivery of the system you have to enable this option. For all other information, contact the administrator of the mail server.</a:t>
            </a:r>
          </a:p>
          <a:p>
            <a:r>
              <a:rPr lang="en-US" dirty="0" smtClean="0"/>
              <a:t>For the practical exercise, you use the values ​​you can find in</a:t>
            </a:r>
            <a:r>
              <a:rPr lang="en-US" baseline="0" dirty="0" smtClean="0"/>
              <a:t> the training environment document</a:t>
            </a:r>
            <a:r>
              <a:rPr lang="en-US" dirty="0" smtClean="0"/>
              <a:t>.</a:t>
            </a:r>
          </a:p>
          <a:p>
            <a:endParaRPr lang="en-US" dirty="0" smtClean="0"/>
          </a:p>
          <a:p>
            <a:r>
              <a:rPr lang="en-US" dirty="0" smtClean="0"/>
              <a:t>Click on "Continue".</a:t>
            </a:r>
          </a:p>
        </p:txBody>
      </p:sp>
      <p:sp>
        <p:nvSpPr>
          <p:cNvPr id="4" name="Foliennummernplatzhalter 3"/>
          <p:cNvSpPr>
            <a:spLocks noGrp="1"/>
          </p:cNvSpPr>
          <p:nvPr>
            <p:ph type="sldNum" sz="quarter" idx="10"/>
          </p:nvPr>
        </p:nvSpPr>
        <p:spPr/>
        <p:txBody>
          <a:bodyPr/>
          <a:lstStyle/>
          <a:p>
            <a:fld id="{DA6F4E91-91FA-4D1C-AEDB-F57CA52A0EDD}" type="slidenum">
              <a:rPr lang="en-US" smtClean="0"/>
              <a:pPr/>
              <a:t>22</a:t>
            </a:fld>
            <a:endParaRPr lang="en-US"/>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b="1" dirty="0" smtClean="0"/>
              <a:t>Initial start-up</a:t>
            </a:r>
          </a:p>
          <a:p>
            <a:endParaRPr lang="en-US" b="1" dirty="0" smtClean="0"/>
          </a:p>
          <a:p>
            <a:r>
              <a:rPr lang="en-US" dirty="0" smtClean="0"/>
              <a:t>The Media Gateway offers the opportunity to connect the IP PBX via</a:t>
            </a:r>
          </a:p>
          <a:p>
            <a:r>
              <a:rPr lang="en-US" dirty="0" smtClean="0"/>
              <a:t>analog (FXO), digital (BRI) or IP-based trunks (SIP) to the external telephone network.</a:t>
            </a:r>
          </a:p>
          <a:p>
            <a:r>
              <a:rPr lang="en-US" dirty="0" smtClean="0"/>
              <a:t>Select the desired type and click "Next.“</a:t>
            </a:r>
          </a:p>
          <a:p>
            <a:endParaRPr lang="en-US" dirty="0" smtClean="0"/>
          </a:p>
          <a:p>
            <a:r>
              <a:rPr lang="en-US" dirty="0" smtClean="0"/>
              <a:t>For the practical exercise, please select “SIP".</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23</a:t>
            </a:fld>
            <a:endParaRPr lang="en-US"/>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Initial start-up</a:t>
            </a:r>
          </a:p>
          <a:p>
            <a:endParaRPr lang="en-US" dirty="0"/>
          </a:p>
          <a:p>
            <a:r>
              <a:rPr lang="en-US" dirty="0"/>
              <a:t>To configure the </a:t>
            </a:r>
            <a:r>
              <a:rPr lang="en-US" dirty="0" smtClean="0"/>
              <a:t>SIP trunk line</a:t>
            </a:r>
            <a:r>
              <a:rPr lang="en-US" dirty="0"/>
              <a:t>, you can find the necessary information in the document “Training_environment_Gigaset.pdf".</a:t>
            </a:r>
          </a:p>
          <a:p>
            <a:endParaRPr lang="en-US" dirty="0"/>
          </a:p>
          <a:p>
            <a:r>
              <a:rPr lang="en-US" dirty="0"/>
              <a:t>In the training you will configure a </a:t>
            </a:r>
            <a:r>
              <a:rPr lang="en-US" dirty="0" smtClean="0"/>
              <a:t>SIP trunk connection, </a:t>
            </a:r>
            <a:r>
              <a:rPr lang="en-US" dirty="0"/>
              <a:t>which uses the line prefix 0 to seize the outside line.</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24</a:t>
            </a:fld>
            <a:endParaRPr lang="en-US"/>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Initial start-up</a:t>
            </a:r>
          </a:p>
          <a:p>
            <a:endParaRPr lang="en-US" b="1" dirty="0"/>
          </a:p>
          <a:p>
            <a:r>
              <a:rPr lang="en-US" dirty="0" smtClean="0"/>
              <a:t>To use the given SIP account, activate</a:t>
            </a:r>
            <a:r>
              <a:rPr lang="en-US" baseline="0" dirty="0" smtClean="0"/>
              <a:t> the Registration at the end of the page.</a:t>
            </a:r>
          </a:p>
          <a:p>
            <a:endParaRPr lang="en-US" baseline="0" dirty="0" smtClean="0"/>
          </a:p>
          <a:p>
            <a:r>
              <a:rPr lang="en-US" baseline="0" dirty="0" smtClean="0"/>
              <a:t>The Setup agent will create out of the entered contra-, area-code some entries for the incoming routing.</a:t>
            </a:r>
          </a:p>
          <a:p>
            <a:r>
              <a:rPr lang="en-US" baseline="0" dirty="0" smtClean="0"/>
              <a:t>Please make sure to enter here the correct values, valid for your SIP trunk.</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25</a:t>
            </a:fld>
            <a:endParaRPr lang="en-US"/>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Initial start-up</a:t>
            </a:r>
          </a:p>
          <a:p>
            <a:endParaRPr lang="en-US" b="1" dirty="0"/>
          </a:p>
          <a:p>
            <a:r>
              <a:rPr lang="en-US" dirty="0"/>
              <a:t>Configure the 3 demo user. Please enter first name, last name, and the desired extension number for each user.</a:t>
            </a:r>
          </a:p>
          <a:p>
            <a:r>
              <a:rPr lang="en-US" dirty="0"/>
              <a:t>Then click on “Next".</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26</a:t>
            </a:fld>
            <a:endParaRPr lang="en-US"/>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a:bodyPr>
          <a:lstStyle/>
          <a:p>
            <a:r>
              <a:rPr lang="en-US" b="1" dirty="0"/>
              <a:t>Initial start-up</a:t>
            </a:r>
          </a:p>
          <a:p>
            <a:endParaRPr lang="en-US" b="1" dirty="0"/>
          </a:p>
          <a:p>
            <a:r>
              <a:rPr lang="en-US" dirty="0"/>
              <a:t>Finally, you have the possibility to check all your settings again and if you want, save it as a text file "settings.txt".</a:t>
            </a:r>
          </a:p>
          <a:p>
            <a:r>
              <a:rPr lang="en-US" dirty="0"/>
              <a:t>If all details are correct, confirm this by clicking on</a:t>
            </a:r>
          </a:p>
          <a:p>
            <a:r>
              <a:rPr lang="en-US" dirty="0"/>
              <a:t>"Submit settings".</a:t>
            </a:r>
          </a:p>
          <a:p>
            <a:endParaRPr lang="en-US" dirty="0"/>
          </a:p>
          <a:p>
            <a:r>
              <a:rPr lang="en-US" dirty="0"/>
              <a:t>The system will restart (reboot).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You will then be redirected to the login-page again.</a:t>
            </a:r>
            <a:endParaRPr lang="de-DE" dirty="0"/>
          </a:p>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27</a:t>
            </a:fld>
            <a:endParaRPr lang="en-US"/>
          </a:p>
        </p:txBody>
      </p:sp>
      <p:sp>
        <p:nvSpPr>
          <p:cNvPr id="6" name="Folienbildplatzhalter 5"/>
          <p:cNvSpPr>
            <a:spLocks noGrp="1" noRot="1" noChangeAspect="1"/>
          </p:cNvSpPr>
          <p:nvPr>
            <p:ph type="sldImg"/>
          </p:nvPr>
        </p:nvSpPr>
        <p:spPr>
          <a:xfrm>
            <a:off x="687388" y="698500"/>
            <a:ext cx="5437187" cy="3854450"/>
          </a:xfrm>
        </p:spPr>
      </p:sp>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90" y="6547495"/>
            <a:ext cx="2857143" cy="179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140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dirty="0" smtClean="0"/>
              <a:t>After you have performed the initial setup and configuration, you have a functional Gigaset T440 PRO / T640 PRO IP phone system.</a:t>
            </a:r>
          </a:p>
          <a:p>
            <a:r>
              <a:rPr lang="en-US" dirty="0" smtClean="0"/>
              <a:t>You have 3 users and an Internet connection to ITSP, in our example to </a:t>
            </a:r>
            <a:r>
              <a:rPr lang="en-US" dirty="0" err="1" smtClean="0"/>
              <a:t>Sipgate</a:t>
            </a:r>
            <a:r>
              <a:rPr lang="en-US" dirty="0" smtClean="0"/>
              <a:t>.</a:t>
            </a:r>
          </a:p>
        </p:txBody>
      </p:sp>
      <p:sp>
        <p:nvSpPr>
          <p:cNvPr id="4" name="Foliennummernplatzhalter 3"/>
          <p:cNvSpPr>
            <a:spLocks noGrp="1"/>
          </p:cNvSpPr>
          <p:nvPr>
            <p:ph type="sldNum" sz="quarter" idx="10"/>
          </p:nvPr>
        </p:nvSpPr>
        <p:spPr/>
        <p:txBody>
          <a:bodyPr/>
          <a:lstStyle/>
          <a:p>
            <a:fld id="{DA6F4E91-91FA-4D1C-AEDB-F57CA52A0EDD}" type="slidenum">
              <a:rPr lang="en-US" smtClean="0"/>
              <a:pPr/>
              <a:t>28</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err="1" smtClean="0"/>
              <a:t>Autoprovisioning</a:t>
            </a:r>
            <a:r>
              <a:rPr lang="en-US" b="1" dirty="0" smtClean="0"/>
              <a:t> </a:t>
            </a:r>
            <a:r>
              <a:rPr lang="en-US" dirty="0" smtClean="0"/>
              <a:t/>
            </a:r>
            <a:br>
              <a:rPr lang="en-US" dirty="0" smtClean="0"/>
            </a:br>
            <a:r>
              <a:rPr lang="en-US" dirty="0" smtClean="0"/>
              <a:t/>
            </a:r>
            <a:br>
              <a:rPr lang="en-US" dirty="0" smtClean="0"/>
            </a:br>
            <a:r>
              <a:rPr lang="en-US" dirty="0" smtClean="0"/>
              <a:t>All Gigaset pro phones automatically register on the IP PBX system as soon as they are in the same network. </a:t>
            </a:r>
            <a:br>
              <a:rPr lang="en-US" dirty="0" smtClean="0"/>
            </a:br>
            <a:r>
              <a:rPr lang="en-US" dirty="0" smtClean="0"/>
              <a:t>The IP addresses are assigned to them by internal or external DHCP server. </a:t>
            </a:r>
            <a:br>
              <a:rPr lang="en-US" dirty="0" smtClean="0"/>
            </a:br>
            <a:r>
              <a:rPr lang="en-US" dirty="0" smtClean="0"/>
              <a:t>On the PBX system "Nobody user" with limited functionality are automatically created</a:t>
            </a:r>
            <a:r>
              <a:rPr lang="en-US" baseline="0" dirty="0" smtClean="0"/>
              <a:t> and then assigned to the phone.</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dirty="0" smtClean="0"/>
              <a:t>With DHCP Offer and option 114 the provisioning URL is passed to the devices.</a:t>
            </a:r>
          </a:p>
          <a:p>
            <a:r>
              <a:rPr lang="en-US" dirty="0" smtClean="0"/>
              <a:t>The URL is:</a:t>
            </a:r>
          </a:p>
          <a:p>
            <a:r>
              <a:rPr lang="en-US" dirty="0" smtClean="0"/>
              <a:t>http://&lt;IP-PBX-IP-address&gt;/gigaset-prov/</a:t>
            </a:r>
          </a:p>
          <a:p>
            <a:endParaRPr lang="en-US" dirty="0" smtClean="0"/>
          </a:p>
          <a:p>
            <a:r>
              <a:rPr lang="en-US" dirty="0" smtClean="0"/>
              <a:t>With this URL the terminal starts the provisioning (DHCP-REQUEST) and the provisioning file is supplied (DHCP ACK).</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pPr/>
              <a:t>29</a:t>
            </a:fld>
            <a:endParaRPr lang="en-US" dirty="0"/>
          </a:p>
        </p:txBody>
      </p:sp>
      <p:pic>
        <p:nvPicPr>
          <p:cNvPr id="5" name="Grafik 4"/>
          <p:cNvPicPr/>
          <p:nvPr/>
        </p:nvPicPr>
        <p:blipFill rotWithShape="1">
          <a:blip r:embed="rId3"/>
          <a:srcRect t="20641"/>
          <a:stretch/>
        </p:blipFill>
        <p:spPr>
          <a:xfrm>
            <a:off x="695787" y="6331471"/>
            <a:ext cx="2844930" cy="1238523"/>
          </a:xfrm>
          <a:prstGeom prst="rect">
            <a:avLst/>
          </a:prstGeom>
        </p:spPr>
      </p:pic>
    </p:spTree>
    <p:extLst>
      <p:ext uri="{BB962C8B-B14F-4D97-AF65-F5344CB8AC3E}">
        <p14:creationId xmlns:p14="http://schemas.microsoft.com/office/powerpoint/2010/main" val="195157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b="1" i="1" baseline="0"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pPr/>
              <a:t>3</a:t>
            </a:fld>
            <a:endParaRPr lang="en-US" dirty="0"/>
          </a:p>
        </p:txBody>
      </p:sp>
    </p:spTree>
    <p:extLst>
      <p:ext uri="{BB962C8B-B14F-4D97-AF65-F5344CB8AC3E}">
        <p14:creationId xmlns:p14="http://schemas.microsoft.com/office/powerpoint/2010/main" val="4137921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pPr lvl="0"/>
            <a:r>
              <a:rPr lang="en-US" b="1" dirty="0" smtClean="0"/>
              <a:t>Login</a:t>
            </a:r>
            <a:endParaRPr lang="en-US" b="1" dirty="0" smtClean="0"/>
          </a:p>
          <a:p>
            <a:pPr lvl="0"/>
            <a:endParaRPr lang="en-US" b="1" dirty="0" smtClean="0"/>
          </a:p>
          <a:p>
            <a:pPr lvl="0"/>
            <a:r>
              <a:rPr lang="en-US" dirty="0" smtClean="0"/>
              <a:t>After the initial setup, you are automatically directed to this login page.</a:t>
            </a:r>
          </a:p>
          <a:p>
            <a:pPr lvl="0"/>
            <a:r>
              <a:rPr lang="en-US" dirty="0" smtClean="0"/>
              <a:t>Otherwise, go to the login page to by entering the IP address, in this example, 192.168.27.99 in your browser.</a:t>
            </a:r>
          </a:p>
          <a:p>
            <a:pPr lvl="0"/>
            <a:r>
              <a:rPr lang="en-US" dirty="0" smtClean="0"/>
              <a:t>The default login name for the Administrator is "admin". The PIN is "0000" if you haven’t changed it in the setup agent. Please be sure to change the PIN after configuration in accordance with the guidelines of your customers.</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30</a:t>
            </a:fld>
            <a:endParaRPr lang="en-US">
              <a:solidFill>
                <a:prstClr val="black"/>
              </a:solidFill>
            </a:endParaRPr>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r>
              <a:rPr lang="en-US" b="1" dirty="0" smtClean="0"/>
              <a:t>Initial start-up</a:t>
            </a:r>
          </a:p>
          <a:p>
            <a:endParaRPr lang="en-US" b="1" dirty="0" smtClean="0"/>
          </a:p>
          <a:p>
            <a:r>
              <a:rPr lang="en-US" dirty="0" smtClean="0"/>
              <a:t>After logging into the system with the administrator account, you see the phone number 999999 on the home-screen. This page is also visible for other users after login with their account.</a:t>
            </a:r>
          </a:p>
          <a:p>
            <a:r>
              <a:rPr lang="en-US" dirty="0" smtClean="0"/>
              <a:t>For configuration, go to the "Administration" menu.</a:t>
            </a:r>
          </a:p>
          <a:p>
            <a:endParaRPr lang="en-US" dirty="0" smtClean="0"/>
          </a:p>
          <a:p>
            <a:r>
              <a:rPr lang="en-US" b="1" dirty="0" smtClean="0"/>
              <a:t>Attention</a:t>
            </a:r>
            <a:r>
              <a:rPr lang="en-US" dirty="0" smtClean="0"/>
              <a:t>!</a:t>
            </a:r>
          </a:p>
          <a:p>
            <a:r>
              <a:rPr lang="en-US" dirty="0" smtClean="0"/>
              <a:t>The menu "Administration" is reserved for users who are assigned to the</a:t>
            </a:r>
          </a:p>
          <a:p>
            <a:r>
              <a:rPr lang="en-US" dirty="0" smtClean="0"/>
              <a:t>admin group.</a:t>
            </a:r>
            <a:endParaRPr lang="de-DE" b="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31</a:t>
            </a:fld>
            <a:endParaRPr lang="en-US">
              <a:solidFill>
                <a:prstClr val="black"/>
              </a:solidFill>
            </a:endParaRPr>
          </a:p>
        </p:txBody>
      </p:sp>
      <p:sp>
        <p:nvSpPr>
          <p:cNvPr id="6" name="Folienbildplatzhalter 5"/>
          <p:cNvSpPr>
            <a:spLocks noGrp="1" noRot="1" noChangeAspect="1"/>
          </p:cNvSpPr>
          <p:nvPr>
            <p:ph type="sldImg"/>
          </p:nvPr>
        </p:nvSpPr>
        <p:spPr>
          <a:xfrm>
            <a:off x="687388" y="698500"/>
            <a:ext cx="5437187" cy="3854450"/>
          </a:xfrm>
        </p:spPr>
      </p:sp>
    </p:spTree>
    <p:extLst>
      <p:ext uri="{BB962C8B-B14F-4D97-AF65-F5344CB8AC3E}">
        <p14:creationId xmlns:p14="http://schemas.microsoft.com/office/powerpoint/2010/main" val="262140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err="1" smtClean="0"/>
              <a:t>Autoprovisioning</a:t>
            </a:r>
            <a:endParaRPr lang="en-US" b="1" dirty="0" smtClean="0"/>
          </a:p>
          <a:p>
            <a:r>
              <a:rPr lang="en-US" dirty="0" smtClean="0"/>
              <a:t>Go to the main menu "</a:t>
            </a:r>
            <a:r>
              <a:rPr lang="en-US" i="1" dirty="0" smtClean="0"/>
              <a:t>Administration</a:t>
            </a:r>
            <a:r>
              <a:rPr lang="en-US" dirty="0" smtClean="0"/>
              <a:t>". There you will find in the menu</a:t>
            </a:r>
          </a:p>
          <a:p>
            <a:r>
              <a:rPr lang="en-US" i="1" dirty="0" smtClean="0"/>
              <a:t>Provisioning </a:t>
            </a:r>
            <a:r>
              <a:rPr lang="en-US" i="1" dirty="0" smtClean="0">
                <a:sym typeface="Wingdings" panose="020B0604020202020204" pitchFamily="2" charset="2"/>
              </a:rPr>
              <a:t>--&gt; </a:t>
            </a:r>
            <a:r>
              <a:rPr lang="en-US" i="1" dirty="0" smtClean="0"/>
              <a:t>Phones </a:t>
            </a:r>
            <a:r>
              <a:rPr lang="en-US" dirty="0" smtClean="0"/>
              <a:t>all recognized system phones and ports.</a:t>
            </a:r>
          </a:p>
          <a:p>
            <a:r>
              <a:rPr lang="en-US" dirty="0" smtClean="0"/>
              <a:t>In this example, in addition to the provisioned phones you also see the</a:t>
            </a:r>
          </a:p>
          <a:p>
            <a:r>
              <a:rPr lang="en-US" dirty="0" smtClean="0"/>
              <a:t>4 FXS ports for analog devices (fax/analog phone).</a:t>
            </a:r>
          </a:p>
          <a:p>
            <a:r>
              <a:rPr lang="en-US" dirty="0" smtClean="0"/>
              <a:t>The devices are shown with the MAC address, IP address, type of phone, the firmware and an extension number for unknown users (Nobody users).</a:t>
            </a:r>
          </a:p>
          <a:p>
            <a:r>
              <a:rPr lang="en-US" dirty="0" smtClean="0"/>
              <a:t>The numbers start with 95xxxx and ascending, four digits from 0001, 0002, etc.</a:t>
            </a:r>
          </a:p>
          <a:p>
            <a:r>
              <a:rPr lang="en-US" dirty="0" smtClean="0"/>
              <a:t>Once a user logs on one of these phones, the user name and assigned extension of this user is shown here.</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pPr/>
              <a:t>32</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User</a:t>
            </a:r>
          </a:p>
          <a:p>
            <a:endParaRPr lang="en-US" dirty="0" smtClean="0"/>
          </a:p>
          <a:p>
            <a:r>
              <a:rPr lang="en-US" dirty="0" smtClean="0"/>
              <a:t>In the </a:t>
            </a:r>
            <a:r>
              <a:rPr lang="en-US" i="1" dirty="0" smtClean="0"/>
              <a:t>Users &amp; Groups </a:t>
            </a:r>
            <a:r>
              <a:rPr lang="en-US" dirty="0" smtClean="0"/>
              <a:t>menu you will see the user "admin" and the 3 users that were created by you with the "Setup Agent".</a:t>
            </a:r>
          </a:p>
          <a:p>
            <a:r>
              <a:rPr lang="en-US" dirty="0" smtClean="0"/>
              <a:t>Users are shown</a:t>
            </a:r>
            <a:r>
              <a:rPr lang="en-US" baseline="0" dirty="0" smtClean="0"/>
              <a:t> as </a:t>
            </a:r>
            <a:r>
              <a:rPr lang="en-US" dirty="0" smtClean="0"/>
              <a:t>"demo101" to "demo103" with the names and numbers you have chosen.</a:t>
            </a:r>
          </a:p>
          <a:p>
            <a:r>
              <a:rPr lang="en-US" dirty="0" smtClean="0"/>
              <a:t>The user name must only consist of digits and lowercase letters.</a:t>
            </a:r>
          </a:p>
          <a:p>
            <a:r>
              <a:rPr lang="en-US" dirty="0" smtClean="0"/>
              <a:t>If a user logs into a phone, the status of the user will be "green".</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pPr/>
              <a:t>33</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Hot </a:t>
            </a:r>
            <a:r>
              <a:rPr lang="en-US" b="1" dirty="0" err="1" smtClean="0"/>
              <a:t>Desking</a:t>
            </a:r>
            <a:endParaRPr lang="en-US" b="1" dirty="0" smtClean="0"/>
          </a:p>
          <a:p>
            <a:endParaRPr lang="en-US" b="1" dirty="0" smtClean="0"/>
          </a:p>
          <a:p>
            <a:r>
              <a:rPr lang="en-US" dirty="0" smtClean="0"/>
              <a:t>The assignment of phones to the extension numbers is done with</a:t>
            </a:r>
            <a:r>
              <a:rPr lang="en-US" baseline="0" dirty="0" smtClean="0"/>
              <a:t> the</a:t>
            </a:r>
          </a:p>
          <a:p>
            <a:r>
              <a:rPr lang="en-US" dirty="0" smtClean="0"/>
              <a:t>"Hot </a:t>
            </a:r>
            <a:r>
              <a:rPr lang="en-US" dirty="0" err="1" smtClean="0"/>
              <a:t>Desking</a:t>
            </a:r>
            <a:r>
              <a:rPr lang="en-US" dirty="0" smtClean="0"/>
              <a:t>" function.</a:t>
            </a:r>
          </a:p>
          <a:p>
            <a:r>
              <a:rPr lang="en-US" dirty="0" smtClean="0"/>
              <a:t>Prior to distributing the phones at the customer premises, users must be made aware of this procedure. So that each user can then log on to any phone with his phone number.</a:t>
            </a:r>
          </a:p>
          <a:p>
            <a:r>
              <a:rPr lang="en-US" dirty="0" smtClean="0"/>
              <a:t>If the user is already logged in on another phone, he is automatically logged off this phone.</a:t>
            </a:r>
          </a:p>
          <a:p>
            <a:endParaRPr lang="en-US" b="1" dirty="0" smtClean="0"/>
          </a:p>
          <a:p>
            <a:r>
              <a:rPr lang="en-US" b="1" dirty="0" smtClean="0"/>
              <a:t>Attention!</a:t>
            </a:r>
          </a:p>
          <a:p>
            <a:r>
              <a:rPr lang="en-US" dirty="0" smtClean="0"/>
              <a:t>The user rights for "Hot </a:t>
            </a:r>
            <a:r>
              <a:rPr lang="en-US" dirty="0" err="1" smtClean="0"/>
              <a:t>Desking</a:t>
            </a:r>
            <a:r>
              <a:rPr lang="en-US" dirty="0" smtClean="0"/>
              <a:t>" can be revoked</a:t>
            </a:r>
            <a:r>
              <a:rPr lang="en-US" baseline="0" dirty="0" smtClean="0"/>
              <a:t> by the administrator.</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pPr/>
              <a:t>34</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Phones and Users</a:t>
            </a:r>
          </a:p>
          <a:p>
            <a:endParaRPr lang="en-US" b="1" dirty="0" smtClean="0"/>
          </a:p>
          <a:p>
            <a:r>
              <a:rPr lang="en-US" dirty="0" smtClean="0"/>
              <a:t>User Mapping</a:t>
            </a:r>
          </a:p>
          <a:p>
            <a:endParaRPr lang="en-US" dirty="0" smtClean="0"/>
          </a:p>
          <a:p>
            <a:r>
              <a:rPr lang="en-US" dirty="0" smtClean="0"/>
              <a:t>Logging onto the phone with *0 + &lt;extension&gt;.</a:t>
            </a:r>
          </a:p>
          <a:p>
            <a:r>
              <a:rPr lang="en-US" dirty="0" smtClean="0"/>
              <a:t>Upon request enter &lt;PIN&gt; + #.</a:t>
            </a:r>
          </a:p>
          <a:p>
            <a:r>
              <a:rPr lang="en-US" dirty="0" smtClean="0"/>
              <a:t>If a user is already logged on to another phone, it is automatically logged off.</a:t>
            </a:r>
          </a:p>
          <a:p>
            <a:endParaRPr lang="en-US" dirty="0" smtClean="0"/>
          </a:p>
          <a:p>
            <a:r>
              <a:rPr lang="en-US" b="1" dirty="0" smtClean="0"/>
              <a:t>Attention!</a:t>
            </a:r>
          </a:p>
          <a:p>
            <a:r>
              <a:rPr lang="en-US" dirty="0" smtClean="0"/>
              <a:t>This function is not available for analog devices, connected to one of the</a:t>
            </a:r>
          </a:p>
          <a:p>
            <a:r>
              <a:rPr lang="en-US" dirty="0" smtClean="0"/>
              <a:t>FXS ports.</a:t>
            </a:r>
          </a:p>
          <a:p>
            <a:r>
              <a:rPr lang="en-US" dirty="0" smtClean="0"/>
              <a:t>These users must be configured</a:t>
            </a:r>
            <a:r>
              <a:rPr lang="en-US" baseline="0" dirty="0" smtClean="0"/>
              <a:t> </a:t>
            </a:r>
            <a:r>
              <a:rPr lang="en-US" dirty="0" smtClean="0"/>
              <a:t>by the administrator.</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177813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pPr rtl="0"/>
            <a:r>
              <a:rPr lang="en-US" b="1" dirty="0" smtClean="0">
                <a:effectLst/>
              </a:rPr>
              <a:t>Phones and Users</a:t>
            </a:r>
          </a:p>
          <a:p>
            <a:pPr rtl="0"/>
            <a:endParaRPr lang="en-US" b="1" dirty="0" smtClean="0">
              <a:effectLst/>
            </a:endParaRPr>
          </a:p>
          <a:p>
            <a:pPr rtl="0"/>
            <a:r>
              <a:rPr lang="en-US" dirty="0" smtClean="0">
                <a:effectLst/>
              </a:rPr>
              <a:t>Is the user registered to a phone, his name and the extension are</a:t>
            </a:r>
            <a:r>
              <a:rPr lang="en-US" baseline="0" dirty="0" smtClean="0">
                <a:effectLst/>
              </a:rPr>
              <a:t> shown in the menu </a:t>
            </a:r>
            <a:r>
              <a:rPr lang="en-US" i="1" baseline="0" dirty="0" smtClean="0">
                <a:effectLst/>
              </a:rPr>
              <a:t>Provisioning -&gt; Phones</a:t>
            </a:r>
            <a:r>
              <a:rPr lang="en-US" baseline="0" dirty="0" smtClean="0">
                <a:effectLst/>
              </a:rPr>
              <a:t>.</a:t>
            </a:r>
          </a:p>
          <a:p>
            <a:pPr rtl="0"/>
            <a:r>
              <a:rPr lang="en-US" dirty="0" smtClean="0">
                <a:effectLst/>
              </a:rPr>
              <a:t>In the menu </a:t>
            </a:r>
            <a:r>
              <a:rPr lang="en-US" i="1" dirty="0" smtClean="0">
                <a:effectLst/>
              </a:rPr>
              <a:t>Users &amp; Groups -&gt; user </a:t>
            </a:r>
            <a:r>
              <a:rPr lang="en-US" dirty="0" smtClean="0">
                <a:effectLst/>
              </a:rPr>
              <a:t>the status is marked as active</a:t>
            </a:r>
          </a:p>
          <a:p>
            <a:pPr rtl="0"/>
            <a:r>
              <a:rPr lang="en-US" dirty="0" smtClean="0">
                <a:effectLst/>
              </a:rPr>
              <a:t>(green icon).</a:t>
            </a:r>
          </a:p>
          <a:p>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741077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Phones and Users</a:t>
            </a:r>
          </a:p>
          <a:p>
            <a:endParaRPr lang="en-US" b="1" dirty="0" smtClean="0"/>
          </a:p>
          <a:p>
            <a:r>
              <a:rPr lang="en-US" dirty="0" smtClean="0"/>
              <a:t>User Mapping</a:t>
            </a:r>
          </a:p>
          <a:p>
            <a:endParaRPr lang="en-US" dirty="0" smtClean="0"/>
          </a:p>
          <a:p>
            <a:r>
              <a:rPr lang="en-US" dirty="0" smtClean="0"/>
              <a:t>Logout a user with *0*.</a:t>
            </a:r>
          </a:p>
          <a:p>
            <a:endParaRPr lang="en-US" dirty="0" smtClean="0"/>
          </a:p>
          <a:p>
            <a:r>
              <a:rPr lang="en-US" dirty="0" smtClean="0"/>
              <a:t>The device will now be provisioned again.</a:t>
            </a:r>
          </a:p>
          <a:p>
            <a:r>
              <a:rPr lang="en-US" dirty="0" smtClean="0"/>
              <a:t>After a short time the Nobody user will reappear on the display with the</a:t>
            </a:r>
          </a:p>
          <a:p>
            <a:r>
              <a:rPr lang="en-US" dirty="0" smtClean="0"/>
              <a:t>95xxx number.</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177813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Phones and Users</a:t>
            </a:r>
          </a:p>
          <a:p>
            <a:endParaRPr lang="en-US" b="1" dirty="0" smtClean="0"/>
          </a:p>
          <a:p>
            <a:r>
              <a:rPr lang="en-US" dirty="0" smtClean="0"/>
              <a:t>When no user is logged to the phone, there will be a</a:t>
            </a:r>
            <a:r>
              <a:rPr lang="en-US" baseline="0" dirty="0" smtClean="0"/>
              <a:t> nobody user with extension 95xxx displayed in the menu</a:t>
            </a:r>
            <a:r>
              <a:rPr lang="en-US" dirty="0" smtClean="0"/>
              <a:t> </a:t>
            </a:r>
            <a:r>
              <a:rPr lang="en-US" i="1" dirty="0" smtClean="0"/>
              <a:t>Provisioning</a:t>
            </a:r>
            <a:r>
              <a:rPr lang="en-US" i="1" baseline="0" dirty="0" smtClean="0"/>
              <a:t> </a:t>
            </a:r>
            <a:r>
              <a:rPr lang="en-US" i="1" baseline="0" dirty="0" smtClean="0">
                <a:sym typeface="Wingdings" panose="05000000000000000000" pitchFamily="2" charset="2"/>
              </a:rPr>
              <a:t>--&gt; Phones.</a:t>
            </a:r>
            <a:r>
              <a:rPr lang="en-US" dirty="0" smtClean="0"/>
              <a:t/>
            </a:r>
            <a:br>
              <a:rPr lang="en-US" dirty="0" smtClean="0"/>
            </a:br>
            <a:r>
              <a:rPr lang="en-US" dirty="0" smtClean="0"/>
              <a:t>In the menu </a:t>
            </a:r>
            <a:r>
              <a:rPr lang="en-US" i="1" dirty="0" smtClean="0"/>
              <a:t>Users &amp; Groups </a:t>
            </a:r>
            <a:r>
              <a:rPr lang="en-US" i="1" dirty="0" smtClean="0">
                <a:sym typeface="Wingdings" panose="05000000000000000000" pitchFamily="2" charset="2"/>
              </a:rPr>
              <a:t>--&gt; </a:t>
            </a:r>
            <a:r>
              <a:rPr lang="en-US" i="1" dirty="0" smtClean="0"/>
              <a:t>Users </a:t>
            </a:r>
            <a:r>
              <a:rPr lang="en-US" dirty="0" smtClean="0"/>
              <a:t>the status is marked as inactive</a:t>
            </a:r>
          </a:p>
          <a:p>
            <a:r>
              <a:rPr lang="en-US" dirty="0" smtClean="0"/>
              <a:t>(gray icon).</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741077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b="1" i="1" baseline="0"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pPr/>
              <a:t>4</a:t>
            </a:fld>
            <a:endParaRPr lang="en-US" dirty="0"/>
          </a:p>
        </p:txBody>
      </p:sp>
    </p:spTree>
    <p:extLst>
      <p:ext uri="{BB962C8B-B14F-4D97-AF65-F5344CB8AC3E}">
        <p14:creationId xmlns:p14="http://schemas.microsoft.com/office/powerpoint/2010/main" val="4137921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Internal network</a:t>
            </a:r>
          </a:p>
          <a:p>
            <a:endParaRPr lang="en-US" dirty="0"/>
          </a:p>
          <a:p>
            <a:r>
              <a:rPr lang="en-US" dirty="0" smtClean="0"/>
              <a:t>All connections to and from the IP PBX have to use SIP gateways.</a:t>
            </a:r>
          </a:p>
          <a:p>
            <a:r>
              <a:rPr lang="en-US" dirty="0" smtClean="0"/>
              <a:t>This means that also an BRI (ISDN) or analog line have to use</a:t>
            </a:r>
          </a:p>
          <a:p>
            <a:r>
              <a:rPr lang="en-US" dirty="0" smtClean="0"/>
              <a:t>first a SIP gateway and then the appropriate TDM module.</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dirty="0" smtClean="0"/>
              <a:t>This overview shows which modules are involved in incoming and outgoing calls.</a:t>
            </a:r>
          </a:p>
          <a:p>
            <a:endParaRPr lang="en-US" dirty="0" smtClean="0"/>
          </a:p>
          <a:p>
            <a:r>
              <a:rPr lang="en-US" b="1" dirty="0" smtClean="0"/>
              <a:t>Outbound Routing</a:t>
            </a:r>
          </a:p>
          <a:p>
            <a:r>
              <a:rPr lang="en-US" dirty="0" smtClean="0"/>
              <a:t>For outbound routing is shown an example of how the user, or permission groups affect the call setup.</a:t>
            </a:r>
          </a:p>
          <a:p>
            <a:endParaRPr lang="en-US" dirty="0" smtClean="0"/>
          </a:p>
          <a:p>
            <a:r>
              <a:rPr lang="en-US" b="1" dirty="0" smtClean="0"/>
              <a:t>Example:</a:t>
            </a:r>
          </a:p>
          <a:p>
            <a:r>
              <a:rPr lang="en-US" dirty="0" smtClean="0"/>
              <a:t>Extension 103 can only use routes that have the permission “Local".</a:t>
            </a:r>
          </a:p>
          <a:p>
            <a:r>
              <a:rPr lang="en-US" dirty="0" smtClean="0"/>
              <a:t>Extension 101 and 102 can use routes having the permission "National".</a:t>
            </a:r>
          </a:p>
          <a:p>
            <a:endParaRPr lang="en-US" dirty="0" smtClean="0"/>
          </a:p>
          <a:p>
            <a:r>
              <a:rPr lang="en-US" b="1" dirty="0" smtClean="0"/>
              <a:t>Inbound Routing</a:t>
            </a:r>
          </a:p>
          <a:p>
            <a:r>
              <a:rPr lang="en-US" dirty="0" smtClean="0"/>
              <a:t>At an incoming call on an ISDN port, the TDM-gateway will establish a VoIP-connection to IP PBX via a SIP gateway is established. The incoming call will be analyzed in the assigned gateway group and passed to the routing rules of the "Inbound Routing".</a:t>
            </a:r>
          </a:p>
          <a:p>
            <a:r>
              <a:rPr lang="en-US" dirty="0" smtClean="0"/>
              <a:t>The</a:t>
            </a:r>
            <a:r>
              <a:rPr lang="en-US" baseline="0" dirty="0" smtClean="0"/>
              <a:t> call </a:t>
            </a:r>
            <a:r>
              <a:rPr lang="en-US" dirty="0" smtClean="0"/>
              <a:t>is then routed according to the configured rules to the appropriate destination.</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dirty="0"/>
              <a:t>This overview shows which modules are involved during incoming and outgoing calls in a PTP connection.</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dirty="0"/>
              <a:t>This overview shows which modules are involved during incoming and outgoing calls in a PTMP connection</a:t>
            </a:r>
            <a:r>
              <a:rPr lang="en-US" dirty="0" smtClean="0"/>
              <a:t>.</a:t>
            </a:r>
          </a:p>
          <a:p>
            <a:endParaRPr lang="en-US" dirty="0" smtClean="0"/>
          </a:p>
          <a:p>
            <a:r>
              <a:rPr lang="en-US" b="1" dirty="0" smtClean="0"/>
              <a:t>Attention!</a:t>
            </a:r>
          </a:p>
          <a:p>
            <a:r>
              <a:rPr lang="en-US" dirty="0" smtClean="0"/>
              <a:t>If</a:t>
            </a:r>
            <a:r>
              <a:rPr lang="en-US" baseline="0" dirty="0" smtClean="0"/>
              <a:t> the line type is PTMP, forward all incoming numbers with ^(.*) from the gateway group into the inbound routing. There you can do e.g. a 1:1 match between MSN and internal extension by using the simple view.</a:t>
            </a:r>
          </a:p>
          <a:p>
            <a:r>
              <a:rPr lang="en-US" baseline="0" dirty="0" smtClean="0"/>
              <a:t>For outgoing calls you have to define separate permission groups for each MSN, so users assigned to this permission group will use the right outbound routing rule.</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44</a:t>
            </a:fld>
            <a:endParaRPr lang="en-US" dirty="0">
              <a:solidFill>
                <a:prstClr val="black"/>
              </a:solidFill>
            </a:endParaRPr>
          </a:p>
        </p:txBody>
      </p:sp>
      <p:sp>
        <p:nvSpPr>
          <p:cNvPr id="5" name="Notizenplatzhalter 4"/>
          <p:cNvSpPr>
            <a:spLocks noGrp="1"/>
          </p:cNvSpPr>
          <p:nvPr>
            <p:ph type="body" sz="quarter" idx="11"/>
          </p:nvPr>
        </p:nvSpPr>
        <p:spPr/>
        <p:txBody>
          <a:bodyPr>
            <a:normAutofit/>
          </a:bodyPr>
          <a:lstStyle/>
          <a:p>
            <a:r>
              <a:rPr lang="en-US" dirty="0"/>
              <a:t>The routing gateway is created automatically by the Setup </a:t>
            </a:r>
            <a:r>
              <a:rPr lang="en-US" dirty="0" smtClean="0"/>
              <a:t>Agent.</a:t>
            </a:r>
          </a:p>
          <a:p>
            <a:r>
              <a:rPr lang="en-US" dirty="0" smtClean="0"/>
              <a:t>If </a:t>
            </a:r>
            <a:r>
              <a:rPr lang="en-US" dirty="0"/>
              <a:t>you want to configure additional ISDN or SIP connections later on, the necessary routing gateway must be created manually</a:t>
            </a:r>
            <a:r>
              <a:rPr lang="en-US" dirty="0" smtClean="0"/>
              <a:t>.</a:t>
            </a:r>
          </a:p>
          <a:p>
            <a:endParaRPr lang="en-US" dirty="0" smtClean="0"/>
          </a:p>
          <a:p>
            <a:r>
              <a:rPr lang="en-US" b="1" dirty="0" smtClean="0"/>
              <a:t>Attention!</a:t>
            </a:r>
          </a:p>
          <a:p>
            <a:r>
              <a:rPr lang="en-US" dirty="0" smtClean="0"/>
              <a:t>As</a:t>
            </a:r>
            <a:r>
              <a:rPr lang="en-US" baseline="0" dirty="0" smtClean="0"/>
              <a:t> mentioned before, also with individual MSN (no block of numbers) manual configuration might be necessary!</a:t>
            </a:r>
            <a:endParaRPr lang="en-GB" dirty="0"/>
          </a:p>
        </p:txBody>
      </p:sp>
    </p:spTree>
    <p:extLst>
      <p:ext uri="{BB962C8B-B14F-4D97-AF65-F5344CB8AC3E}">
        <p14:creationId xmlns:p14="http://schemas.microsoft.com/office/powerpoint/2010/main" val="1951573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dirty="0" smtClean="0"/>
              <a:t>The connection between the IP PBX and TDM gateway is automatically created. You must assign this gateway to the corresponding gateway group.</a:t>
            </a:r>
          </a:p>
          <a:p>
            <a:r>
              <a:rPr lang="en-US" dirty="0" smtClean="0"/>
              <a:t>In the initial configuration using</a:t>
            </a:r>
          </a:p>
          <a:p>
            <a:r>
              <a:rPr lang="en-US" dirty="0" smtClean="0"/>
              <a:t>the Setup Agent the gateway group</a:t>
            </a:r>
          </a:p>
          <a:p>
            <a:r>
              <a:rPr lang="en-US" dirty="0" smtClean="0"/>
              <a:t>is automatically created with default rules.</a:t>
            </a:r>
          </a:p>
          <a:p>
            <a:r>
              <a:rPr lang="en-US" dirty="0" smtClean="0"/>
              <a:t>A further modification of the </a:t>
            </a:r>
          </a:p>
          <a:p>
            <a:r>
              <a:rPr lang="en-US" dirty="0" smtClean="0"/>
              <a:t>configuration is not usually necessary.</a:t>
            </a:r>
          </a:p>
          <a:p>
            <a:r>
              <a:rPr lang="en-US" dirty="0" smtClean="0"/>
              <a:t>Sometimes it is necessary</a:t>
            </a:r>
            <a:r>
              <a:rPr lang="en-US" baseline="0" dirty="0" smtClean="0"/>
              <a:t> to </a:t>
            </a:r>
            <a:r>
              <a:rPr lang="en-US" dirty="0" smtClean="0"/>
              <a:t>adapt</a:t>
            </a:r>
          </a:p>
          <a:p>
            <a:r>
              <a:rPr lang="en-US" dirty="0" smtClean="0"/>
              <a:t>the parameters in the "dial command“.</a:t>
            </a:r>
          </a:p>
          <a:p>
            <a:endParaRPr lang="en-US" dirty="0" smtClean="0"/>
          </a:p>
          <a:p>
            <a:r>
              <a:rPr lang="en-US" b="1" dirty="0" smtClean="0"/>
              <a:t>Attention! </a:t>
            </a:r>
            <a:r>
              <a:rPr lang="en-US" dirty="0" smtClean="0"/>
              <a:t/>
            </a:r>
            <a:br>
              <a:rPr lang="en-US" dirty="0" smtClean="0"/>
            </a:br>
            <a:r>
              <a:rPr lang="en-US" dirty="0" smtClean="0"/>
              <a:t>With a manual configuration</a:t>
            </a:r>
          </a:p>
          <a:p>
            <a:r>
              <a:rPr lang="en-US" dirty="0" smtClean="0"/>
              <a:t>you must create the gateway group</a:t>
            </a:r>
          </a:p>
          <a:p>
            <a:r>
              <a:rPr lang="en-US" dirty="0" smtClean="0"/>
              <a:t>with the appropriate rules.</a:t>
            </a:r>
          </a:p>
          <a:p>
            <a:r>
              <a:rPr lang="en-US" dirty="0" smtClean="0"/>
              <a:t>Have a look into the wiki for more </a:t>
            </a:r>
            <a:r>
              <a:rPr lang="en-US" dirty="0" err="1" smtClean="0"/>
              <a:t>infos</a:t>
            </a:r>
            <a:r>
              <a:rPr lang="en-US" dirty="0" smtClean="0"/>
              <a:t>!</a:t>
            </a:r>
            <a:endParaRPr lang="de-DE" dirty="0" smtClean="0"/>
          </a:p>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45</a:t>
            </a:fld>
            <a:endParaRPr lang="en-US" dirty="0">
              <a:solidFill>
                <a:prstClr val="black"/>
              </a:solidFill>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145"/>
          <a:stretch/>
        </p:blipFill>
        <p:spPr bwMode="auto">
          <a:xfrm>
            <a:off x="3724998" y="5333641"/>
            <a:ext cx="2338135" cy="3302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573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sz="1200" dirty="0" smtClean="0"/>
              <a:t>The routing for incoming and outgoing calls is configured by the Setup Agent to forward all recognized extension numbers from the gateway group 1:1 as destination number.</a:t>
            </a:r>
          </a:p>
          <a:p>
            <a:r>
              <a:rPr lang="en-US" sz="1200" dirty="0" smtClean="0"/>
              <a:t>All outgoing calls that start with "0" as a prefix are 1:1 forwarded to the gateway group. According to the configuration in the Gateway group this number is passed to the SIP gateway where the phone number is sent to the external line, or to the TDM-gateway corresponding to the variable in the parameter "dial command".</a:t>
            </a:r>
          </a:p>
          <a:p>
            <a:r>
              <a:rPr lang="en-US" sz="1200" dirty="0" smtClean="0"/>
              <a:t>The prefix "0" is removed accordingly, where it is no longer needed.</a:t>
            </a:r>
          </a:p>
          <a:p>
            <a:endParaRPr lang="en-US" sz="1200" b="1" dirty="0" smtClean="0"/>
          </a:p>
          <a:p>
            <a:r>
              <a:rPr lang="en-US" sz="1200" b="1" dirty="0" smtClean="0"/>
              <a:t>SIP/{prefix}{number:1}@{gateway}</a:t>
            </a:r>
          </a:p>
          <a:p>
            <a:endParaRPr lang="en-US" sz="1200" dirty="0" smtClean="0"/>
          </a:p>
          <a:p>
            <a:r>
              <a:rPr lang="en-US" sz="1200" dirty="0" smtClean="0"/>
              <a:t>This is done with the entry “</a:t>
            </a:r>
            <a:r>
              <a:rPr lang="en-US" sz="1200" b="1" dirty="0" smtClean="0"/>
              <a:t>:1</a:t>
            </a:r>
            <a:r>
              <a:rPr lang="en-US" sz="1200" dirty="0" smtClean="0"/>
              <a:t>" after "number". If you have an IP PBX that will seize the line without prefix, the entry in the dial command would be </a:t>
            </a:r>
          </a:p>
          <a:p>
            <a:endParaRPr lang="en-US" sz="1200" b="1" dirty="0" smtClean="0"/>
          </a:p>
          <a:p>
            <a:r>
              <a:rPr lang="en-US" sz="1200" b="1" dirty="0" smtClean="0"/>
              <a:t>SIP/{prefix}{number}@{gateway}</a:t>
            </a:r>
          </a:p>
          <a:p>
            <a:endParaRPr lang="en-US" sz="1200" dirty="0" smtClean="0"/>
          </a:p>
          <a:p>
            <a:r>
              <a:rPr lang="en-US" sz="1200" dirty="0" smtClean="0"/>
              <a:t>In the outbound routing you then have to enter </a:t>
            </a:r>
            <a:r>
              <a:rPr lang="en-US" sz="1200" b="1" dirty="0" smtClean="0"/>
              <a:t>^(.*)</a:t>
            </a:r>
            <a:r>
              <a:rPr lang="en-US" sz="1200" dirty="0" smtClean="0"/>
              <a:t> instead of </a:t>
            </a:r>
            <a:r>
              <a:rPr lang="en-US" sz="1200" b="1" dirty="0" smtClean="0"/>
              <a:t>^0 </a:t>
            </a:r>
            <a:r>
              <a:rPr lang="en-US" sz="1200" dirty="0" smtClean="0"/>
              <a:t>.</a:t>
            </a:r>
            <a:endParaRPr lang="de-DE" sz="120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dirty="0" smtClean="0"/>
              <a:t>With the advanced routing options you can configure a custom routing through the evaluation of number patterns.</a:t>
            </a:r>
            <a:br>
              <a:rPr lang="en-US" dirty="0" smtClean="0"/>
            </a:br>
            <a:r>
              <a:rPr lang="en-US" dirty="0" smtClean="0"/>
              <a:t>If you enable this option, you must delete the entries in the simplified routing.</a:t>
            </a:r>
            <a:br>
              <a:rPr lang="en-US" dirty="0" smtClean="0"/>
            </a:br>
            <a:r>
              <a:rPr lang="en-US" dirty="0" smtClean="0"/>
              <a:t>Each number pattern begins with a ^ (circumflex). The evaluation of a trunk access code would be, for example, ^0.</a:t>
            </a:r>
            <a:br>
              <a:rPr lang="en-US" dirty="0" smtClean="0"/>
            </a:br>
            <a:r>
              <a:rPr lang="en-US" dirty="0" smtClean="0"/>
              <a:t>All other numbers are not verified and are therefore valid.</a:t>
            </a:r>
            <a:br>
              <a:rPr lang="en-US" dirty="0" smtClean="0"/>
            </a:br>
            <a:r>
              <a:rPr lang="en-US" dirty="0" smtClean="0"/>
              <a:t>Routing can be activated by the date of the week or time. Thus, scenarios such as the routes to opening times or holidays can easily be implemented.</a:t>
            </a:r>
            <a:br>
              <a:rPr lang="en-US" dirty="0" smtClean="0"/>
            </a:br>
            <a:r>
              <a:rPr lang="en-US" dirty="0" smtClean="0"/>
              <a:t>In the outbound routing, you can also add</a:t>
            </a:r>
            <a:r>
              <a:rPr lang="en-US" baseline="0" dirty="0" smtClean="0"/>
              <a:t> an</a:t>
            </a:r>
            <a:r>
              <a:rPr lang="en-US" dirty="0" smtClean="0"/>
              <a:t> area code in the "Prefix" field, if necessary.</a:t>
            </a:r>
            <a:br>
              <a:rPr lang="en-US" dirty="0" smtClean="0"/>
            </a:br>
            <a:r>
              <a:rPr lang="en-US" dirty="0" smtClean="0"/>
              <a:t>This number can be up to 10 digits and can be used for a hidden</a:t>
            </a:r>
            <a:r>
              <a:rPr lang="en-US" baseline="0" dirty="0" smtClean="0"/>
              <a:t> routing </a:t>
            </a:r>
            <a:r>
              <a:rPr lang="en-US" dirty="0" smtClean="0"/>
              <a:t>within an</a:t>
            </a:r>
            <a:r>
              <a:rPr lang="en-US" baseline="0" dirty="0" smtClean="0"/>
              <a:t> interconnected </a:t>
            </a:r>
            <a:r>
              <a:rPr lang="en-US" dirty="0" smtClean="0"/>
              <a:t>network.</a:t>
            </a:r>
            <a:br>
              <a:rPr lang="en-US" dirty="0" smtClean="0"/>
            </a:br>
            <a:r>
              <a:rPr lang="en-US" dirty="0" smtClean="0"/>
              <a:t>For this it is necessary to include these digits in the dial command of the SIP gateways. For this purpose the variable {prefix} must be entered there.</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dirty="0"/>
              <a:t>This example illustrates, how the number from dialed by the caller is treated in the IP telephone system by the Search/Replace function.</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dirty="0" smtClean="0"/>
              <a:t>This example illustrates how the user dialed</a:t>
            </a:r>
            <a:r>
              <a:rPr lang="en-US" baseline="0" dirty="0" smtClean="0"/>
              <a:t> </a:t>
            </a:r>
            <a:r>
              <a:rPr lang="en-US" dirty="0" smtClean="0"/>
              <a:t>number is treated in the IP telephone system by the Search/Replace function when using a BRI connection.</a:t>
            </a:r>
          </a:p>
          <a:p>
            <a:endParaRPr lang="en-US" dirty="0" smtClean="0"/>
          </a:p>
          <a:p>
            <a:r>
              <a:rPr lang="en-US" b="1" dirty="0" smtClean="0"/>
              <a:t>Attention!</a:t>
            </a:r>
          </a:p>
          <a:p>
            <a:r>
              <a:rPr lang="en-US" dirty="0" smtClean="0"/>
              <a:t>This is valid for connections with blocks of numbers, where the block matches the range of the internal extensions.</a:t>
            </a:r>
          </a:p>
          <a:p>
            <a:r>
              <a:rPr lang="en-US" dirty="0" smtClean="0"/>
              <a:t>When using e.g. individual MSNs at PTMP connection a 1:1 assignment</a:t>
            </a:r>
            <a:r>
              <a:rPr lang="en-US" baseline="0" dirty="0" smtClean="0"/>
              <a:t> via separate permission groups might be necessary!</a:t>
            </a:r>
          </a:p>
          <a:p>
            <a:endParaRPr lang="en-US" baseline="0" dirty="0" smtClean="0"/>
          </a:p>
          <a:p>
            <a:r>
              <a:rPr lang="en-US" baseline="0" dirty="0" smtClean="0"/>
              <a:t>For SIP trunks you just would have to focus on the entered data for the Outbound caller ID in the gateway group.</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defTabSz="921761"/>
            <a:fld id="{D401C463-EAFC-42EA-BF46-84FA52029087}" type="slidenum">
              <a:rPr lang="de-DE"/>
              <a:pPr defTabSz="921761"/>
              <a:t>5</a:t>
            </a:fld>
            <a:endParaRPr lang="de-DE"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dirty="0" smtClean="0">
              <a:latin typeface="Arial" pitchFamily="34" charset="0"/>
              <a:ea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Practical exercise</a:t>
            </a:r>
          </a:p>
          <a:p>
            <a:endParaRPr lang="en-US" b="1" dirty="0"/>
          </a:p>
          <a:p>
            <a:pPr marL="165415" indent="-165415">
              <a:buFont typeface="Arial" panose="020B0604020202020204" pitchFamily="34" charset="0"/>
              <a:buChar char="•"/>
            </a:pPr>
            <a:r>
              <a:rPr lang="en-US" dirty="0"/>
              <a:t>Configure your IP PBX with the "Setup Agent" incl. </a:t>
            </a:r>
            <a:r>
              <a:rPr lang="en-US" dirty="0" smtClean="0"/>
              <a:t>SIP trunk.</a:t>
            </a:r>
            <a:endParaRPr lang="en-US" dirty="0"/>
          </a:p>
          <a:p>
            <a:pPr marL="165415" indent="-165415">
              <a:buFont typeface="Arial" panose="020B0604020202020204" pitchFamily="34" charset="0"/>
              <a:buChar char="•"/>
            </a:pPr>
            <a:r>
              <a:rPr lang="en-US" dirty="0"/>
              <a:t>Connect the Gigaset PRO devices to the PBX. Wait until they’re provisioned.</a:t>
            </a:r>
          </a:p>
          <a:p>
            <a:pPr marL="165415" indent="-165415">
              <a:buFont typeface="Arial" panose="020B0604020202020204" pitchFamily="34" charset="0"/>
              <a:buChar char="•"/>
            </a:pPr>
            <a:r>
              <a:rPr lang="en-US" dirty="0"/>
              <a:t>Make internal calls with the 95xxxx numbers.</a:t>
            </a:r>
          </a:p>
          <a:p>
            <a:pPr marL="165415" indent="-165415">
              <a:buFont typeface="Arial" panose="020B0604020202020204" pitchFamily="34" charset="0"/>
              <a:buChar char="•"/>
            </a:pPr>
            <a:r>
              <a:rPr lang="en-US" dirty="0"/>
              <a:t>Subscribe to the phones with the "Hot </a:t>
            </a:r>
            <a:r>
              <a:rPr lang="en-US" dirty="0" err="1"/>
              <a:t>Desking</a:t>
            </a:r>
            <a:r>
              <a:rPr lang="en-US" dirty="0"/>
              <a:t>“-feature.</a:t>
            </a:r>
          </a:p>
          <a:p>
            <a:pPr marL="165415" indent="-165415">
              <a:buFont typeface="Arial" panose="020B0604020202020204" pitchFamily="34" charset="0"/>
              <a:buChar char="•"/>
            </a:pPr>
            <a:r>
              <a:rPr lang="en-US" dirty="0"/>
              <a:t>Make internal calls with assigned users.</a:t>
            </a:r>
          </a:p>
          <a:p>
            <a:pPr marL="165415" indent="-165415">
              <a:buFont typeface="Arial" panose="020B0604020202020204" pitchFamily="34" charset="0"/>
              <a:buChar char="•"/>
            </a:pPr>
            <a:r>
              <a:rPr lang="en-US" dirty="0"/>
              <a:t>Make calls with external participants in incoming and outgoing direction.</a:t>
            </a:r>
          </a:p>
          <a:p>
            <a:pPr marL="165415" indent="-165415">
              <a:buFont typeface="Arial" panose="020B0604020202020204" pitchFamily="34" charset="0"/>
              <a:buChar char="•"/>
            </a:pPr>
            <a:r>
              <a:rPr lang="en-US" dirty="0"/>
              <a:t>Test the connections with all features (CLIP, call-back, etc.).</a:t>
            </a:r>
          </a:p>
          <a:p>
            <a:pPr marL="165415" indent="-165415">
              <a:buFont typeface="Arial" panose="020B0604020202020204" pitchFamily="34" charset="0"/>
              <a:buChar char="•"/>
            </a:pPr>
            <a:r>
              <a:rPr lang="en-US" dirty="0"/>
              <a:t>Use the information for the setup from the document “Training_environment_Gigaset.pdf".</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41379217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52</a:t>
            </a:fld>
            <a:endParaRPr lang="en-US" dirty="0"/>
          </a:p>
        </p:txBody>
      </p:sp>
    </p:spTree>
    <p:extLst>
      <p:ext uri="{BB962C8B-B14F-4D97-AF65-F5344CB8AC3E}">
        <p14:creationId xmlns:p14="http://schemas.microsoft.com/office/powerpoint/2010/main" val="5965305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normAutofit fontScale="92500" lnSpcReduction="20000"/>
          </a:bodyPr>
          <a:lstStyle/>
          <a:p>
            <a:r>
              <a:rPr lang="en-US" b="1" dirty="0"/>
              <a:t>CLIP</a:t>
            </a:r>
          </a:p>
          <a:p>
            <a:endParaRPr lang="en-US" b="1" dirty="0"/>
          </a:p>
          <a:p>
            <a:r>
              <a:rPr lang="en-US" dirty="0"/>
              <a:t>Any amount of numbers can be entered for both internally and externally.</a:t>
            </a:r>
          </a:p>
          <a:p>
            <a:r>
              <a:rPr lang="en-US" dirty="0"/>
              <a:t>Make sure that these numbers can be "called".</a:t>
            </a:r>
          </a:p>
          <a:p>
            <a:r>
              <a:rPr lang="en-US" dirty="0"/>
              <a:t>The user can select one of these preconfigured numbers.</a:t>
            </a:r>
          </a:p>
          <a:p>
            <a:endParaRPr lang="en-US" dirty="0"/>
          </a:p>
          <a:p>
            <a:r>
              <a:rPr lang="en-US" b="1" dirty="0" smtClean="0"/>
              <a:t>Attention</a:t>
            </a:r>
            <a:r>
              <a:rPr lang="en-US" dirty="0" smtClean="0"/>
              <a:t>:</a:t>
            </a:r>
            <a:r>
              <a:rPr lang="en-US" dirty="0" smtClean="0"/>
              <a:t>	When the admin</a:t>
            </a:r>
            <a:r>
              <a:rPr lang="en-US" baseline="0" dirty="0" smtClean="0"/>
              <a:t> has entered static CLIP assignment in the </a:t>
            </a:r>
            <a:r>
              <a:rPr lang="en-US" baseline="0" dirty="0" smtClean="0"/>
              <a:t>	gateway group</a:t>
            </a:r>
            <a:r>
              <a:rPr lang="en-US" baseline="0" dirty="0" smtClean="0"/>
              <a:t>, the CLIP entered here will be </a:t>
            </a:r>
            <a:r>
              <a:rPr lang="en-US" baseline="0" dirty="0" smtClean="0"/>
              <a:t>ignored. </a:t>
            </a:r>
          </a:p>
          <a:p>
            <a:endParaRPr lang="en-US" baseline="0" dirty="0" smtClean="0"/>
          </a:p>
          <a:p>
            <a:endParaRPr lang="en-US" baseline="0" dirty="0" smtClean="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r>
              <a:rPr lang="en-US" dirty="0"/>
              <a:t>If the user selects "default number", its extension number is transmitted.</a:t>
            </a:r>
          </a:p>
          <a:p>
            <a:r>
              <a:rPr lang="en-US" dirty="0"/>
              <a:t>In this example, the extension 101.</a:t>
            </a:r>
          </a:p>
          <a:p>
            <a:r>
              <a:rPr lang="en-US" dirty="0"/>
              <a:t/>
            </a:r>
            <a:br>
              <a:rPr lang="en-US" dirty="0"/>
            </a:br>
            <a:r>
              <a:rPr lang="en-US" b="1" dirty="0"/>
              <a:t>Attention!</a:t>
            </a:r>
          </a:p>
          <a:p>
            <a:r>
              <a:rPr lang="en-US" dirty="0"/>
              <a:t>This can be overridden by entries in a Gateway group.</a:t>
            </a:r>
            <a:endParaRPr lang="de-DE" dirty="0"/>
          </a:p>
        </p:txBody>
      </p:sp>
      <p:pic>
        <p:nvPicPr>
          <p:cNvPr id="10" name="Picture 3" descr="C:\Users\kopowski_t\Desktop\Oasy\Galilei\Screenshots\Mozilla Firefox_06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354" t="18903" r="2439" b="6486"/>
          <a:stretch/>
        </p:blipFill>
        <p:spPr bwMode="auto">
          <a:xfrm>
            <a:off x="2197962" y="6043439"/>
            <a:ext cx="4021515" cy="23073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3" descr="C:\Users\kopowski_t\Desktop\Oasy\Galilei\Screenshots\Mozilla Firefox_06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6294" b="24111"/>
          <a:stretch/>
        </p:blipFill>
        <p:spPr bwMode="auto">
          <a:xfrm>
            <a:off x="806550" y="6043439"/>
            <a:ext cx="1377527" cy="2346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olienbildplatzhalter 1"/>
          <p:cNvSpPr>
            <a:spLocks noGrp="1" noRot="1" noChangeAspect="1"/>
          </p:cNvSpPr>
          <p:nvPr>
            <p:ph type="sldImg"/>
          </p:nvPr>
        </p:nvSpPr>
        <p:spPr>
          <a:xfrm>
            <a:off x="687388" y="698500"/>
            <a:ext cx="5437187" cy="3854450"/>
          </a:xfrm>
        </p:spPr>
      </p:sp>
      <p:sp>
        <p:nvSpPr>
          <p:cNvPr id="4" name="Foliennummernplatzhalter 3"/>
          <p:cNvSpPr>
            <a:spLocks noGrp="1"/>
          </p:cNvSpPr>
          <p:nvPr>
            <p:ph type="sldNum" sz="quarter" idx="10"/>
          </p:nvPr>
        </p:nvSpPr>
        <p:spPr/>
        <p:txBody>
          <a:bodyPr/>
          <a:lstStyle/>
          <a:p>
            <a:fld id="{DA6F4E91-91FA-4D1C-AEDB-F57CA52A0EDD}" type="slidenum">
              <a:rPr lang="en-US" smtClean="0"/>
              <a:pPr/>
              <a:t>53</a:t>
            </a:fld>
            <a:endParaRPr lang="en-US" dirty="0"/>
          </a:p>
        </p:txBody>
      </p:sp>
      <p:sp>
        <p:nvSpPr>
          <p:cNvPr id="6" name="Rechteck 5"/>
          <p:cNvSpPr/>
          <p:nvPr/>
        </p:nvSpPr>
        <p:spPr>
          <a:xfrm>
            <a:off x="806549" y="8131671"/>
            <a:ext cx="1377528" cy="2160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88215" tIns="44107" rIns="88215" bIns="44107" rtlCol="0" anchor="ctr"/>
          <a:lstStyle/>
          <a:p>
            <a:pPr algn="ctr"/>
            <a:endParaRPr lang="en-GB"/>
          </a:p>
        </p:txBody>
      </p:sp>
      <p:sp>
        <p:nvSpPr>
          <p:cNvPr id="8" name="Rechteck 7"/>
          <p:cNvSpPr/>
          <p:nvPr/>
        </p:nvSpPr>
        <p:spPr>
          <a:xfrm>
            <a:off x="4046908" y="7905049"/>
            <a:ext cx="2085274" cy="37063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88215" tIns="44107" rIns="88215" bIns="44107" rtlCol="0" anchor="ctr"/>
          <a:lstStyle/>
          <a:p>
            <a:pPr algn="ctr"/>
            <a:endParaRPr lang="en-GB"/>
          </a:p>
        </p:txBody>
      </p:sp>
    </p:spTree>
    <p:extLst>
      <p:ext uri="{BB962C8B-B14F-4D97-AF65-F5344CB8AC3E}">
        <p14:creationId xmlns:p14="http://schemas.microsoft.com/office/powerpoint/2010/main" val="596530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User Groups</a:t>
            </a:r>
          </a:p>
          <a:p>
            <a:endParaRPr lang="en-US" dirty="0"/>
          </a:p>
          <a:p>
            <a:r>
              <a:rPr lang="en-US" dirty="0"/>
              <a:t>All existing permission groups that are marked with       , can be assigned to the user.</a:t>
            </a:r>
          </a:p>
          <a:p>
            <a:r>
              <a:rPr lang="en-US" dirty="0"/>
              <a:t>The assignment of a permission can be deleted with       .</a:t>
            </a:r>
          </a:p>
          <a:p>
            <a:endParaRPr lang="en-US" dirty="0"/>
          </a:p>
          <a:p>
            <a:r>
              <a:rPr lang="en-US" dirty="0"/>
              <a:t>The permissions "All users" and "All visible users" are assigned to each user and can not be deleted.</a:t>
            </a:r>
          </a:p>
          <a:p>
            <a:endParaRPr lang="en-US" dirty="0"/>
          </a:p>
          <a:p>
            <a:r>
              <a:rPr lang="en-US" dirty="0"/>
              <a:t>All authorization groups of type "user“ are offered.</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54</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933" y="5199462"/>
            <a:ext cx="182406" cy="26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551" y="5611391"/>
            <a:ext cx="182406" cy="26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5305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de-DE" b="1" dirty="0" err="1" smtClean="0"/>
              <a:t>Remark</a:t>
            </a:r>
            <a:r>
              <a:rPr lang="de-DE" b="1" dirty="0" smtClean="0"/>
              <a:t>:</a:t>
            </a:r>
            <a:r>
              <a:rPr lang="de-DE" dirty="0" smtClean="0"/>
              <a:t>	</a:t>
            </a:r>
            <a:r>
              <a:rPr lang="de-DE" dirty="0" err="1" smtClean="0"/>
              <a:t>Agents</a:t>
            </a:r>
            <a:r>
              <a:rPr lang="de-DE" baseline="0" dirty="0" smtClean="0"/>
              <a:t> </a:t>
            </a:r>
            <a:r>
              <a:rPr lang="de-DE" baseline="0" dirty="0" err="1" smtClean="0"/>
              <a:t>are</a:t>
            </a:r>
            <a:r>
              <a:rPr lang="de-DE" baseline="0" dirty="0" smtClean="0"/>
              <a:t> </a:t>
            </a:r>
            <a:r>
              <a:rPr lang="de-DE" baseline="0" dirty="0" err="1" smtClean="0"/>
              <a:t>part</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call</a:t>
            </a:r>
            <a:r>
              <a:rPr lang="de-DE" baseline="0" dirty="0" smtClean="0"/>
              <a:t> </a:t>
            </a:r>
            <a:r>
              <a:rPr lang="de-DE" baseline="0" dirty="0" err="1" smtClean="0"/>
              <a:t>center</a:t>
            </a:r>
            <a:r>
              <a:rPr lang="de-DE" baseline="0" dirty="0" smtClean="0"/>
              <a:t> </a:t>
            </a:r>
            <a:r>
              <a:rPr lang="de-DE" baseline="0" dirty="0" err="1" smtClean="0"/>
              <a:t>license</a:t>
            </a:r>
            <a:r>
              <a:rPr lang="de-DE" baseline="0" dirty="0" smtClean="0"/>
              <a:t>, </a:t>
            </a:r>
            <a:r>
              <a:rPr lang="de-DE" baseline="0" dirty="0" err="1" smtClean="0"/>
              <a:t>which</a:t>
            </a:r>
            <a:r>
              <a:rPr lang="de-DE" baseline="0" dirty="0" smtClean="0"/>
              <a:t> will </a:t>
            </a:r>
            <a:r>
              <a:rPr lang="de-DE" baseline="0" dirty="0" err="1" smtClean="0"/>
              <a:t>be</a:t>
            </a:r>
            <a:r>
              <a:rPr lang="de-DE" baseline="0" dirty="0" smtClean="0"/>
              <a:t> </a:t>
            </a:r>
            <a:r>
              <a:rPr lang="de-DE" baseline="0" dirty="0" err="1" smtClean="0"/>
              <a:t>available</a:t>
            </a:r>
            <a:r>
              <a:rPr lang="de-DE" baseline="0" dirty="0" smtClean="0"/>
              <a:t> end </a:t>
            </a:r>
            <a:r>
              <a:rPr lang="de-DE" baseline="0" dirty="0" err="1" smtClean="0"/>
              <a:t>of</a:t>
            </a:r>
            <a:r>
              <a:rPr lang="de-DE" baseline="0" dirty="0" smtClean="0"/>
              <a:t> Q3/2015.</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pPr/>
              <a:t>55</a:t>
            </a:fld>
            <a:endParaRPr lang="en-US" dirty="0"/>
          </a:p>
        </p:txBody>
      </p:sp>
    </p:spTree>
    <p:extLst>
      <p:ext uri="{BB962C8B-B14F-4D97-AF65-F5344CB8AC3E}">
        <p14:creationId xmlns:p14="http://schemas.microsoft.com/office/powerpoint/2010/main" val="5965305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de-DE" b="1" baseline="0" dirty="0" err="1" smtClean="0"/>
              <a:t>Permissions</a:t>
            </a:r>
            <a:endParaRPr lang="de-DE" b="1" baseline="0" dirty="0" smtClean="0"/>
          </a:p>
          <a:p>
            <a:endParaRPr lang="de-DE" baseline="0" dirty="0" smtClean="0"/>
          </a:p>
          <a:p>
            <a:r>
              <a:rPr lang="en-US" dirty="0" smtClean="0"/>
              <a:t>The authorization group "All users" is assigned to all users.</a:t>
            </a:r>
          </a:p>
          <a:p>
            <a:r>
              <a:rPr lang="en-US" dirty="0" smtClean="0"/>
              <a:t>This assignment can </a:t>
            </a:r>
            <a:r>
              <a:rPr lang="en-US" b="1" dirty="0" smtClean="0"/>
              <a:t>NOT</a:t>
            </a:r>
            <a:r>
              <a:rPr lang="en-US" dirty="0" smtClean="0"/>
              <a:t> be deleted.</a:t>
            </a:r>
          </a:p>
          <a:p>
            <a:r>
              <a:rPr lang="en-US" dirty="0" smtClean="0"/>
              <a:t>Therefore, it might be useful to create an authorization concept and then assign additional permissions depending on the user.</a:t>
            </a:r>
          </a:p>
          <a:p>
            <a:endParaRPr lang="en-US" b="1" dirty="0" smtClean="0"/>
          </a:p>
          <a:p>
            <a:r>
              <a:rPr lang="en-US" b="1" dirty="0" smtClean="0"/>
              <a:t>Example</a:t>
            </a:r>
            <a:r>
              <a:rPr lang="en-US" dirty="0" smtClean="0"/>
              <a:t>:</a:t>
            </a:r>
          </a:p>
          <a:p>
            <a:pPr marL="275692" indent="-275692">
              <a:buFont typeface="Arial" panose="020B0604020202020204" pitchFamily="34" charset="0"/>
              <a:buChar char="•"/>
            </a:pPr>
            <a:r>
              <a:rPr lang="en-US" dirty="0" smtClean="0"/>
              <a:t>Create Authorization Groups Local, National, International, to use a dial control.</a:t>
            </a:r>
          </a:p>
          <a:p>
            <a:pPr marL="275692" indent="-275692">
              <a:buFont typeface="Arial" panose="020B0604020202020204" pitchFamily="34" charset="0"/>
              <a:buChar char="•"/>
            </a:pPr>
            <a:r>
              <a:rPr lang="en-US" dirty="0" smtClean="0"/>
              <a:t>Create a permission group for users who want to use the feature Intercom (Chief Secretary combination)</a:t>
            </a:r>
          </a:p>
          <a:p>
            <a:pPr marL="275692" indent="-275692">
              <a:buFont typeface="Arial" panose="020B0604020202020204" pitchFamily="34" charset="0"/>
              <a:buChar char="•"/>
            </a:pPr>
            <a:r>
              <a:rPr lang="en-US" dirty="0" smtClean="0"/>
              <a:t>Create a permission group</a:t>
            </a:r>
          </a:p>
          <a:p>
            <a:r>
              <a:rPr lang="en-US" dirty="0"/>
              <a:t> </a:t>
            </a:r>
            <a:r>
              <a:rPr lang="en-US" dirty="0" smtClean="0"/>
              <a:t>      for users that can use a</a:t>
            </a:r>
          </a:p>
          <a:p>
            <a:r>
              <a:rPr lang="en-US" dirty="0"/>
              <a:t> </a:t>
            </a:r>
            <a:r>
              <a:rPr lang="en-US" dirty="0" smtClean="0"/>
              <a:t>      voice recording etc.</a:t>
            </a:r>
          </a:p>
          <a:p>
            <a:endParaRPr lang="en-US" dirty="0" smtClean="0"/>
          </a:p>
          <a:p>
            <a:r>
              <a:rPr lang="en-US" dirty="0" smtClean="0"/>
              <a:t>This permission groups can then</a:t>
            </a:r>
          </a:p>
          <a:p>
            <a:r>
              <a:rPr lang="en-US" dirty="0" smtClean="0"/>
              <a:t>assigned individually to</a:t>
            </a:r>
          </a:p>
          <a:p>
            <a:r>
              <a:rPr lang="en-US" dirty="0" smtClean="0"/>
              <a:t>users by the administrator.</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56</a:t>
            </a:fld>
            <a:endParaRPr lang="en-US" dirty="0"/>
          </a:p>
        </p:txBody>
      </p:sp>
      <p:pic>
        <p:nvPicPr>
          <p:cNvPr id="24582" name="Picture 6" descr="G:\Screenshots\Mozilla Firefox_294.png"/>
          <p:cNvPicPr>
            <a:picLocks noChangeAspect="1" noChangeArrowheads="1"/>
          </p:cNvPicPr>
          <p:nvPr/>
        </p:nvPicPr>
        <p:blipFill rotWithShape="1">
          <a:blip r:embed="rId3">
            <a:extLst>
              <a:ext uri="{28A0092B-C50C-407E-A947-70E740481C1C}">
                <a14:useLocalDpi xmlns:a14="http://schemas.microsoft.com/office/drawing/2010/main" val="0"/>
              </a:ext>
            </a:extLst>
          </a:blip>
          <a:srcRect l="59744" t="58184" r="8932" b="11406"/>
          <a:stretch/>
        </p:blipFill>
        <p:spPr bwMode="auto">
          <a:xfrm>
            <a:off x="3151387" y="7051551"/>
            <a:ext cx="3341644" cy="2377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530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smtClean="0"/>
              <a:t>Example:</a:t>
            </a:r>
          </a:p>
          <a:p>
            <a:r>
              <a:rPr lang="en-US" dirty="0" smtClean="0"/>
              <a:t>Create 3 permission groups (BLF1, BLF2, BLF3) of type "user" privilege "</a:t>
            </a:r>
            <a:r>
              <a:rPr lang="en-US" dirty="0" err="1" smtClean="0"/>
              <a:t>monitor_peers</a:t>
            </a:r>
            <a:r>
              <a:rPr lang="en-US" dirty="0" smtClean="0"/>
              <a:t>".</a:t>
            </a:r>
          </a:p>
          <a:p>
            <a:endParaRPr lang="en-US" dirty="0" smtClean="0"/>
          </a:p>
          <a:p>
            <a:r>
              <a:rPr lang="en-US" dirty="0" smtClean="0"/>
              <a:t>Then, assign the user to the desired user group.</a:t>
            </a:r>
          </a:p>
          <a:p>
            <a:endParaRPr lang="en-US" dirty="0" smtClean="0"/>
          </a:p>
          <a:p>
            <a:r>
              <a:rPr lang="en-US" dirty="0" smtClean="0"/>
              <a:t>If you would like to have a user</a:t>
            </a:r>
            <a:r>
              <a:rPr lang="en-US" baseline="0" dirty="0" smtClean="0"/>
              <a:t> that </a:t>
            </a:r>
            <a:r>
              <a:rPr lang="en-US" dirty="0" smtClean="0"/>
              <a:t>should be able to see all the extensions of the IP telephone system, but should</a:t>
            </a:r>
            <a:r>
              <a:rPr lang="en-US" baseline="0" dirty="0" smtClean="0"/>
              <a:t> </a:t>
            </a:r>
            <a:r>
              <a:rPr lang="en-US" dirty="0" smtClean="0"/>
              <a:t>not be seen in the BLF groups BLF1 –</a:t>
            </a:r>
            <a:r>
              <a:rPr lang="en-US" baseline="0" dirty="0" smtClean="0"/>
              <a:t> </a:t>
            </a:r>
            <a:r>
              <a:rPr lang="en-US" dirty="0" smtClean="0"/>
              <a:t>BLF3, just add an authorization group</a:t>
            </a:r>
          </a:p>
          <a:p>
            <a:r>
              <a:rPr lang="en-US" dirty="0" smtClean="0"/>
              <a:t>BLF ALL and assign the groups BLF1 - BLF3</a:t>
            </a:r>
          </a:p>
          <a:p>
            <a:r>
              <a:rPr lang="en-US" dirty="0" smtClean="0"/>
              <a:t>(apply to group) to this group.</a:t>
            </a:r>
          </a:p>
          <a:p>
            <a:r>
              <a:rPr lang="en-US" dirty="0" smtClean="0"/>
              <a:t>Then, assign this particular user to the</a:t>
            </a:r>
          </a:p>
          <a:p>
            <a:r>
              <a:rPr lang="en-US" dirty="0" smtClean="0"/>
              <a:t>user group BLF ALL.</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57</a:t>
            </a:fld>
            <a:endParaRPr lang="en-US" dirty="0">
              <a:solidFill>
                <a:prstClr val="black"/>
              </a:solidFil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474" t="28440" r="32096" b="19031"/>
          <a:stretch/>
        </p:blipFill>
        <p:spPr bwMode="auto">
          <a:xfrm>
            <a:off x="3614861" y="6475487"/>
            <a:ext cx="2691638" cy="273630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530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Concept</a:t>
            </a:r>
          </a:p>
          <a:p>
            <a:endParaRPr lang="en-US" dirty="0"/>
          </a:p>
          <a:p>
            <a:r>
              <a:rPr lang="en-US" dirty="0"/>
              <a:t>Before a user can use the "Busy Lamp Field", he needs permission to start the monitor.</a:t>
            </a:r>
          </a:p>
          <a:p>
            <a:r>
              <a:rPr lang="en-US" dirty="0"/>
              <a:t>In the monitor menu, he can see all participants and their status, which are in the same user group with the permission "</a:t>
            </a:r>
            <a:r>
              <a:rPr lang="en-US" dirty="0" err="1"/>
              <a:t>monitor_peers</a:t>
            </a:r>
            <a:r>
              <a:rPr lang="en-US" dirty="0"/>
              <a:t>".</a:t>
            </a:r>
          </a:p>
          <a:p>
            <a:r>
              <a:rPr lang="en-US" dirty="0"/>
              <a:t>Is a Busy Lamp Field desired for all participants, it makes sense to enable this permission in the user group "All users", because every user is assigned automatically to this user group.</a:t>
            </a:r>
          </a:p>
          <a:p>
            <a:endParaRPr lang="en-US" dirty="0"/>
          </a:p>
          <a:p>
            <a:endParaRPr lang="en-US" dirty="0"/>
          </a:p>
          <a:p>
            <a:endParaRPr lang="en-US" dirty="0"/>
          </a:p>
          <a:p>
            <a:r>
              <a:rPr lang="en-US" dirty="0"/>
              <a:t>Otherwise, permission groups can be created, which are then assigned to selected users.</a:t>
            </a:r>
          </a:p>
          <a:p>
            <a:endParaRPr lang="en-US" dirty="0"/>
          </a:p>
          <a:p>
            <a:r>
              <a:rPr lang="en-US" b="1" dirty="0"/>
              <a:t>Example:</a:t>
            </a:r>
          </a:p>
          <a:p>
            <a:r>
              <a:rPr lang="en-US" dirty="0"/>
              <a:t>Create three permission groups</a:t>
            </a:r>
          </a:p>
          <a:p>
            <a:r>
              <a:rPr lang="en-US" dirty="0"/>
              <a:t>(BLF1, BLF2, BLF3) of type "user" with </a:t>
            </a:r>
            <a:endParaRPr lang="en-US" dirty="0" smtClean="0"/>
          </a:p>
          <a:p>
            <a:r>
              <a:rPr lang="en-US" dirty="0" smtClean="0"/>
              <a:t>the permission </a:t>
            </a:r>
            <a:r>
              <a:rPr lang="en-US" dirty="0"/>
              <a:t>"</a:t>
            </a:r>
            <a:r>
              <a:rPr lang="en-US" dirty="0" err="1"/>
              <a:t>monitor_peers</a:t>
            </a:r>
            <a:r>
              <a:rPr lang="en-US" dirty="0"/>
              <a:t>".</a:t>
            </a:r>
          </a:p>
          <a:p>
            <a:endParaRPr lang="en-US" dirty="0"/>
          </a:p>
          <a:p>
            <a:r>
              <a:rPr lang="en-US" dirty="0"/>
              <a:t>Then, assign the user to the</a:t>
            </a:r>
          </a:p>
          <a:p>
            <a:r>
              <a:rPr lang="en-US" dirty="0"/>
              <a:t>desired user group.</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58</a:t>
            </a:fld>
            <a:endParaRPr lang="en-US"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50" y="6693513"/>
            <a:ext cx="3093334" cy="3580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0426" t="66025" r="17159" b="12562"/>
          <a:stretch/>
        </p:blipFill>
        <p:spPr bwMode="auto">
          <a:xfrm>
            <a:off x="3470845" y="7483600"/>
            <a:ext cx="2449705" cy="18722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530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dirty="0" smtClean="0"/>
              <a:t>You see the status of all extensions located in your user group by starting the application "Monitor" and select "Extensions".</a:t>
            </a:r>
          </a:p>
          <a:p>
            <a:r>
              <a:rPr lang="en-US" dirty="0" smtClean="0"/>
              <a:t>For employees who are members of a queue, the monitor for queues is optional available.</a:t>
            </a:r>
          </a:p>
          <a:p>
            <a:endParaRPr lang="en-US" dirty="0" smtClean="0"/>
          </a:p>
          <a:p>
            <a:r>
              <a:rPr lang="en-US" b="1" dirty="0" smtClean="0"/>
              <a:t>Hint</a:t>
            </a:r>
            <a:r>
              <a:rPr lang="en-US" dirty="0" smtClean="0"/>
              <a:t>:	If you still see the extensions</a:t>
            </a:r>
            <a:r>
              <a:rPr lang="en-US" baseline="0" dirty="0" smtClean="0"/>
              <a:t> of all users, check, if the permission group “all-users” still possess the permission “BLF”. If yes, delete the permission here.</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dirty="0" err="1" smtClean="0"/>
              <a:t>PoE</a:t>
            </a:r>
            <a:r>
              <a:rPr lang="en-US" dirty="0" smtClean="0"/>
              <a:t> according to IEEE802.3af for Class 0 to Class 3 (max. 15.4 W) is supported.</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6</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Call Pickup Group</a:t>
            </a:r>
          </a:p>
          <a:p>
            <a:r>
              <a:rPr lang="en-US" dirty="0" smtClean="0"/>
              <a:t>To create a pickup group, you assign a name and click +. To edit, click on the icon.</a:t>
            </a:r>
          </a:p>
          <a:p>
            <a:r>
              <a:rPr lang="en-US" dirty="0" smtClean="0"/>
              <a:t>You can assign any amount of users of a pickup group.</a:t>
            </a:r>
          </a:p>
          <a:p>
            <a:r>
              <a:rPr lang="en-US" dirty="0" smtClean="0"/>
              <a:t>Participants within this group can pickup calls that arrive on another extension within that group.</a:t>
            </a:r>
          </a:p>
          <a:p>
            <a:r>
              <a:rPr lang="en-US" dirty="0" smtClean="0"/>
              <a:t>The call can be picked up via a BLF key or a feature-code</a:t>
            </a:r>
          </a:p>
          <a:p>
            <a:r>
              <a:rPr lang="en-US" dirty="0" smtClean="0"/>
              <a:t>(*81* + &lt;extension&gt;). If a key is programmed</a:t>
            </a:r>
            <a:r>
              <a:rPr lang="en-US" baseline="0" dirty="0" smtClean="0"/>
              <a:t> with the group-pickup, the Group ID must be entered here.</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60</a:t>
            </a:fld>
            <a:endParaRPr lang="en-US" dirty="0"/>
          </a:p>
        </p:txBody>
      </p:sp>
    </p:spTree>
    <p:extLst>
      <p:ext uri="{BB962C8B-B14F-4D97-AF65-F5344CB8AC3E}">
        <p14:creationId xmlns:p14="http://schemas.microsoft.com/office/powerpoint/2010/main" val="5965305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lnSpcReduction="10000"/>
          </a:bodyPr>
          <a:lstStyle/>
          <a:p>
            <a:pPr rtl="0"/>
            <a:r>
              <a:rPr lang="en-US" b="1" dirty="0"/>
              <a:t>Hunt Group</a:t>
            </a:r>
          </a:p>
          <a:p>
            <a:pPr rtl="0"/>
            <a:r>
              <a:rPr lang="en-US" dirty="0"/>
              <a:t>To create a hunt group, assign a phone number, select the call scheme and then click +. To edit, click on the icon.</a:t>
            </a:r>
          </a:p>
          <a:p>
            <a:pPr rtl="0"/>
            <a:r>
              <a:rPr lang="en-US" dirty="0"/>
              <a:t>You can assign as many users as a hunt group.</a:t>
            </a:r>
          </a:p>
          <a:p>
            <a:pPr rtl="0"/>
            <a:endParaRPr lang="en-US" dirty="0"/>
          </a:p>
          <a:p>
            <a:pPr marL="165415" indent="-165415">
              <a:buFont typeface="Arial" panose="020B0604020202020204" pitchFamily="34" charset="0"/>
              <a:buChar char="•"/>
            </a:pPr>
            <a:r>
              <a:rPr lang="en-US" b="1" dirty="0"/>
              <a:t>Call scheme linear</a:t>
            </a:r>
          </a:p>
          <a:p>
            <a:pPr marL="440615" lvl="1"/>
            <a:r>
              <a:rPr lang="en-US" dirty="0"/>
              <a:t>Always the first member of the hunt group is called. Is this member busy or does not answer within the configured time, the second member of the hunt group is called. If the first two are busy, the third member gets the call, etc... The order is determined by the order of the configuration.</a:t>
            </a:r>
          </a:p>
          <a:p>
            <a:pPr rtl="0"/>
            <a:endParaRPr lang="en-US" dirty="0"/>
          </a:p>
          <a:p>
            <a:pPr marL="165415" indent="-165415">
              <a:buFont typeface="Arial" panose="020B0604020202020204" pitchFamily="34" charset="0"/>
              <a:buChar char="•"/>
            </a:pPr>
            <a:r>
              <a:rPr lang="en-US" b="1" dirty="0"/>
              <a:t>Call scheme parallel</a:t>
            </a:r>
          </a:p>
          <a:p>
            <a:pPr lvl="1" rtl="0"/>
            <a:r>
              <a:rPr lang="en-US" dirty="0"/>
              <a:t>There are all members simultaneously called (group call). If an employee has for example, 2 phones, it is possible to signalize a busy to the caller if one of the phones is already in a call.</a:t>
            </a:r>
          </a:p>
          <a:p>
            <a:pPr rtl="0"/>
            <a:endParaRPr lang="en-US" dirty="0"/>
          </a:p>
          <a:p>
            <a:pPr marL="165415" indent="-165415">
              <a:buFont typeface="Arial" panose="020B0604020202020204" pitchFamily="34" charset="0"/>
              <a:buChar char="•"/>
            </a:pPr>
            <a:r>
              <a:rPr lang="en-US" b="1" dirty="0"/>
              <a:t>Group Busy</a:t>
            </a:r>
          </a:p>
          <a:p>
            <a:pPr lvl="1" rtl="0"/>
            <a:r>
              <a:rPr lang="en-US" dirty="0"/>
              <a:t>Is a member in the hunt group is busy, next caller will get a busy signal when trying to reach this group</a:t>
            </a:r>
            <a:r>
              <a:rPr lang="en-US" dirty="0" smtClean="0"/>
              <a:t>.</a:t>
            </a:r>
          </a:p>
          <a:p>
            <a:pPr lvl="0" rtl="0"/>
            <a:endParaRPr lang="en-US" dirty="0" smtClean="0"/>
          </a:p>
          <a:p>
            <a:pPr lvl="0" rtl="0"/>
            <a:r>
              <a:rPr lang="en-US" b="1" dirty="0" smtClean="0"/>
              <a:t>HINT:</a:t>
            </a:r>
          </a:p>
          <a:p>
            <a:pPr lvl="0" rtl="0"/>
            <a:r>
              <a:rPr lang="en-US" dirty="0" smtClean="0"/>
              <a:t>The</a:t>
            </a:r>
            <a:r>
              <a:rPr lang="en-US" baseline="0" dirty="0" smtClean="0"/>
              <a:t> Title is only used for the list view of the hunt groups. The Display prefix will be visible on the agents phone-display in front of the group-number.</a:t>
            </a:r>
            <a:endParaRPr lang="en-US"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pPr/>
              <a:t>61</a:t>
            </a:fld>
            <a:endParaRPr lang="en-US" dirty="0"/>
          </a:p>
        </p:txBody>
      </p:sp>
    </p:spTree>
    <p:extLst>
      <p:ext uri="{BB962C8B-B14F-4D97-AF65-F5344CB8AC3E}">
        <p14:creationId xmlns:p14="http://schemas.microsoft.com/office/powerpoint/2010/main" val="5965305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sz="1200" b="1" dirty="0" smtClean="0"/>
              <a:t>Redirecting a hunt group</a:t>
            </a:r>
            <a:r>
              <a:rPr lang="en-US" sz="1200" dirty="0" smtClean="0"/>
              <a:t/>
            </a:r>
            <a:br>
              <a:rPr lang="en-US" sz="1200" dirty="0" smtClean="0"/>
            </a:br>
            <a:r>
              <a:rPr lang="en-US" sz="1200" dirty="0" smtClean="0"/>
              <a:t>The user has the option to redirect the hunt group to any external and internal number for the cases "Always", "On Busy" and</a:t>
            </a:r>
            <a:r>
              <a:rPr lang="en-US" sz="1200" baseline="0" dirty="0" smtClean="0"/>
              <a:t> </a:t>
            </a:r>
            <a:r>
              <a:rPr lang="en-US" sz="1200" dirty="0" smtClean="0"/>
              <a:t>“No answer".</a:t>
            </a:r>
            <a:endParaRPr lang="de-DE" sz="1200"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62</a:t>
            </a:fld>
            <a:endParaRPr lang="en-US" dirty="0"/>
          </a:p>
        </p:txBody>
      </p:sp>
    </p:spTree>
    <p:extLst>
      <p:ext uri="{BB962C8B-B14F-4D97-AF65-F5344CB8AC3E}">
        <p14:creationId xmlns:p14="http://schemas.microsoft.com/office/powerpoint/2010/main" val="5965305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Practical exercise</a:t>
            </a:r>
          </a:p>
          <a:p>
            <a:endParaRPr lang="en-US" dirty="0"/>
          </a:p>
          <a:p>
            <a:r>
              <a:rPr lang="en-US" dirty="0"/>
              <a:t>You are logged in as Administrator.</a:t>
            </a:r>
          </a:p>
          <a:p>
            <a:pPr marL="165415" indent="-165415">
              <a:buFont typeface="Arial" panose="020B0604020202020204" pitchFamily="34" charset="0"/>
              <a:buChar char="•"/>
            </a:pPr>
            <a:r>
              <a:rPr lang="en-US" dirty="0"/>
              <a:t>Create several permission groups for users </a:t>
            </a:r>
            <a:r>
              <a:rPr lang="en-US" dirty="0" smtClean="0"/>
              <a:t>which should use BLF group 1 to 3.</a:t>
            </a:r>
            <a:r>
              <a:rPr lang="en-US" baseline="0" dirty="0" smtClean="0"/>
              <a:t> Use “BLF1”, BLF2” and “BLF3” as names.</a:t>
            </a:r>
            <a:endParaRPr lang="en-US" dirty="0"/>
          </a:p>
          <a:p>
            <a:pPr marL="165415" indent="-165415">
              <a:buFont typeface="Arial" panose="020B0604020202020204" pitchFamily="34" charset="0"/>
              <a:buChar char="•"/>
            </a:pPr>
            <a:r>
              <a:rPr lang="en-US" dirty="0"/>
              <a:t>Create 4 more users and assign </a:t>
            </a:r>
            <a:r>
              <a:rPr lang="en-US" dirty="0" smtClean="0"/>
              <a:t>them to the </a:t>
            </a:r>
            <a:r>
              <a:rPr lang="en-US" dirty="0"/>
              <a:t>appropriate </a:t>
            </a:r>
            <a:r>
              <a:rPr lang="en-US" dirty="0" smtClean="0"/>
              <a:t>permission groups</a:t>
            </a:r>
            <a:r>
              <a:rPr lang="en-US" dirty="0"/>
              <a:t>.</a:t>
            </a:r>
          </a:p>
          <a:p>
            <a:pPr marL="165415" indent="-165415">
              <a:buFont typeface="Arial" panose="020B0604020202020204" pitchFamily="34" charset="0"/>
              <a:buChar char="•"/>
            </a:pPr>
            <a:r>
              <a:rPr lang="en-US" dirty="0" smtClean="0"/>
              <a:t>Assign the new users to one of the provisioned phones.</a:t>
            </a:r>
            <a:endParaRPr lang="en-US" dirty="0"/>
          </a:p>
          <a:p>
            <a:pPr marL="165415" indent="-165415">
              <a:buFont typeface="Arial" panose="020B0604020202020204" pitchFamily="34" charset="0"/>
              <a:buChar char="•"/>
            </a:pPr>
            <a:r>
              <a:rPr lang="en-US" dirty="0" smtClean="0"/>
              <a:t>Check if you can perform external calls. Check the CLIP at the called party. Can</a:t>
            </a:r>
            <a:r>
              <a:rPr lang="en-US" baseline="0" dirty="0" smtClean="0"/>
              <a:t> you use the feature CCBS (call completion busy state)?</a:t>
            </a:r>
            <a:endParaRPr lang="en-US" dirty="0"/>
          </a:p>
          <a:p>
            <a:pPr marL="165415" indent="-165415">
              <a:buFont typeface="Arial" panose="020B0604020202020204" pitchFamily="34" charset="0"/>
              <a:buChar char="•"/>
            </a:pPr>
            <a:r>
              <a:rPr lang="en-US" dirty="0" smtClean="0"/>
              <a:t>Create a pickup group with 2 users and assign the users a key for group pickup.</a:t>
            </a:r>
          </a:p>
          <a:p>
            <a:pPr marL="165415" indent="-165415">
              <a:buFont typeface="Arial" panose="020B0604020202020204" pitchFamily="34" charset="0"/>
              <a:buChar char="•"/>
            </a:pPr>
            <a:r>
              <a:rPr lang="en-US" baseline="0" dirty="0" smtClean="0"/>
              <a:t>Call a member of the pickup group and try to pickup the call from the other group-member via the configured key.</a:t>
            </a:r>
          </a:p>
          <a:p>
            <a:pPr marL="165415" indent="-165415">
              <a:buFont typeface="Arial" panose="020B0604020202020204" pitchFamily="34" charset="0"/>
              <a:buChar char="•"/>
            </a:pPr>
            <a:r>
              <a:rPr lang="en-US" baseline="0" dirty="0" smtClean="0"/>
              <a:t>Cerate a hunt group with 2 extensions/users. Test the difference between linear and parallel strategy and the call forwarding for the hunt group.</a:t>
            </a:r>
          </a:p>
          <a:p>
            <a:pPr marL="0" indent="0">
              <a:buFont typeface="Arial" panose="020B0604020202020204" pitchFamily="34" charset="0"/>
              <a:buNone/>
            </a:pPr>
            <a:endParaRPr lang="en-US"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63</a:t>
            </a:fld>
            <a:endParaRPr lang="en-US" dirty="0"/>
          </a:p>
        </p:txBody>
      </p:sp>
    </p:spTree>
    <p:extLst>
      <p:ext uri="{BB962C8B-B14F-4D97-AF65-F5344CB8AC3E}">
        <p14:creationId xmlns:p14="http://schemas.microsoft.com/office/powerpoint/2010/main" val="41379217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de-DE" b="1" dirty="0" smtClean="0"/>
              <a:t>User Web-UI</a:t>
            </a:r>
          </a:p>
          <a:p>
            <a:endParaRPr lang="de-DE" b="1" dirty="0" smtClean="0"/>
          </a:p>
          <a:p>
            <a:r>
              <a:rPr lang="en-US" dirty="0" smtClean="0"/>
              <a:t>As an administrator you specify for the user fixed GUI permissions.</a:t>
            </a:r>
            <a:r>
              <a:rPr lang="en-US" baseline="0" dirty="0" smtClean="0"/>
              <a:t> The permissions decide </a:t>
            </a:r>
            <a:r>
              <a:rPr lang="en-US" dirty="0" smtClean="0"/>
              <a:t>which menus are offered in the web interface</a:t>
            </a:r>
            <a:r>
              <a:rPr lang="en-US" baseline="0" dirty="0" smtClean="0"/>
              <a:t> of the user.</a:t>
            </a:r>
          </a:p>
          <a:p>
            <a:r>
              <a:rPr lang="en-US" dirty="0" smtClean="0"/>
              <a:t>These settings apply to all users in the system.</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en-US" dirty="0" smtClean="0"/>
          </a:p>
          <a:p>
            <a:r>
              <a:rPr lang="en-US" dirty="0" smtClean="0"/>
              <a:t>As an administrator, you can specify permissions for the user GUI. This determines which menus are offered in his web interface.</a:t>
            </a:r>
            <a:br>
              <a:rPr lang="en-US" dirty="0" smtClean="0"/>
            </a:br>
            <a:r>
              <a:rPr lang="en-US" dirty="0" smtClean="0"/>
              <a:t>These settings are valid for all users or, depending on the configuration, for the configured user groups.</a:t>
            </a:r>
          </a:p>
          <a:p>
            <a:endParaRPr lang="en-US" dirty="0" smtClean="0"/>
          </a:p>
          <a:p>
            <a:r>
              <a:rPr lang="en-US" b="1" dirty="0" smtClean="0"/>
              <a:t>HINT!</a:t>
            </a:r>
          </a:p>
          <a:p>
            <a:r>
              <a:rPr lang="en-US" dirty="0" smtClean="0"/>
              <a:t>Before deleting the permission inside the All Users group,</a:t>
            </a:r>
            <a:endParaRPr lang="en-US" baseline="0" dirty="0" smtClean="0"/>
          </a:p>
          <a:p>
            <a:pPr marL="285750" indent="-285750">
              <a:buFontTx/>
              <a:buChar char="-"/>
            </a:pPr>
            <a:r>
              <a:rPr lang="en-US" baseline="0" dirty="0" smtClean="0"/>
              <a:t>Create a new permission group (e.g. </a:t>
            </a:r>
            <a:r>
              <a:rPr lang="en-US" baseline="0" dirty="0" err="1" smtClean="0"/>
              <a:t>GUI_all</a:t>
            </a:r>
            <a:r>
              <a:rPr lang="en-US" baseline="0" dirty="0" smtClean="0"/>
              <a:t>)</a:t>
            </a:r>
          </a:p>
          <a:p>
            <a:pPr marL="285750" indent="-285750">
              <a:buFontTx/>
              <a:buChar char="-"/>
            </a:pPr>
            <a:r>
              <a:rPr lang="en-US" baseline="0" dirty="0" smtClean="0"/>
              <a:t>Add the permission “Show GUI” and apply to group “New user GUI”</a:t>
            </a:r>
          </a:p>
          <a:p>
            <a:pPr marL="285750" indent="-285750">
              <a:buFontTx/>
              <a:buChar char="-"/>
            </a:pPr>
            <a:r>
              <a:rPr lang="en-US" baseline="0" dirty="0" smtClean="0"/>
              <a:t>Add at least the admin to this group.</a:t>
            </a:r>
          </a:p>
          <a:p>
            <a:pPr marL="285750" indent="-285750">
              <a:buFontTx/>
              <a:buChar char="-"/>
            </a:pPr>
            <a:r>
              <a:rPr lang="en-US" baseline="0" dirty="0" smtClean="0"/>
              <a:t>Save the new permission group</a:t>
            </a:r>
          </a:p>
          <a:p>
            <a:pPr marL="0" indent="0">
              <a:buFontTx/>
              <a:buNone/>
            </a:pPr>
            <a:endParaRPr lang="en-US" baseline="0" dirty="0" smtClean="0"/>
          </a:p>
          <a:p>
            <a:pPr marL="0" marR="0" indent="0" algn="l" defTabSz="913386" rtl="0" eaLnBrk="1" fontAlgn="auto" latinLnBrk="0" hangingPunct="1">
              <a:lnSpc>
                <a:spcPct val="100000"/>
              </a:lnSpc>
              <a:spcBef>
                <a:spcPts val="0"/>
              </a:spcBef>
              <a:spcAft>
                <a:spcPts val="0"/>
              </a:spcAft>
              <a:buClrTx/>
              <a:buSzTx/>
              <a:buFontTx/>
              <a:buNone/>
              <a:tabLst/>
              <a:defRPr/>
            </a:pPr>
            <a:r>
              <a:rPr lang="en-US" baseline="0" dirty="0" smtClean="0"/>
              <a:t>This makes sure you won’t break/lock down your own </a:t>
            </a:r>
            <a:r>
              <a:rPr lang="en-US" baseline="0" dirty="0" err="1" smtClean="0"/>
              <a:t>WebUI</a:t>
            </a:r>
            <a:r>
              <a:rPr lang="en-US" baseline="0" dirty="0" smtClean="0"/>
              <a:t>!</a:t>
            </a:r>
            <a:endParaRPr lang="de-DE" dirty="0" smtClean="0"/>
          </a:p>
          <a:p>
            <a:pPr marL="0" indent="0">
              <a:buFontTx/>
              <a:buNone/>
            </a:pPr>
            <a:r>
              <a:rPr lang="en-US" baseline="0" dirty="0" smtClean="0"/>
              <a:t>Finally you can delete the entry inside the permission group “All Users”.</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Home</a:t>
            </a:r>
          </a:p>
          <a:p>
            <a:endParaRPr lang="en-US" dirty="0" smtClean="0"/>
          </a:p>
          <a:p>
            <a:r>
              <a:rPr lang="en-US" dirty="0" smtClean="0"/>
              <a:t>The web interface in the "home" is the actual user interface of the user.</a:t>
            </a:r>
          </a:p>
          <a:p>
            <a:r>
              <a:rPr lang="en-US" dirty="0" smtClean="0"/>
              <a:t>The web interface is divided into three sections.</a:t>
            </a:r>
          </a:p>
          <a:p>
            <a:endParaRPr lang="en-US" dirty="0" smtClean="0"/>
          </a:p>
          <a:p>
            <a:r>
              <a:rPr lang="en-US" b="1" dirty="0" smtClean="0"/>
              <a:t>Left</a:t>
            </a:r>
            <a:r>
              <a:rPr lang="en-US" dirty="0" smtClean="0"/>
              <a:t>: The call list</a:t>
            </a:r>
          </a:p>
          <a:p>
            <a:endParaRPr lang="en-US" dirty="0" smtClean="0"/>
          </a:p>
          <a:p>
            <a:r>
              <a:rPr lang="en-US" b="1" dirty="0" smtClean="0"/>
              <a:t>Middle</a:t>
            </a:r>
            <a:r>
              <a:rPr lang="en-US" dirty="0" smtClean="0"/>
              <a:t>: Activate/deactivate features</a:t>
            </a:r>
          </a:p>
          <a:p>
            <a:pPr marL="275692" indent="-275692">
              <a:buFont typeface="Arial" panose="020B0604020202020204" pitchFamily="34" charset="0"/>
              <a:buChar char="•"/>
            </a:pPr>
            <a:r>
              <a:rPr lang="en-US" dirty="0" smtClean="0"/>
              <a:t>Do not Disturb (DND)</a:t>
            </a:r>
          </a:p>
          <a:p>
            <a:pPr marL="275692" indent="-275692" defTabSz="881235">
              <a:buFont typeface="Arial" panose="020B0604020202020204" pitchFamily="34" charset="0"/>
              <a:buChar char="•"/>
              <a:defRPr/>
            </a:pPr>
            <a:r>
              <a:rPr lang="en-US" dirty="0" err="1" smtClean="0"/>
              <a:t>Forwardings</a:t>
            </a:r>
            <a:r>
              <a:rPr lang="en-US" dirty="0" smtClean="0"/>
              <a:t>, as configured in the menu </a:t>
            </a:r>
            <a:r>
              <a:rPr lang="en-US" i="1" dirty="0" smtClean="0"/>
              <a:t>Menu - Call Forwarding - Call Forwarding Number</a:t>
            </a:r>
          </a:p>
          <a:p>
            <a:pPr marL="275692" indent="-275692" defTabSz="881235">
              <a:buFont typeface="Arial" panose="020B0604020202020204" pitchFamily="34" charset="0"/>
              <a:buChar char="•"/>
              <a:defRPr/>
            </a:pPr>
            <a:r>
              <a:rPr lang="en-US" dirty="0" smtClean="0"/>
              <a:t>Hide number (CLIR)</a:t>
            </a:r>
          </a:p>
          <a:p>
            <a:pPr marL="275692" indent="-275692">
              <a:buFont typeface="Arial" panose="020B0604020202020204" pitchFamily="34" charset="0"/>
              <a:buChar char="•"/>
            </a:pPr>
            <a:r>
              <a:rPr lang="en-US" dirty="0" smtClean="0"/>
              <a:t>Call Waiting</a:t>
            </a:r>
          </a:p>
          <a:p>
            <a:pPr marL="275692" indent="-275692">
              <a:buFont typeface="Arial" panose="020B0604020202020204" pitchFamily="34" charset="0"/>
              <a:buChar char="•"/>
            </a:pPr>
            <a:r>
              <a:rPr lang="en-US" dirty="0" smtClean="0"/>
              <a:t>Day/Night mode, depending on the available profiles, the administrator</a:t>
            </a:r>
            <a:r>
              <a:rPr lang="en-US" baseline="0" dirty="0" smtClean="0"/>
              <a:t> has configured.</a:t>
            </a:r>
            <a:endParaRPr lang="en-US" dirty="0" smtClean="0"/>
          </a:p>
          <a:p>
            <a:endParaRPr lang="en-US" dirty="0" smtClean="0"/>
          </a:p>
          <a:p>
            <a:r>
              <a:rPr lang="en-US" b="1" dirty="0" smtClean="0"/>
              <a:t>Right</a:t>
            </a:r>
            <a:r>
              <a:rPr lang="en-US" dirty="0" smtClean="0"/>
              <a:t>: Messages on the answering machine</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dirty="0" smtClean="0"/>
              <a:t>By clicking on an entry, the window "call start on phone“ opens.</a:t>
            </a:r>
          </a:p>
          <a:p>
            <a:r>
              <a:rPr lang="en-US" dirty="0" smtClean="0"/>
              <a:t>In this box click 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Your phone is called. </a:t>
            </a:r>
            <a:br>
              <a:rPr lang="en-US" dirty="0" smtClean="0"/>
            </a:br>
            <a:r>
              <a:rPr lang="en-US" dirty="0" smtClean="0"/>
              <a:t>After the hook off, the connection to the </a:t>
            </a:r>
            <a:r>
              <a:rPr lang="en-US" dirty="0" err="1" smtClean="0"/>
              <a:t>callee</a:t>
            </a:r>
            <a:r>
              <a:rPr lang="en-US" dirty="0" smtClean="0"/>
              <a:t> is established.</a:t>
            </a:r>
            <a:br>
              <a:rPr lang="en-US" dirty="0" smtClean="0"/>
            </a:br>
            <a:r>
              <a:rPr lang="en-US" dirty="0" smtClean="0"/>
              <a:t/>
            </a:r>
            <a:br>
              <a:rPr lang="en-US" dirty="0" smtClean="0"/>
            </a:br>
            <a:r>
              <a:rPr lang="en-US" b="1" dirty="0" smtClean="0"/>
              <a:t>Attention!</a:t>
            </a:r>
          </a:p>
          <a:p>
            <a:r>
              <a:rPr lang="en-US" dirty="0" smtClean="0"/>
              <a:t>Your Call Forwarding or DND has to be disabled for this functionality.</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69</a:t>
            </a:fld>
            <a:endParaRPr lang="en-US" dirty="0">
              <a:solidFill>
                <a:prstClr val="black"/>
              </a:solidFill>
            </a:endParaRPr>
          </a:p>
        </p:txBody>
      </p:sp>
      <p:pic>
        <p:nvPicPr>
          <p:cNvPr id="6" name="Picture 2" descr="C:\Users\kopowski_t\Desktop\Oasy\Galilei\Screenshots\Mozilla Firefox_05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64" t="70591" r="27521" b="19343"/>
          <a:stretch/>
        </p:blipFill>
        <p:spPr bwMode="auto">
          <a:xfrm>
            <a:off x="883921" y="5360671"/>
            <a:ext cx="1469526" cy="33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53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7</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dirty="0" smtClean="0"/>
              <a:t>To dial any phone number you can enter them in the phone number field. </a:t>
            </a:r>
            <a:br>
              <a:rPr lang="en-US" dirty="0" smtClean="0"/>
            </a:br>
            <a:r>
              <a:rPr lang="en-US" dirty="0" smtClean="0"/>
              <a:t>By clicking on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The window "call start on phone“ will open</a:t>
            </a:r>
            <a:r>
              <a:rPr lang="en-US" baseline="0" dirty="0" smtClean="0"/>
              <a:t> up</a:t>
            </a:r>
            <a:r>
              <a:rPr lang="en-US" dirty="0" smtClean="0"/>
              <a:t>.</a:t>
            </a:r>
          </a:p>
          <a:p>
            <a:r>
              <a:rPr lang="en-US" dirty="0" smtClean="0"/>
              <a:t>In this box click</a:t>
            </a:r>
            <a:r>
              <a:rPr lang="en-US" baseline="0" dirty="0" smtClean="0"/>
              <a:t> on</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Your phone is called. </a:t>
            </a:r>
            <a:br>
              <a:rPr lang="en-US" dirty="0" smtClean="0"/>
            </a:br>
            <a:r>
              <a:rPr lang="en-US" dirty="0" smtClean="0"/>
              <a:t>After the hook-off, the connection to the </a:t>
            </a:r>
            <a:r>
              <a:rPr lang="en-US" dirty="0" err="1" smtClean="0"/>
              <a:t>callee</a:t>
            </a:r>
            <a:r>
              <a:rPr lang="en-US" dirty="0" smtClean="0"/>
              <a:t> is established. </a:t>
            </a:r>
            <a:br>
              <a:rPr lang="en-US" dirty="0" smtClean="0"/>
            </a:br>
            <a:r>
              <a:rPr lang="en-US" dirty="0" smtClean="0"/>
              <a:t/>
            </a:r>
            <a:br>
              <a:rPr lang="en-US" dirty="0" smtClean="0"/>
            </a:br>
            <a:r>
              <a:rPr lang="en-US" b="1" dirty="0" smtClean="0"/>
              <a:t>Attention!</a:t>
            </a:r>
          </a:p>
          <a:p>
            <a:r>
              <a:rPr lang="en-US" dirty="0" smtClean="0"/>
              <a:t>Your Call Forwarding or DND has to be disabled</a:t>
            </a:r>
            <a:r>
              <a:rPr lang="en-US" baseline="0" dirty="0" smtClean="0"/>
              <a:t> </a:t>
            </a:r>
            <a:r>
              <a:rPr lang="en-US" dirty="0" smtClean="0"/>
              <a:t>for this functionality.</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70</a:t>
            </a:fld>
            <a:endParaRPr lang="en-US" dirty="0">
              <a:solidFill>
                <a:prstClr val="black"/>
              </a:solidFill>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93" y="5323304"/>
            <a:ext cx="304800" cy="29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kopowski_t\Desktop\Oasy\Galilei\Screenshots\Mozilla Firefox_05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64" t="70591" r="27521" b="19343"/>
          <a:stretch/>
        </p:blipFill>
        <p:spPr bwMode="auto">
          <a:xfrm>
            <a:off x="786922" y="6331471"/>
            <a:ext cx="1469526" cy="33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5305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sz="1200" dirty="0"/>
              <a:t>By clicking on an entry the window "Message play“ opens up.</a:t>
            </a:r>
          </a:p>
          <a:p>
            <a:r>
              <a:rPr lang="en-US" sz="1200" dirty="0"/>
              <a:t>In this box click on</a:t>
            </a:r>
            <a:br>
              <a:rPr lang="en-US" sz="1200" dirty="0"/>
            </a:br>
            <a:r>
              <a:rPr lang="en-US" sz="1200" dirty="0"/>
              <a:t/>
            </a:r>
            <a:br>
              <a:rPr lang="en-US" sz="1200" dirty="0"/>
            </a:br>
            <a:r>
              <a:rPr lang="en-US" sz="1200" dirty="0"/>
              <a:t/>
            </a:r>
            <a:br>
              <a:rPr lang="en-US" sz="1200" dirty="0"/>
            </a:br>
            <a:endParaRPr lang="en-US" sz="1200" dirty="0"/>
          </a:p>
          <a:p>
            <a:r>
              <a:rPr lang="en-US" sz="1200" dirty="0"/>
              <a:t/>
            </a:r>
            <a:br>
              <a:rPr lang="en-US" sz="1200" dirty="0"/>
            </a:br>
            <a:r>
              <a:rPr lang="en-US" sz="1200" dirty="0"/>
              <a:t>Your message will be played.</a:t>
            </a:r>
            <a:endParaRPr lang="de-DE" sz="120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71</a:t>
            </a:fld>
            <a:endParaRPr lang="en-US" dirty="0">
              <a:solidFill>
                <a:prstClr val="black"/>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57" y="5323301"/>
            <a:ext cx="495300" cy="47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5305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dirty="0" smtClean="0"/>
              <a:t>The web interface in the section “Menu" offers various configuration options for the personal preferences of the user. The available options within the menu depends on the permissions of the GUI, which were configured</a:t>
            </a:r>
            <a:r>
              <a:rPr lang="en-US" baseline="0" dirty="0" smtClean="0"/>
              <a:t> by </a:t>
            </a:r>
            <a:r>
              <a:rPr lang="en-US" dirty="0" smtClean="0"/>
              <a:t>the administrator.</a:t>
            </a:r>
          </a:p>
          <a:p>
            <a:endParaRPr lang="en-US" dirty="0" smtClean="0"/>
          </a:p>
          <a:p>
            <a:r>
              <a:rPr lang="en-US" dirty="0" smtClean="0"/>
              <a:t>In this example, the user has the menu submenus</a:t>
            </a:r>
          </a:p>
          <a:p>
            <a:pPr marL="275692" indent="-275692">
              <a:buFont typeface="Arial" panose="020B0604020202020204" pitchFamily="34" charset="0"/>
              <a:buChar char="•"/>
            </a:pPr>
            <a:r>
              <a:rPr lang="en-US" dirty="0" smtClean="0"/>
              <a:t>Contacts</a:t>
            </a:r>
          </a:p>
          <a:p>
            <a:pPr marL="275692" indent="-275692">
              <a:buFont typeface="Arial" panose="020B0604020202020204" pitchFamily="34" charset="0"/>
              <a:buChar char="•"/>
            </a:pPr>
            <a:r>
              <a:rPr lang="en-US" dirty="0" smtClean="0"/>
              <a:t>Call Lists</a:t>
            </a:r>
          </a:p>
          <a:p>
            <a:pPr marL="275692" indent="-275692">
              <a:buFont typeface="Arial" panose="020B0604020202020204" pitchFamily="34" charset="0"/>
              <a:buChar char="•"/>
            </a:pPr>
            <a:r>
              <a:rPr lang="en-US" dirty="0" smtClean="0"/>
              <a:t>Call Forwarding</a:t>
            </a:r>
          </a:p>
          <a:p>
            <a:pPr marL="275692" indent="-275692">
              <a:buFont typeface="Arial" panose="020B0604020202020204" pitchFamily="34" charset="0"/>
              <a:buChar char="•"/>
            </a:pPr>
            <a:r>
              <a:rPr lang="en-US" dirty="0" smtClean="0"/>
              <a:t>Fax</a:t>
            </a:r>
          </a:p>
          <a:p>
            <a:pPr marL="275692" indent="-275692">
              <a:buFont typeface="Arial" panose="020B0604020202020204" pitchFamily="34" charset="0"/>
              <a:buChar char="•"/>
            </a:pPr>
            <a:r>
              <a:rPr lang="en-US" dirty="0" smtClean="0"/>
              <a:t>Monitor</a:t>
            </a:r>
          </a:p>
          <a:p>
            <a:pPr marL="275692" indent="-275692">
              <a:buFont typeface="Arial" panose="020B0604020202020204" pitchFamily="34" charset="0"/>
              <a:buChar char="•"/>
            </a:pPr>
            <a:r>
              <a:rPr lang="en-US" dirty="0" smtClean="0"/>
              <a:t>Features</a:t>
            </a:r>
          </a:p>
          <a:p>
            <a:pPr marL="275692" indent="-275692">
              <a:buFont typeface="Arial" panose="020B0604020202020204" pitchFamily="34" charset="0"/>
              <a:buChar char="•"/>
            </a:pPr>
            <a:r>
              <a:rPr lang="en-US" dirty="0" smtClean="0"/>
              <a:t>User Settings</a:t>
            </a:r>
          </a:p>
          <a:p>
            <a:r>
              <a:rPr lang="en-US" dirty="0" smtClean="0"/>
              <a:t>available.</a:t>
            </a:r>
          </a:p>
          <a:p>
            <a:r>
              <a:rPr lang="en-US" dirty="0" smtClean="0"/>
              <a:t>The menu options are briefly described below,</a:t>
            </a:r>
            <a:r>
              <a:rPr lang="en-US" baseline="0" dirty="0" smtClean="0"/>
              <a:t> except Fax and Monitor-menu.</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Contacts </a:t>
            </a:r>
            <a:r>
              <a:rPr lang="en-US" dirty="0" smtClean="0"/>
              <a:t/>
            </a:r>
            <a:br>
              <a:rPr lang="en-US" dirty="0" smtClean="0"/>
            </a:br>
            <a:r>
              <a:rPr lang="en-US" dirty="0" smtClean="0"/>
              <a:t/>
            </a:r>
            <a:br>
              <a:rPr lang="en-US" dirty="0" smtClean="0"/>
            </a:br>
            <a:r>
              <a:rPr lang="en-US" b="1" dirty="0" smtClean="0"/>
              <a:t>Internal </a:t>
            </a:r>
            <a:r>
              <a:rPr lang="en-US" dirty="0" smtClean="0"/>
              <a:t/>
            </a:r>
            <a:br>
              <a:rPr lang="en-US" dirty="0" smtClean="0"/>
            </a:br>
            <a:r>
              <a:rPr lang="en-US" dirty="0" smtClean="0"/>
              <a:t>In the "Internal" list all known system users</a:t>
            </a:r>
            <a:r>
              <a:rPr lang="en-US" baseline="0" dirty="0" smtClean="0"/>
              <a:t> are available.</a:t>
            </a:r>
          </a:p>
          <a:p>
            <a:r>
              <a:rPr lang="en-US" dirty="0" smtClean="0"/>
              <a:t/>
            </a:r>
            <a:br>
              <a:rPr lang="en-US" dirty="0" smtClean="0"/>
            </a:br>
            <a:r>
              <a:rPr lang="en-US" b="1" dirty="0" smtClean="0"/>
              <a:t>Global </a:t>
            </a:r>
            <a:r>
              <a:rPr lang="en-US" dirty="0" smtClean="0"/>
              <a:t/>
            </a:r>
            <a:br>
              <a:rPr lang="en-US" dirty="0" smtClean="0"/>
            </a:br>
            <a:r>
              <a:rPr lang="en-US" dirty="0" smtClean="0"/>
              <a:t>In the tab "Global" you have all the contacts available that are provided by the administrator. </a:t>
            </a:r>
            <a:br>
              <a:rPr lang="en-US" dirty="0" smtClean="0"/>
            </a:br>
            <a:r>
              <a:rPr lang="en-US" dirty="0" smtClean="0"/>
              <a:t/>
            </a:r>
            <a:br>
              <a:rPr lang="en-US" dirty="0" smtClean="0"/>
            </a:br>
            <a:r>
              <a:rPr lang="en-US" b="1" dirty="0" smtClean="0"/>
              <a:t>Private</a:t>
            </a:r>
            <a:r>
              <a:rPr lang="en-US" dirty="0" smtClean="0"/>
              <a:t/>
            </a:r>
            <a:br>
              <a:rPr lang="en-US" dirty="0" smtClean="0"/>
            </a:br>
            <a:r>
              <a:rPr lang="en-US" dirty="0" smtClean="0"/>
              <a:t>Here each user can enter his personal contacts with first name, last name, company name and telephone numbers for office, mobile or home. </a:t>
            </a:r>
            <a:br>
              <a:rPr lang="en-US" dirty="0" smtClean="0"/>
            </a:br>
            <a:r>
              <a:rPr lang="en-US" dirty="0" smtClean="0"/>
              <a:t>It is also possible to upload a picture for each contact. </a:t>
            </a:r>
            <a:br>
              <a:rPr lang="en-US" dirty="0" smtClean="0"/>
            </a:br>
            <a:r>
              <a:rPr lang="en-US" dirty="0" smtClean="0"/>
              <a:t/>
            </a:r>
            <a:br>
              <a:rPr lang="en-US" dirty="0" smtClean="0"/>
            </a:br>
            <a:r>
              <a:rPr lang="en-US" dirty="0" smtClean="0"/>
              <a:t>Click on the desired phone number, your phone is called. </a:t>
            </a:r>
            <a:br>
              <a:rPr lang="en-US" dirty="0" smtClean="0"/>
            </a:br>
            <a:r>
              <a:rPr lang="en-US" dirty="0" smtClean="0"/>
              <a:t>By accepting the call, you initiate the connection to the required subscriber.</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dirty="0"/>
              <a:t>In Call Lists menu, you can, contrary to the call list under "Home</a:t>
            </a:r>
            <a:r>
              <a:rPr lang="en-US" dirty="0" smtClean="0"/>
              <a:t>",</a:t>
            </a:r>
          </a:p>
          <a:p>
            <a:r>
              <a:rPr lang="en-US" dirty="0" smtClean="0"/>
              <a:t>select </a:t>
            </a:r>
            <a:r>
              <a:rPr lang="en-US" dirty="0"/>
              <a:t>between</a:t>
            </a:r>
          </a:p>
          <a:p>
            <a:r>
              <a:rPr lang="en-US" dirty="0"/>
              <a:t>"All Calls", "Dialed", “Answered" and “Missed".</a:t>
            </a:r>
          </a:p>
          <a:p>
            <a:endParaRPr lang="en-US" dirty="0"/>
          </a:p>
          <a:p>
            <a:r>
              <a:rPr lang="en-US" dirty="0"/>
              <a:t>Click on the phone number, and a call to your phone is initiated. </a:t>
            </a:r>
            <a:br>
              <a:rPr lang="en-US" dirty="0"/>
            </a:br>
            <a:r>
              <a:rPr lang="en-US" dirty="0"/>
              <a:t>By accepting the call you start the connection to the desired participant.</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lnSpcReduction="10000"/>
          </a:bodyPr>
          <a:lstStyle/>
          <a:p>
            <a:r>
              <a:rPr lang="en-US" b="1" dirty="0"/>
              <a:t>Call Forwarding</a:t>
            </a:r>
          </a:p>
          <a:p>
            <a:endParaRPr lang="en-US" dirty="0"/>
          </a:p>
          <a:p>
            <a:r>
              <a:rPr lang="en-US" dirty="0"/>
              <a:t>For the call forwarding 4 targets each can be defined for internal and external calls.</a:t>
            </a:r>
          </a:p>
          <a:p>
            <a:pPr marL="165415" indent="-165415">
              <a:buFont typeface="Arial" panose="020B0604020202020204" pitchFamily="34" charset="0"/>
              <a:buChar char="•"/>
            </a:pPr>
            <a:r>
              <a:rPr lang="en-US" dirty="0"/>
              <a:t>Default Number </a:t>
            </a:r>
            <a:r>
              <a:rPr lang="en-US" dirty="0" smtClean="0"/>
              <a:t>-	Numbers </a:t>
            </a:r>
            <a:r>
              <a:rPr lang="en-US" dirty="0"/>
              <a:t>from the box “Default number”.</a:t>
            </a:r>
          </a:p>
          <a:p>
            <a:pPr marL="165415" indent="-165415">
              <a:buFont typeface="Arial" panose="020B0604020202020204" pitchFamily="34" charset="0"/>
              <a:buChar char="•"/>
            </a:pPr>
            <a:r>
              <a:rPr lang="en-US" dirty="0"/>
              <a:t>Temporary number - </a:t>
            </a:r>
            <a:r>
              <a:rPr lang="en-US" dirty="0" smtClean="0"/>
              <a:t>	Phone </a:t>
            </a:r>
            <a:r>
              <a:rPr lang="en-US" dirty="0"/>
              <a:t>number from the “Temporary number”.</a:t>
            </a:r>
          </a:p>
          <a:p>
            <a:pPr marL="165415" indent="-165415">
              <a:buFont typeface="Arial" panose="020B0604020202020204" pitchFamily="34" charset="0"/>
              <a:buChar char="•"/>
            </a:pPr>
            <a:r>
              <a:rPr lang="en-US" dirty="0"/>
              <a:t>Voicemail - </a:t>
            </a:r>
            <a:r>
              <a:rPr lang="en-US" dirty="0" smtClean="0"/>
              <a:t>	Answering </a:t>
            </a:r>
            <a:r>
              <a:rPr lang="en-US" dirty="0"/>
              <a:t>machine or voice mail box. You can leave a message there.</a:t>
            </a:r>
          </a:p>
          <a:p>
            <a:pPr marL="165415" indent="-165415">
              <a:buFont typeface="Arial" panose="020B0604020202020204" pitchFamily="34" charset="0"/>
              <a:buChar char="•"/>
            </a:pPr>
            <a:r>
              <a:rPr lang="en-US" dirty="0"/>
              <a:t>Announcement - </a:t>
            </a:r>
            <a:r>
              <a:rPr lang="en-US" dirty="0" smtClean="0"/>
              <a:t>	"</a:t>
            </a:r>
            <a:r>
              <a:rPr lang="en-US" dirty="0"/>
              <a:t>The participant with the extension xxx is not reachable".</a:t>
            </a:r>
          </a:p>
          <a:p>
            <a:endParaRPr lang="en-US" dirty="0"/>
          </a:p>
          <a:p>
            <a:r>
              <a:rPr lang="en-US" dirty="0"/>
              <a:t>These targets can be activated for “always”, “busy”, “No Reply” or when the user is not logged into a phone.</a:t>
            </a:r>
          </a:p>
          <a:p>
            <a:r>
              <a:rPr lang="en-US" dirty="0"/>
              <a:t>The time for “No Reply” can be individually configured.</a:t>
            </a:r>
          </a:p>
          <a:p>
            <a:endParaRPr lang="en-US" dirty="0"/>
          </a:p>
          <a:p>
            <a:r>
              <a:rPr lang="en-US" dirty="0"/>
              <a:t>In case that a message is left on the VM, the message can be send by email to the user.</a:t>
            </a:r>
          </a:p>
          <a:p>
            <a:endParaRPr lang="en-US" dirty="0"/>
          </a:p>
          <a:p>
            <a:r>
              <a:rPr lang="en-US" dirty="0"/>
              <a:t>Enabling/Disabling the </a:t>
            </a:r>
            <a:r>
              <a:rPr lang="en-US" dirty="0" err="1"/>
              <a:t>forwardings</a:t>
            </a:r>
            <a:r>
              <a:rPr lang="en-US" dirty="0"/>
              <a:t> can be done via the "Home" menu, or via</a:t>
            </a:r>
          </a:p>
          <a:p>
            <a:r>
              <a:rPr lang="en-US" dirty="0"/>
              <a:t>function codes.</a:t>
            </a:r>
          </a:p>
          <a:p>
            <a:r>
              <a:rPr lang="en-US" dirty="0"/>
              <a:t>The function codes you can find in the table below</a:t>
            </a:r>
            <a:r>
              <a:rPr lang="en-US" dirty="0" smtClean="0"/>
              <a:t>.</a:t>
            </a:r>
          </a:p>
          <a:p>
            <a:endParaRPr lang="en-US" dirty="0" smtClean="0"/>
          </a:p>
          <a:p>
            <a:r>
              <a:rPr lang="en-US" b="1" dirty="0" smtClean="0"/>
              <a:t>Hint</a:t>
            </a:r>
            <a:r>
              <a:rPr lang="en-US" dirty="0" smtClean="0"/>
              <a:t>:	You can of course record also individual announcements. Dial 80 and follow the instructions of the VM-box.</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Call Forwarding</a:t>
            </a:r>
            <a:r>
              <a:rPr lang="en-US" dirty="0"/>
              <a:t/>
            </a:r>
            <a:br>
              <a:rPr lang="en-US" dirty="0"/>
            </a:br>
            <a:r>
              <a:rPr lang="en-US" dirty="0"/>
              <a:t/>
            </a:r>
            <a:br>
              <a:rPr lang="en-US" dirty="0"/>
            </a:br>
            <a:r>
              <a:rPr lang="en-US" dirty="0"/>
              <a:t>When call forwarding is enabled in the menu </a:t>
            </a:r>
            <a:r>
              <a:rPr lang="en-US" i="1" dirty="0"/>
              <a:t>"Home", </a:t>
            </a:r>
            <a:r>
              <a:rPr lang="en-US" dirty="0"/>
              <a:t>all Call Forwarding targets different then "standard number“ are disabled in the </a:t>
            </a:r>
            <a:r>
              <a:rPr lang="en-US" dirty="0" smtClean="0"/>
              <a:t>menu</a:t>
            </a:r>
          </a:p>
          <a:p>
            <a:r>
              <a:rPr lang="en-US" i="1" dirty="0" smtClean="0"/>
              <a:t>Call </a:t>
            </a:r>
            <a:r>
              <a:rPr lang="en-US" i="1" dirty="0"/>
              <a:t>Forwarding.</a:t>
            </a:r>
            <a:endParaRPr lang="de-DE" i="1"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Screenshots\Mozilla Firefox_297.png"/>
          <p:cNvPicPr>
            <a:picLocks noChangeAspect="1" noChangeArrowheads="1"/>
          </p:cNvPicPr>
          <p:nvPr/>
        </p:nvPicPr>
        <p:blipFill rotWithShape="1">
          <a:blip r:embed="rId3">
            <a:extLst>
              <a:ext uri="{28A0092B-C50C-407E-A947-70E740481C1C}">
                <a14:useLocalDpi xmlns:a14="http://schemas.microsoft.com/office/drawing/2010/main" val="0"/>
              </a:ext>
            </a:extLst>
          </a:blip>
          <a:srcRect l="19750" t="41783" r="54041" b="27339"/>
          <a:stretch/>
        </p:blipFill>
        <p:spPr bwMode="auto">
          <a:xfrm>
            <a:off x="3830885" y="6763519"/>
            <a:ext cx="2795976" cy="24140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smtClean="0"/>
          </a:p>
          <a:p>
            <a:r>
              <a:rPr lang="en-US" b="1" dirty="0" smtClean="0"/>
              <a:t>Parallel calls</a:t>
            </a:r>
            <a:r>
              <a:rPr lang="en-US" dirty="0" smtClean="0"/>
              <a:t/>
            </a:r>
            <a:br>
              <a:rPr lang="en-US" dirty="0" smtClean="0"/>
            </a:br>
            <a:r>
              <a:rPr lang="en-US" dirty="0" smtClean="0"/>
              <a:t>Enabling/Disabling the redirection targets can be performed with function codes. </a:t>
            </a:r>
            <a:br>
              <a:rPr lang="en-US" dirty="0" smtClean="0"/>
            </a:br>
            <a:r>
              <a:rPr lang="en-US" dirty="0" smtClean="0"/>
              <a:t/>
            </a:r>
            <a:br>
              <a:rPr lang="en-US" dirty="0" smtClean="0"/>
            </a:br>
            <a:r>
              <a:rPr lang="en-US" b="1" dirty="0" smtClean="0"/>
              <a:t>Function codes to activate </a:t>
            </a:r>
            <a:r>
              <a:rPr lang="en-US" dirty="0" smtClean="0"/>
              <a:t/>
            </a:r>
            <a:br>
              <a:rPr lang="en-US" dirty="0" smtClean="0"/>
            </a:br>
            <a:r>
              <a:rPr lang="en-US" dirty="0" smtClean="0"/>
              <a:t>*24 - Parallel call active for internal and external callers </a:t>
            </a:r>
            <a:br>
              <a:rPr lang="en-US" dirty="0" smtClean="0"/>
            </a:br>
            <a:r>
              <a:rPr lang="en-US" dirty="0" smtClean="0"/>
              <a:t>*904 - Parallel call active for internal callers </a:t>
            </a:r>
            <a:br>
              <a:rPr lang="en-US" dirty="0" smtClean="0"/>
            </a:br>
            <a:r>
              <a:rPr lang="en-US" dirty="0" smtClean="0"/>
              <a:t>*914 - Parallel call active for external callers </a:t>
            </a:r>
            <a:br>
              <a:rPr lang="en-US" dirty="0" smtClean="0"/>
            </a:br>
            <a:r>
              <a:rPr lang="en-US" dirty="0" smtClean="0"/>
              <a:t/>
            </a:r>
            <a:br>
              <a:rPr lang="en-US" dirty="0" smtClean="0"/>
            </a:br>
            <a:r>
              <a:rPr lang="en-US" b="1" dirty="0" smtClean="0"/>
              <a:t>Function code to deactivate</a:t>
            </a:r>
            <a:r>
              <a:rPr lang="en-US" dirty="0" smtClean="0"/>
              <a:t/>
            </a:r>
            <a:br>
              <a:rPr lang="en-US" dirty="0" smtClean="0"/>
            </a:br>
            <a:r>
              <a:rPr lang="en-US" dirty="0" smtClean="0"/>
              <a:t>*2* </a:t>
            </a:r>
            <a:br>
              <a:rPr lang="en-US" dirty="0" smtClean="0"/>
            </a:br>
            <a:r>
              <a:rPr lang="en-US" dirty="0" smtClean="0"/>
              <a:t/>
            </a:r>
            <a:br>
              <a:rPr lang="en-US" dirty="0" smtClean="0"/>
            </a:br>
            <a:r>
              <a:rPr lang="en-US" b="1" dirty="0" smtClean="0"/>
              <a:t>Parallel call as call forwarding destination </a:t>
            </a:r>
            <a:r>
              <a:rPr lang="en-US" dirty="0" smtClean="0"/>
              <a:t/>
            </a:r>
            <a:br>
              <a:rPr lang="en-US" dirty="0" smtClean="0"/>
            </a:br>
            <a:r>
              <a:rPr lang="en-US" dirty="0" smtClean="0"/>
              <a:t>In Menu </a:t>
            </a:r>
            <a:r>
              <a:rPr lang="en-US" i="1" dirty="0" err="1" smtClean="0"/>
              <a:t>Menu</a:t>
            </a:r>
            <a:r>
              <a:rPr lang="en-US" i="1" dirty="0" smtClean="0"/>
              <a:t> – Call Forwarding – </a:t>
            </a:r>
          </a:p>
          <a:p>
            <a:r>
              <a:rPr lang="en-US" i="1" dirty="0" smtClean="0"/>
              <a:t>Call Forwarding </a:t>
            </a:r>
            <a:r>
              <a:rPr lang="en-US" dirty="0" smtClean="0"/>
              <a:t>the configured "Parallel call“</a:t>
            </a:r>
          </a:p>
          <a:p>
            <a:r>
              <a:rPr lang="en-US" dirty="0" smtClean="0"/>
              <a:t>can be selected</a:t>
            </a:r>
            <a:r>
              <a:rPr lang="en-US" baseline="0" dirty="0" smtClean="0"/>
              <a:t> </a:t>
            </a:r>
            <a:r>
              <a:rPr lang="en-US" dirty="0" smtClean="0"/>
              <a:t>as forwarding destination.</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77</a:t>
            </a:fld>
            <a:endParaRPr lang="en-US" dirty="0">
              <a:solidFill>
                <a:prstClr val="black"/>
              </a:solidFill>
            </a:endParaRPr>
          </a:p>
        </p:txBody>
      </p:sp>
      <p:sp>
        <p:nvSpPr>
          <p:cNvPr id="6" name="Rechteck 5"/>
          <p:cNvSpPr/>
          <p:nvPr/>
        </p:nvSpPr>
        <p:spPr>
          <a:xfrm>
            <a:off x="5343053" y="8923759"/>
            <a:ext cx="1224135" cy="2160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a:endParaRPr lang="en-GB"/>
          </a:p>
        </p:txBody>
      </p:sp>
    </p:spTree>
    <p:extLst>
      <p:ext uri="{BB962C8B-B14F-4D97-AF65-F5344CB8AC3E}">
        <p14:creationId xmlns:p14="http://schemas.microsoft.com/office/powerpoint/2010/main" val="5965305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r>
              <a:rPr lang="en-US" b="1" dirty="0" smtClean="0"/>
              <a:t>Reminder call</a:t>
            </a:r>
          </a:p>
          <a:p>
            <a:endParaRPr lang="en-US" b="1" dirty="0" smtClean="0"/>
          </a:p>
          <a:p>
            <a:r>
              <a:rPr lang="en-US" dirty="0" smtClean="0"/>
              <a:t>The alarm time can be set either via the web interface or via a short dial code.</a:t>
            </a:r>
          </a:p>
          <a:p>
            <a:r>
              <a:rPr lang="en-US" dirty="0" smtClean="0"/>
              <a:t>In the web interface, select the desired time in hours and minutes.</a:t>
            </a:r>
          </a:p>
          <a:p>
            <a:r>
              <a:rPr lang="en-US" dirty="0" smtClean="0"/>
              <a:t>Then click on "Set".</a:t>
            </a:r>
          </a:p>
          <a:p>
            <a:r>
              <a:rPr lang="en-US" dirty="0" smtClean="0"/>
              <a:t>On the phone you dial:</a:t>
            </a:r>
          </a:p>
          <a:p>
            <a:r>
              <a:rPr lang="en-US" dirty="0" smtClean="0"/>
              <a:t>*40</a:t>
            </a:r>
          </a:p>
          <a:p>
            <a:r>
              <a:rPr lang="en-US" dirty="0" smtClean="0"/>
              <a:t>You receive the message: “This is your reminding call; </a:t>
            </a:r>
            <a:r>
              <a:rPr lang="de-DE" baseline="0" dirty="0" smtClean="0"/>
              <a:t>Bitte drücken Sie 1 für Deutsch oder 2 für Englisch; </a:t>
            </a:r>
            <a:r>
              <a:rPr lang="de-DE" baseline="0" dirty="0" err="1" smtClean="0"/>
              <a:t>Please</a:t>
            </a:r>
            <a:r>
              <a:rPr lang="de-DE" baseline="0" dirty="0" smtClean="0"/>
              <a:t> press 1 </a:t>
            </a:r>
            <a:r>
              <a:rPr lang="de-DE" baseline="0" dirty="0" err="1" smtClean="0"/>
              <a:t>for</a:t>
            </a:r>
            <a:r>
              <a:rPr lang="de-DE" baseline="0" dirty="0" smtClean="0"/>
              <a:t> German </a:t>
            </a:r>
            <a:r>
              <a:rPr lang="de-DE" baseline="0" dirty="0" err="1" smtClean="0"/>
              <a:t>or</a:t>
            </a:r>
            <a:r>
              <a:rPr lang="de-DE" baseline="0" dirty="0" smtClean="0"/>
              <a:t> 2 </a:t>
            </a:r>
            <a:r>
              <a:rPr lang="de-DE" baseline="0" dirty="0" err="1" smtClean="0"/>
              <a:t>for</a:t>
            </a:r>
            <a:r>
              <a:rPr lang="de-DE" baseline="0" dirty="0" smtClean="0"/>
              <a:t> English</a:t>
            </a:r>
            <a:r>
              <a:rPr lang="en-US" dirty="0" smtClean="0"/>
              <a:t>“.</a:t>
            </a:r>
          </a:p>
          <a:p>
            <a:r>
              <a:rPr lang="en-US" dirty="0" smtClean="0"/>
              <a:t>Select the desired language.</a:t>
            </a:r>
          </a:p>
          <a:p>
            <a:r>
              <a:rPr lang="en-US" dirty="0" smtClean="0"/>
              <a:t>You will then be prompted to enter the time in 4-digit.</a:t>
            </a:r>
          </a:p>
          <a:p>
            <a:r>
              <a:rPr lang="en-US" dirty="0" smtClean="0"/>
              <a:t>For 15:30 o’clock it would be "1530".</a:t>
            </a:r>
          </a:p>
          <a:p>
            <a:r>
              <a:rPr lang="en-US" dirty="0" smtClean="0"/>
              <a:t>Is already a time configured, you can change the time with * or enter #</a:t>
            </a:r>
          </a:p>
          <a:p>
            <a:r>
              <a:rPr lang="en-US" dirty="0" smtClean="0"/>
              <a:t>to delete it.</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lnSpcReduction="10000"/>
          </a:bodyPr>
          <a:lstStyle/>
          <a:p>
            <a:r>
              <a:rPr lang="en-US" b="1" dirty="0" smtClean="0"/>
              <a:t>Service attributes</a:t>
            </a:r>
          </a:p>
          <a:p>
            <a:endParaRPr lang="en-US" b="1" dirty="0" smtClean="0"/>
          </a:p>
          <a:p>
            <a:r>
              <a:rPr lang="en-US" b="1" dirty="0" smtClean="0"/>
              <a:t>CLIR</a:t>
            </a:r>
          </a:p>
          <a:p>
            <a:r>
              <a:rPr lang="en-US" dirty="0" smtClean="0"/>
              <a:t>The function is only active when “CLIP internal/external" is set to “Default number”.</a:t>
            </a:r>
          </a:p>
          <a:p>
            <a:endParaRPr lang="en-US" dirty="0" smtClean="0"/>
          </a:p>
          <a:p>
            <a:r>
              <a:rPr lang="en-US" b="1" dirty="0" smtClean="0"/>
              <a:t>Call Waiting</a:t>
            </a:r>
          </a:p>
          <a:p>
            <a:r>
              <a:rPr lang="en-US" dirty="0" smtClean="0"/>
              <a:t>Can be enabled/disabled. Same function as the "home area". The user need to has the right permission for call waiting!</a:t>
            </a:r>
          </a:p>
          <a:p>
            <a:endParaRPr lang="en-US" dirty="0" smtClean="0"/>
          </a:p>
          <a:p>
            <a:r>
              <a:rPr lang="en-US" b="1" dirty="0" smtClean="0"/>
              <a:t>Displayed CLIP</a:t>
            </a:r>
          </a:p>
          <a:p>
            <a:r>
              <a:rPr lang="en-US" dirty="0" smtClean="0"/>
              <a:t>If the administrator has configured</a:t>
            </a:r>
          </a:p>
          <a:p>
            <a:r>
              <a:rPr lang="en-US" dirty="0" smtClean="0"/>
              <a:t>additional phone numbers for CLIP</a:t>
            </a:r>
          </a:p>
          <a:p>
            <a:r>
              <a:rPr lang="en-US" dirty="0" smtClean="0"/>
              <a:t>the user can select it here.</a:t>
            </a:r>
          </a:p>
          <a:p>
            <a:endParaRPr lang="en-US" dirty="0" smtClean="0"/>
          </a:p>
          <a:p>
            <a:r>
              <a:rPr lang="en-US" b="1" dirty="0" smtClean="0"/>
              <a:t>Attention!</a:t>
            </a:r>
          </a:p>
          <a:p>
            <a:r>
              <a:rPr lang="en-US" dirty="0" smtClean="0"/>
              <a:t>If the provider does support "CLIP - No screening“ </a:t>
            </a:r>
          </a:p>
          <a:p>
            <a:r>
              <a:rPr lang="en-US" dirty="0" smtClean="0"/>
              <a:t>it can happen that invalid numbers are signaled.</a:t>
            </a:r>
          </a:p>
          <a:p>
            <a:endParaRPr lang="en-US" dirty="0" smtClean="0"/>
          </a:p>
          <a:p>
            <a:r>
              <a:rPr lang="en-US" b="1" dirty="0" smtClean="0"/>
              <a:t>Example:</a:t>
            </a:r>
          </a:p>
          <a:p>
            <a:pPr marL="275692" indent="-275692">
              <a:buFont typeface="Arial" panose="020B0604020202020204" pitchFamily="34" charset="0"/>
              <a:buChar char="•"/>
            </a:pPr>
            <a:r>
              <a:rPr lang="en-US" dirty="0" smtClean="0"/>
              <a:t>CLIR for internal = ON; CLIP internal = Default number; CLIP shown at external party = anonymous;</a:t>
            </a:r>
          </a:p>
          <a:p>
            <a:pPr marL="275692" indent="-275692">
              <a:buFont typeface="Arial" panose="020B0604020202020204" pitchFamily="34" charset="0"/>
              <a:buChar char="•"/>
            </a:pPr>
            <a:r>
              <a:rPr lang="en-US" dirty="0" smtClean="0"/>
              <a:t>CLIR for internal = ON; CLIP internal = 333; CLIP shown at external party = 333;</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8</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Autofit/>
          </a:bodyPr>
          <a:lstStyle/>
          <a:p>
            <a:r>
              <a:rPr lang="en-US" sz="1200" b="1" dirty="0"/>
              <a:t>Keys</a:t>
            </a:r>
          </a:p>
          <a:p>
            <a:r>
              <a:rPr lang="en-US" sz="1200" dirty="0"/>
              <a:t>In this menu the user can manage his function keys themselves.</a:t>
            </a:r>
          </a:p>
          <a:p>
            <a:r>
              <a:rPr lang="en-US" sz="1200" dirty="0"/>
              <a:t>The corresponding key must be set to "ON".</a:t>
            </a:r>
          </a:p>
          <a:p>
            <a:r>
              <a:rPr lang="en-US" sz="1200" dirty="0"/>
              <a:t>Pre-assigned keys by the administrator can be in a "Locked“ state.</a:t>
            </a:r>
          </a:p>
          <a:p>
            <a:r>
              <a:rPr lang="en-US" sz="1200" dirty="0"/>
              <a:t>This assignment cannot be changed by the user.</a:t>
            </a:r>
          </a:p>
          <a:p>
            <a:r>
              <a:rPr lang="en-US" sz="1200" dirty="0"/>
              <a:t>The function keys (PK = Programmable Key) are, depending on the device type,</a:t>
            </a:r>
          </a:p>
          <a:p>
            <a:r>
              <a:rPr lang="en-US" sz="1200" dirty="0"/>
              <a:t>listed from 1 - x. There are 3 types of phone sets.</a:t>
            </a:r>
          </a:p>
          <a:p>
            <a:endParaRPr lang="en-US" sz="1200" dirty="0"/>
          </a:p>
          <a:p>
            <a:r>
              <a:rPr lang="en-US" sz="1200" dirty="0"/>
              <a:t>Following functions can be assigned to the buttons:</a:t>
            </a:r>
          </a:p>
          <a:p>
            <a:pPr marL="165415" indent="-165415">
              <a:buFont typeface="Arial" panose="020B0604020202020204" pitchFamily="34" charset="0"/>
              <a:buChar char="•"/>
            </a:pPr>
            <a:r>
              <a:rPr lang="en-US" sz="1200" b="1" dirty="0"/>
              <a:t>Inherit</a:t>
            </a:r>
          </a:p>
          <a:p>
            <a:pPr marL="440615" lvl="1"/>
            <a:r>
              <a:rPr lang="en-US" sz="1200" dirty="0"/>
              <a:t>The function is taken over by a provisioned template.</a:t>
            </a:r>
          </a:p>
          <a:p>
            <a:pPr marL="165415" indent="-165415">
              <a:buFont typeface="Arial" panose="020B0604020202020204" pitchFamily="34" charset="0"/>
              <a:buChar char="•"/>
            </a:pPr>
            <a:r>
              <a:rPr lang="en-US" sz="1200" b="1" dirty="0"/>
              <a:t>External call</a:t>
            </a:r>
          </a:p>
          <a:p>
            <a:pPr marL="440615" lvl="1"/>
            <a:r>
              <a:rPr lang="en-US" sz="1200" dirty="0"/>
              <a:t>On this button you can define an external number or dial code.</a:t>
            </a:r>
          </a:p>
          <a:p>
            <a:pPr marL="440615" lvl="1"/>
            <a:r>
              <a:rPr lang="en-US" sz="1200" b="1" dirty="0"/>
              <a:t>Attention! </a:t>
            </a:r>
            <a:r>
              <a:rPr lang="en-US" sz="1200" dirty="0"/>
              <a:t>If needed, the line access code must be entered additionally.</a:t>
            </a:r>
          </a:p>
          <a:p>
            <a:pPr marL="165415" indent="-165415">
              <a:buFont typeface="Arial" panose="020B0604020202020204" pitchFamily="34" charset="0"/>
              <a:buChar char="•"/>
            </a:pPr>
            <a:r>
              <a:rPr lang="en-US" sz="1200" b="1" dirty="0"/>
              <a:t>Extension</a:t>
            </a:r>
          </a:p>
          <a:p>
            <a:pPr marL="440615" lvl="1"/>
            <a:r>
              <a:rPr lang="en-US" sz="1200" dirty="0"/>
              <a:t>Here, any internal extension (BLF) can be entered.</a:t>
            </a:r>
          </a:p>
          <a:p>
            <a:pPr marL="165415" indent="-165415">
              <a:buFont typeface="Arial" panose="020B0604020202020204" pitchFamily="34" charset="0"/>
              <a:buChar char="•"/>
            </a:pPr>
            <a:r>
              <a:rPr lang="en-US" sz="1200" b="1" dirty="0"/>
              <a:t>Group Pickup</a:t>
            </a:r>
          </a:p>
          <a:p>
            <a:pPr marL="440615" lvl="1"/>
            <a:r>
              <a:rPr lang="en-US" sz="1200" dirty="0"/>
              <a:t>With this function, you can answer a call from a pickup-group member.</a:t>
            </a:r>
          </a:p>
          <a:p>
            <a:pPr marL="165415" indent="-165415">
              <a:buFont typeface="Arial" panose="020B0604020202020204" pitchFamily="34" charset="0"/>
              <a:buChar char="•"/>
            </a:pPr>
            <a:r>
              <a:rPr lang="en-US" sz="1200" b="1" dirty="0"/>
              <a:t>Intercom</a:t>
            </a:r>
          </a:p>
          <a:p>
            <a:pPr marL="440615" lvl="1"/>
            <a:r>
              <a:rPr lang="en-US" sz="1200" dirty="0"/>
              <a:t>Choose the partner with whom you want to build an intercom connection.</a:t>
            </a:r>
          </a:p>
          <a:p>
            <a:pPr marL="440615" lvl="1"/>
            <a:r>
              <a:rPr lang="en-US" sz="1200" b="1" dirty="0" smtClean="0"/>
              <a:t>Attention!</a:t>
            </a:r>
          </a:p>
          <a:p>
            <a:pPr marL="440615" lvl="1"/>
            <a:r>
              <a:rPr lang="en-US" sz="1200" dirty="0" smtClean="0"/>
              <a:t>The </a:t>
            </a:r>
            <a:r>
              <a:rPr lang="en-US" sz="1200" dirty="0"/>
              <a:t>extension involved need the permission "</a:t>
            </a:r>
            <a:r>
              <a:rPr lang="en-US" sz="1200" dirty="0" err="1"/>
              <a:t>intercom_call</a:t>
            </a:r>
            <a:r>
              <a:rPr lang="en-US" sz="1200" dirty="0"/>
              <a:t>“</a:t>
            </a:r>
          </a:p>
          <a:p>
            <a:pPr marL="440615" lvl="1"/>
            <a:r>
              <a:rPr lang="en-US" sz="1200" dirty="0"/>
              <a:t>for the feature "Intercom".</a:t>
            </a:r>
            <a:endParaRPr lang="de-DE" sz="120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a:t>Ringtones</a:t>
            </a:r>
          </a:p>
          <a:p>
            <a:endParaRPr lang="en-US" b="1" dirty="0"/>
          </a:p>
          <a:p>
            <a:r>
              <a:rPr lang="en-US" dirty="0"/>
              <a:t>Depending on the type of the phone, different ringtones can be selected here.</a:t>
            </a:r>
          </a:p>
          <a:p>
            <a:r>
              <a:rPr lang="en-US" dirty="0"/>
              <a:t>The ringtones can also be configured on the phone in the phone-UI menu</a:t>
            </a:r>
          </a:p>
          <a:p>
            <a:r>
              <a:rPr lang="en-US" i="1" dirty="0"/>
              <a:t>Settings </a:t>
            </a:r>
            <a:r>
              <a:rPr lang="en-US" i="1" dirty="0" smtClean="0"/>
              <a:t>-&gt; </a:t>
            </a:r>
            <a:r>
              <a:rPr lang="en-US" i="1" dirty="0"/>
              <a:t>Audio Settings </a:t>
            </a:r>
            <a:r>
              <a:rPr lang="en-US" i="1" dirty="0" smtClean="0"/>
              <a:t>-&gt; </a:t>
            </a:r>
            <a:r>
              <a:rPr lang="en-US" i="1" dirty="0"/>
              <a:t>Ringer Settings </a:t>
            </a:r>
            <a:r>
              <a:rPr lang="en-US" i="1" dirty="0" smtClean="0"/>
              <a:t>-&gt; </a:t>
            </a:r>
            <a:r>
              <a:rPr lang="en-US" i="1" dirty="0"/>
              <a:t>Melodies</a:t>
            </a:r>
          </a:p>
          <a:p>
            <a:r>
              <a:rPr lang="en-US" dirty="0"/>
              <a:t>at any time by the user.</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b="1" dirty="0" smtClean="0"/>
              <a:t>Contacts import/export</a:t>
            </a:r>
          </a:p>
          <a:p>
            <a:endParaRPr lang="en-US" b="1" dirty="0" smtClean="0"/>
          </a:p>
          <a:p>
            <a:r>
              <a:rPr lang="en-US" dirty="0" smtClean="0"/>
              <a:t>Select the desired character encoding, the delimiter and if the import-file contains a line with header-information.</a:t>
            </a:r>
          </a:p>
          <a:p>
            <a:r>
              <a:rPr lang="en-US" dirty="0" smtClean="0"/>
              <a:t>When importing the syntax of your file is checked first.</a:t>
            </a:r>
          </a:p>
          <a:p>
            <a:r>
              <a:rPr lang="en-US" dirty="0" smtClean="0"/>
              <a:t>If the result is OK, it is displayed. By clicking "import" the data is imported.</a:t>
            </a:r>
          </a:p>
          <a:p>
            <a:endParaRPr lang="en-US" dirty="0" smtClean="0"/>
          </a:p>
          <a:p>
            <a:r>
              <a:rPr lang="en-US" b="1" dirty="0" smtClean="0"/>
              <a:t>Export</a:t>
            </a:r>
          </a:p>
          <a:p>
            <a:r>
              <a:rPr lang="en-US" dirty="0" smtClean="0"/>
              <a:t>Contains contacts from the global and private contacts.</a:t>
            </a:r>
          </a:p>
          <a:p>
            <a:endParaRPr lang="en-US" dirty="0" smtClean="0"/>
          </a:p>
          <a:p>
            <a:r>
              <a:rPr lang="en-US" b="1" dirty="0" smtClean="0"/>
              <a:t>Import</a:t>
            </a:r>
          </a:p>
          <a:p>
            <a:r>
              <a:rPr lang="en-US" dirty="0" smtClean="0"/>
              <a:t>Imports records only in personal contacts.</a:t>
            </a:r>
          </a:p>
          <a:p>
            <a:endParaRPr lang="en-US" dirty="0" smtClean="0"/>
          </a:p>
          <a:p>
            <a:r>
              <a:rPr lang="en-US" dirty="0" smtClean="0"/>
              <a:t>Example:</a:t>
            </a:r>
          </a:p>
          <a:p>
            <a:endParaRPr lang="en-US" dirty="0"/>
          </a:p>
          <a:p>
            <a:endParaRPr lang="en-US" dirty="0" smtClean="0"/>
          </a:p>
          <a:p>
            <a:endParaRPr lang="en-US" dirty="0"/>
          </a:p>
          <a:p>
            <a:endParaRPr lang="en-US" dirty="0" smtClean="0"/>
          </a:p>
          <a:p>
            <a:endParaRPr lang="en-US" dirty="0" smtClean="0"/>
          </a:p>
          <a:p>
            <a:endParaRPr lang="en-US" dirty="0"/>
          </a:p>
          <a:p>
            <a:r>
              <a:rPr lang="en-US" dirty="0" smtClean="0"/>
              <a:t>Search also the wiki for an article about user import. Here you can find an easy template to import users via a CSV-file.</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82</a:t>
            </a:fld>
            <a:endParaRPr lang="en-US" dirty="0">
              <a:solidFill>
                <a:prstClr val="black"/>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11" t="15954" r="48864" b="77761"/>
          <a:stretch/>
        </p:blipFill>
        <p:spPr bwMode="auto">
          <a:xfrm>
            <a:off x="619760" y="7843639"/>
            <a:ext cx="5989286" cy="61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5305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endParaRPr lang="de-DE" dirty="0" smtClean="0"/>
          </a:p>
          <a:p>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r>
              <a:rPr lang="en-US" sz="1400" b="1" dirty="0"/>
              <a:t>Practical Exercise</a:t>
            </a:r>
          </a:p>
          <a:p>
            <a:endParaRPr lang="en-US" sz="1200" b="1" dirty="0"/>
          </a:p>
          <a:p>
            <a:r>
              <a:rPr lang="en-US" b="1" dirty="0" smtClean="0"/>
              <a:t>You are logged in as Administrator.</a:t>
            </a:r>
          </a:p>
          <a:p>
            <a:r>
              <a:rPr lang="en-US" dirty="0" smtClean="0"/>
              <a:t>Create Authorization Groups for:</a:t>
            </a:r>
          </a:p>
          <a:p>
            <a:pPr marL="165415" indent="-165415">
              <a:buFont typeface="Arial" panose="020B0604020202020204" pitchFamily="34" charset="0"/>
              <a:buChar char="•"/>
            </a:pPr>
            <a:r>
              <a:rPr lang="en-US" dirty="0" smtClean="0"/>
              <a:t>Pickup groups</a:t>
            </a:r>
          </a:p>
          <a:p>
            <a:pPr marL="165415" indent="-165415">
              <a:buFont typeface="Arial" panose="020B0604020202020204" pitchFamily="34" charset="0"/>
              <a:buChar char="•"/>
            </a:pPr>
            <a:r>
              <a:rPr lang="en-US" dirty="0" smtClean="0"/>
              <a:t>Intercom user</a:t>
            </a:r>
          </a:p>
          <a:p>
            <a:endParaRPr lang="en-US" b="1" dirty="0" smtClean="0"/>
          </a:p>
          <a:p>
            <a:r>
              <a:rPr lang="en-US" b="1" dirty="0" smtClean="0"/>
              <a:t>Logged in as a user</a:t>
            </a:r>
          </a:p>
          <a:p>
            <a:pPr marL="165415" indent="-165415">
              <a:buFont typeface="Arial" panose="020B0604020202020204" pitchFamily="34" charset="0"/>
              <a:buChar char="•"/>
            </a:pPr>
            <a:r>
              <a:rPr lang="en-US" dirty="0" smtClean="0"/>
              <a:t>Configure call </a:t>
            </a:r>
            <a:r>
              <a:rPr lang="en-US" dirty="0" err="1" smtClean="0"/>
              <a:t>forwardings</a:t>
            </a:r>
            <a:r>
              <a:rPr lang="en-US" dirty="0" smtClean="0"/>
              <a:t> for different call scenarios and test the function.</a:t>
            </a:r>
          </a:p>
          <a:p>
            <a:pPr marL="165415" indent="-165415">
              <a:buFont typeface="Arial" panose="020B0604020202020204" pitchFamily="34" charset="0"/>
              <a:buChar char="•"/>
            </a:pPr>
            <a:r>
              <a:rPr lang="en-US" dirty="0" smtClean="0"/>
              <a:t>Record personal greetings on the phone</a:t>
            </a:r>
            <a:r>
              <a:rPr lang="en-US" baseline="0" dirty="0" smtClean="0"/>
              <a:t> </a:t>
            </a:r>
            <a:r>
              <a:rPr lang="en-US" dirty="0" smtClean="0"/>
              <a:t>for the VM and the announcement.</a:t>
            </a:r>
          </a:p>
          <a:p>
            <a:pPr marL="165415" indent="-165415">
              <a:buFont typeface="Arial" panose="020B0604020202020204" pitchFamily="34" charset="0"/>
              <a:buChar char="•"/>
            </a:pPr>
            <a:r>
              <a:rPr lang="en-US" dirty="0" smtClean="0"/>
              <a:t>Configure a Parallel call and test these and other available functions on the phone.</a:t>
            </a:r>
          </a:p>
          <a:p>
            <a:r>
              <a:rPr lang="en-US" dirty="0" smtClean="0"/>
              <a:t>Perform outbound calls via the web interface.</a:t>
            </a:r>
          </a:p>
          <a:p>
            <a:pPr marL="165415" indent="-165415">
              <a:buFont typeface="Arial" panose="020B0604020202020204" pitchFamily="34" charset="0"/>
              <a:buChar char="•"/>
            </a:pPr>
            <a:r>
              <a:rPr lang="en-US" dirty="0" smtClean="0"/>
              <a:t>Dial a number via the entry field. Do you have to use line access codes (“0”) when you dial external numbers?</a:t>
            </a:r>
          </a:p>
          <a:p>
            <a:pPr marL="165415" indent="-165415">
              <a:buFont typeface="Arial" panose="020B0604020202020204" pitchFamily="34" charset="0"/>
              <a:buChar char="•"/>
            </a:pPr>
            <a:r>
              <a:rPr lang="en-US" dirty="0" smtClean="0"/>
              <a:t>Dial internal and external targets  from the call journal. Please refer to the authorization of the user (Local, National, International).</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41379217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p:txBody>
          <a:bodyPr>
            <a:normAutofit/>
          </a:bodyPr>
          <a:lstStyle/>
          <a:p>
            <a:pPr lvl="0"/>
            <a:r>
              <a:rPr lang="en-US" sz="1400" b="1" dirty="0"/>
              <a:t>Practical Exercise</a:t>
            </a:r>
          </a:p>
          <a:p>
            <a:pPr lvl="0"/>
            <a:endParaRPr lang="en-US" b="1" dirty="0" smtClean="0"/>
          </a:p>
          <a:p>
            <a:pPr lvl="0"/>
            <a:r>
              <a:rPr lang="en-US" dirty="0" smtClean="0"/>
              <a:t>Retrieve voicemail messages:</a:t>
            </a:r>
          </a:p>
          <a:p>
            <a:pPr marL="275692" indent="-275692">
              <a:buFont typeface="Arial" panose="020B0604020202020204" pitchFamily="34" charset="0"/>
              <a:buChar char="•"/>
            </a:pPr>
            <a:r>
              <a:rPr lang="en-US" dirty="0" smtClean="0"/>
              <a:t>Using the web interface</a:t>
            </a:r>
          </a:p>
          <a:p>
            <a:pPr lvl="1"/>
            <a:r>
              <a:rPr lang="en-US" dirty="0" smtClean="0"/>
              <a:t>Where will the message been played </a:t>
            </a:r>
            <a:r>
              <a:rPr lang="en-US" dirty="0" smtClean="0"/>
              <a:t>back?</a:t>
            </a:r>
          </a:p>
          <a:p>
            <a:pPr lvl="1"/>
            <a:r>
              <a:rPr lang="en-US" dirty="0" smtClean="0"/>
              <a:t>On </a:t>
            </a:r>
            <a:r>
              <a:rPr lang="en-US" dirty="0" smtClean="0"/>
              <a:t>the phone or on the PC?</a:t>
            </a:r>
          </a:p>
          <a:p>
            <a:pPr marL="275692" indent="-275692">
              <a:buFont typeface="Arial" panose="020B0604020202020204" pitchFamily="34" charset="0"/>
              <a:buChar char="•"/>
            </a:pPr>
            <a:r>
              <a:rPr lang="en-US" dirty="0" smtClean="0"/>
              <a:t>With your phone</a:t>
            </a:r>
          </a:p>
          <a:p>
            <a:pPr lvl="1"/>
            <a:r>
              <a:rPr lang="en-US" dirty="0" smtClean="0"/>
              <a:t>Use the "Mailbox" key or a feature code; Is the behavior different?</a:t>
            </a:r>
          </a:p>
          <a:p>
            <a:pPr marL="275692" indent="-275692">
              <a:buFont typeface="Arial" panose="020B0604020202020204" pitchFamily="34" charset="0"/>
              <a:buChar char="•"/>
            </a:pPr>
            <a:r>
              <a:rPr lang="en-US" dirty="0" smtClean="0"/>
              <a:t>Activate the email delivery of voice messages</a:t>
            </a:r>
          </a:p>
          <a:p>
            <a:pPr lvl="1"/>
            <a:r>
              <a:rPr lang="en-US" dirty="0" smtClean="0"/>
              <a:t>Open the attachment in your email.</a:t>
            </a:r>
          </a:p>
          <a:p>
            <a:pPr lvl="0"/>
            <a:endParaRPr lang="en-US" dirty="0" smtClean="0"/>
          </a:p>
          <a:p>
            <a:pPr lvl="0"/>
            <a:r>
              <a:rPr lang="en-US" dirty="0" smtClean="0"/>
              <a:t>Enter personal contacts.</a:t>
            </a:r>
          </a:p>
          <a:p>
            <a:pPr marL="275692" indent="-275692">
              <a:buFont typeface="Arial" panose="020B0604020202020204" pitchFamily="34" charset="0"/>
              <a:buChar char="•"/>
            </a:pPr>
            <a:r>
              <a:rPr lang="en-US" dirty="0" smtClean="0"/>
              <a:t>Export your personal contacts</a:t>
            </a:r>
          </a:p>
          <a:p>
            <a:pPr marL="275692" indent="-275692">
              <a:buFont typeface="Arial" panose="020B0604020202020204" pitchFamily="34" charset="0"/>
              <a:buChar char="•"/>
            </a:pPr>
            <a:r>
              <a:rPr lang="en-US" dirty="0" smtClean="0"/>
              <a:t>Add more contacts in the CSV file and import it. Use special</a:t>
            </a:r>
            <a:r>
              <a:rPr lang="en-US" baseline="0" dirty="0" smtClean="0"/>
              <a:t> characters </a:t>
            </a:r>
            <a:r>
              <a:rPr lang="en-US" dirty="0" smtClean="0"/>
              <a:t>and check the entries in the personal contacts.</a:t>
            </a:r>
          </a:p>
          <a:p>
            <a:pPr lvl="0"/>
            <a:endParaRPr lang="en-US" dirty="0" smtClean="0"/>
          </a:p>
          <a:p>
            <a:pPr marL="275692" indent="-275692">
              <a:buFont typeface="Arial" panose="020B0604020202020204" pitchFamily="34" charset="0"/>
              <a:buChar char="•"/>
            </a:pPr>
            <a:r>
              <a:rPr lang="en-US" dirty="0" smtClean="0"/>
              <a:t>Assign the function keys on your phones so that all selectable functions are available and test these functions.</a:t>
            </a:r>
          </a:p>
          <a:p>
            <a:pPr marL="275692" indent="-275692">
              <a:buFont typeface="Arial" panose="020B0604020202020204" pitchFamily="34" charset="0"/>
              <a:buChar char="•"/>
            </a:pPr>
            <a:r>
              <a:rPr lang="en-US" dirty="0" smtClean="0"/>
              <a:t>Test all phone features through the use of the predefined keys, or by using the corresponding function code.</a:t>
            </a:r>
            <a:endParaRPr lang="de-DE"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41379217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lstStyle/>
          <a:p>
            <a:r>
              <a:rPr lang="en-US" dirty="0" smtClean="0"/>
              <a:t>With the "Setup Agent" you have already configured a connection to the ITSP. The</a:t>
            </a:r>
            <a:r>
              <a:rPr lang="en-US" baseline="0" dirty="0" smtClean="0"/>
              <a:t> agent</a:t>
            </a:r>
            <a:r>
              <a:rPr lang="en-US" dirty="0" smtClean="0"/>
              <a:t> has automatically performed all required configurations:</a:t>
            </a:r>
          </a:p>
          <a:p>
            <a:pPr marL="330830" indent="-330830">
              <a:buFont typeface="+mj-lt"/>
              <a:buAutoNum type="arabicPeriod"/>
            </a:pPr>
            <a:r>
              <a:rPr lang="en-US" dirty="0" smtClean="0"/>
              <a:t>Configured the SIP gateway as desired.</a:t>
            </a:r>
          </a:p>
          <a:p>
            <a:pPr marL="330830" indent="-330830">
              <a:buFont typeface="+mj-lt"/>
              <a:buAutoNum type="arabicPeriod"/>
            </a:pPr>
            <a:r>
              <a:rPr lang="en-US" dirty="0" smtClean="0"/>
              <a:t>Assigned the SIP gateway to a gateway group.</a:t>
            </a:r>
          </a:p>
          <a:p>
            <a:pPr marL="330830" indent="-330830">
              <a:buFont typeface="+mj-lt"/>
              <a:buAutoNum type="arabicPeriod"/>
            </a:pPr>
            <a:r>
              <a:rPr lang="en-US" dirty="0" smtClean="0"/>
              <a:t>Configured the default rule for the Inbound routing.</a:t>
            </a:r>
          </a:p>
          <a:p>
            <a:pPr marL="330830" indent="-330830">
              <a:buFont typeface="+mj-lt"/>
              <a:buAutoNum type="arabicPeriod"/>
            </a:pPr>
            <a:r>
              <a:rPr lang="en-US" dirty="0" smtClean="0"/>
              <a:t>Configured the default rule for the Outbound routing.</a:t>
            </a:r>
          </a:p>
          <a:p>
            <a:endParaRPr lang="en-US" dirty="0" smtClean="0"/>
          </a:p>
          <a:p>
            <a:r>
              <a:rPr lang="en-US" dirty="0" smtClean="0"/>
              <a:t>If your dial plan is consistent with the ordered extension range of your provider, the basic configuration is sufficient to perform incoming and outgoing calls using registered users.</a:t>
            </a:r>
          </a:p>
          <a:p>
            <a:r>
              <a:rPr lang="en-US" dirty="0" smtClean="0"/>
              <a:t>Otherwise, you must adjust the configuration accordingly.</a:t>
            </a:r>
          </a:p>
          <a:p>
            <a:endParaRPr lang="en-US" dirty="0" smtClean="0"/>
          </a:p>
          <a:p>
            <a:r>
              <a:rPr lang="en-US" b="1" dirty="0" smtClean="0"/>
              <a:t>Attention!</a:t>
            </a:r>
          </a:p>
          <a:p>
            <a:r>
              <a:rPr lang="en-US" dirty="0" smtClean="0"/>
              <a:t>For MSN numbers via SIP, a mapping via the routing is required in every case.</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19515733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lnSpcReduction="10000"/>
          </a:bodyPr>
          <a:lstStyle/>
          <a:p>
            <a:r>
              <a:rPr lang="en-US" sz="1200" b="1" dirty="0"/>
              <a:t>SIP Gateways </a:t>
            </a:r>
            <a:r>
              <a:rPr lang="en-US" sz="1200" dirty="0"/>
              <a:t/>
            </a:r>
            <a:br>
              <a:rPr lang="en-US" sz="1200" dirty="0"/>
            </a:br>
            <a:r>
              <a:rPr lang="en-US" sz="1200" dirty="0"/>
              <a:t>To establish incoming and outgoing connections, you must first ensure that the connection to the provider is configured correctly.</a:t>
            </a:r>
          </a:p>
          <a:p>
            <a:r>
              <a:rPr lang="en-US" sz="1200" dirty="0"/>
              <a:t>Proceed in the menu </a:t>
            </a:r>
            <a:r>
              <a:rPr lang="en-US" sz="1200" i="1" dirty="0"/>
              <a:t>Routes </a:t>
            </a:r>
            <a:r>
              <a:rPr lang="en-US" sz="1200" i="1" dirty="0" smtClean="0"/>
              <a:t>-&gt; </a:t>
            </a:r>
            <a:r>
              <a:rPr lang="en-US" sz="1200" i="1" dirty="0"/>
              <a:t>SIP Gateways </a:t>
            </a:r>
            <a:r>
              <a:rPr lang="en-US" sz="1200" dirty="0"/>
              <a:t>or </a:t>
            </a:r>
            <a:r>
              <a:rPr lang="en-US" sz="1200" i="1" dirty="0"/>
              <a:t>Routes </a:t>
            </a:r>
            <a:r>
              <a:rPr lang="en-US" sz="1200" i="1" dirty="0" smtClean="0"/>
              <a:t>-&gt; </a:t>
            </a:r>
            <a:r>
              <a:rPr lang="en-US" sz="1200" i="1" dirty="0"/>
              <a:t>TDM Gateways</a:t>
            </a:r>
            <a:r>
              <a:rPr lang="en-US" sz="1200" dirty="0"/>
              <a:t>.</a:t>
            </a:r>
          </a:p>
          <a:p>
            <a:r>
              <a:rPr lang="en-US" sz="1200" dirty="0"/>
              <a:t>As SIP gateways are used in the training, please select this tab.</a:t>
            </a:r>
          </a:p>
          <a:p>
            <a:r>
              <a:rPr lang="en-US" sz="1200" dirty="0"/>
              <a:t>In the overview of SIP gateways you can see the SIP Gateway which was configured by the "Setup Agent", in this example it’s called "</a:t>
            </a:r>
            <a:r>
              <a:rPr lang="en-US" sz="1200" dirty="0" err="1"/>
              <a:t>sipgate</a:t>
            </a:r>
            <a:r>
              <a:rPr lang="en-US" sz="1200" dirty="0"/>
              <a:t>".</a:t>
            </a:r>
          </a:p>
          <a:p>
            <a:r>
              <a:rPr lang="en-US" sz="1200" dirty="0"/>
              <a:t>By clicking on the "Edit" button you can verify the configuration.</a:t>
            </a:r>
          </a:p>
          <a:p>
            <a:r>
              <a:rPr lang="en-US" sz="1200" dirty="0"/>
              <a:t>Parameters that are not configured by the "Setup Agent" shall be entered manually</a:t>
            </a:r>
          </a:p>
          <a:p>
            <a:r>
              <a:rPr lang="en-US" sz="1200" dirty="0"/>
              <a:t>with "Advanced parameters".</a:t>
            </a:r>
          </a:p>
          <a:p>
            <a:r>
              <a:rPr lang="en-US" sz="1200" dirty="0"/>
              <a:t>These should be entered using the syntax "</a:t>
            </a:r>
            <a:r>
              <a:rPr lang="en-US" sz="1200" b="1" dirty="0"/>
              <a:t>parameter=value</a:t>
            </a:r>
            <a:r>
              <a:rPr lang="en-US" sz="1200" dirty="0"/>
              <a:t>“</a:t>
            </a:r>
          </a:p>
          <a:p>
            <a:r>
              <a:rPr lang="en-US" sz="1200" dirty="0"/>
              <a:t>(e.g. </a:t>
            </a:r>
            <a:r>
              <a:rPr lang="en-US" sz="1200" b="1" dirty="0" err="1"/>
              <a:t>from_user</a:t>
            </a:r>
            <a:r>
              <a:rPr lang="en-US" sz="1200" b="1" dirty="0"/>
              <a:t>=1234567t0</a:t>
            </a:r>
            <a:r>
              <a:rPr lang="en-US" sz="1200" dirty="0"/>
              <a:t>).</a:t>
            </a:r>
          </a:p>
          <a:p>
            <a:r>
              <a:rPr lang="en-US" sz="1200" dirty="0"/>
              <a:t>Change the parameter "</a:t>
            </a:r>
            <a:r>
              <a:rPr lang="en-US" sz="1200" b="1" dirty="0"/>
              <a:t>insecure=no</a:t>
            </a:r>
            <a:r>
              <a:rPr lang="en-US" sz="1200" dirty="0"/>
              <a:t>" to "</a:t>
            </a:r>
            <a:r>
              <a:rPr lang="en-US" sz="1200" b="1" dirty="0"/>
              <a:t>insecure=port, invite</a:t>
            </a:r>
            <a:r>
              <a:rPr lang="en-US" sz="1200" dirty="0"/>
              <a:t>".</a:t>
            </a:r>
          </a:p>
          <a:p>
            <a:r>
              <a:rPr lang="en-US" sz="1200" dirty="0"/>
              <a:t>Scroll to the end of the edit menu. There you will find a preview of the SIP configuration.</a:t>
            </a:r>
          </a:p>
          <a:p>
            <a:r>
              <a:rPr lang="en-US" sz="1200" dirty="0"/>
              <a:t>Please have a look into the document “Training_environment_Gigaset.pdf“ for the practical exercises.</a:t>
            </a:r>
          </a:p>
          <a:p>
            <a:r>
              <a:rPr lang="en-US" sz="1200" dirty="0"/>
              <a:t>There you will find the information which username and default password</a:t>
            </a:r>
          </a:p>
          <a:p>
            <a:r>
              <a:rPr lang="en-US" sz="1200" dirty="0"/>
              <a:t>("default user=" and "secret=") must be entered.</a:t>
            </a:r>
          </a:p>
          <a:p>
            <a:r>
              <a:rPr lang="en-US" sz="1200" dirty="0"/>
              <a:t>Scroll up to “Register” and set it to “ON”.</a:t>
            </a:r>
          </a:p>
          <a:p>
            <a:r>
              <a:rPr lang="en-US" sz="1200" dirty="0"/>
              <a:t>This completes the configuration of the SIP Gateway.</a:t>
            </a:r>
          </a:p>
          <a:p>
            <a:r>
              <a:rPr lang="en-US" sz="1200" dirty="0"/>
              <a:t>Please follow the instructions given by your provider.</a:t>
            </a:r>
          </a:p>
          <a:p>
            <a:endParaRPr lang="en-US" sz="1200" dirty="0"/>
          </a:p>
          <a:p>
            <a:r>
              <a:rPr lang="en-US" sz="1200" dirty="0"/>
              <a:t>For </a:t>
            </a:r>
            <a:r>
              <a:rPr lang="en-US" sz="1200" dirty="0" err="1"/>
              <a:t>Sipgate</a:t>
            </a:r>
            <a:r>
              <a:rPr lang="en-US" sz="1200" dirty="0"/>
              <a:t> you find the information here:</a:t>
            </a:r>
          </a:p>
          <a:p>
            <a:r>
              <a:rPr lang="en-US" sz="1200" dirty="0">
                <a:hlinkClick r:id="rId3"/>
              </a:rPr>
              <a:t>https://teamwork.gigaset.com/gigawiki/display/GPPPO/ITSP+SIP+Trunks+-+GER</a:t>
            </a:r>
            <a:r>
              <a:rPr lang="en-US" sz="1200" dirty="0"/>
              <a:t> </a:t>
            </a:r>
            <a:endParaRPr lang="de-DE" sz="1200"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fontScale="92500" lnSpcReduction="10000"/>
          </a:bodyPr>
          <a:lstStyle/>
          <a:p>
            <a:pPr defTabSz="913780">
              <a:defRPr/>
            </a:pPr>
            <a:r>
              <a:rPr lang="en-US" b="1" dirty="0" smtClean="0"/>
              <a:t>Register</a:t>
            </a:r>
          </a:p>
          <a:p>
            <a:pPr defTabSz="913780">
              <a:defRPr/>
            </a:pPr>
            <a:r>
              <a:rPr lang="en-US" dirty="0" smtClean="0"/>
              <a:t>Make sure that the switch to "ON".</a:t>
            </a:r>
          </a:p>
          <a:p>
            <a:pPr defTabSz="913780">
              <a:defRPr/>
            </a:pPr>
            <a:r>
              <a:rPr lang="en-US" b="1" dirty="0" smtClean="0"/>
              <a:t>Dial Command = Shown number to external party</a:t>
            </a:r>
          </a:p>
          <a:p>
            <a:pPr defTabSz="913780">
              <a:defRPr/>
            </a:pPr>
            <a:r>
              <a:rPr lang="en-US" dirty="0" smtClean="0"/>
              <a:t>String to use for the Dial()-command. {number} is replaced by the number dialed, {number:1} removes the first digit of the dialed number. {gateway} is replaced by the internal name of the gateway (</a:t>
            </a:r>
            <a:r>
              <a:rPr lang="en-US" dirty="0" err="1" smtClean="0"/>
              <a:t>eg</a:t>
            </a:r>
            <a:r>
              <a:rPr lang="en-US" dirty="0" smtClean="0"/>
              <a:t> gw_1_amt).</a:t>
            </a:r>
          </a:p>
          <a:p>
            <a:pPr defTabSz="913780">
              <a:defRPr/>
            </a:pPr>
            <a:endParaRPr lang="en-US" dirty="0" smtClean="0"/>
          </a:p>
          <a:p>
            <a:pPr defTabSz="913780">
              <a:defRPr/>
            </a:pPr>
            <a:r>
              <a:rPr lang="en-US" dirty="0" smtClean="0"/>
              <a:t>Some examples:</a:t>
            </a:r>
          </a:p>
          <a:p>
            <a:pPr marL="275692" indent="-275692" defTabSz="913780">
              <a:buFont typeface="Arial" panose="020B0604020202020204" pitchFamily="34" charset="0"/>
              <a:buChar char="•"/>
              <a:defRPr/>
            </a:pPr>
            <a:r>
              <a:rPr lang="en-US" dirty="0" smtClean="0"/>
              <a:t>SIP/{number}@{gateway} = If dialing without line access code.</a:t>
            </a:r>
          </a:p>
          <a:p>
            <a:pPr lvl="1" defTabSz="913780">
              <a:defRPr/>
            </a:pPr>
            <a:r>
              <a:rPr lang="en-US" b="1" dirty="0" smtClean="0"/>
              <a:t>Extension dials 05251 123456</a:t>
            </a:r>
            <a:r>
              <a:rPr lang="en-US" dirty="0" smtClean="0"/>
              <a:t>; Dialed will</a:t>
            </a:r>
            <a:r>
              <a:rPr lang="en-US" baseline="0" dirty="0" smtClean="0"/>
              <a:t> be</a:t>
            </a:r>
            <a:endParaRPr lang="en-US" dirty="0" smtClean="0"/>
          </a:p>
          <a:p>
            <a:pPr lvl="1" defTabSz="913780">
              <a:defRPr/>
            </a:pPr>
            <a:r>
              <a:rPr lang="en-US" b="1" dirty="0" smtClean="0"/>
              <a:t>"Calling SIP/05251123456@gw_1_siptrunk (SIP Trunk)“</a:t>
            </a:r>
          </a:p>
          <a:p>
            <a:pPr marL="275692" indent="-275692" defTabSz="913780">
              <a:buFont typeface="Arial" panose="020B0604020202020204" pitchFamily="34" charset="0"/>
              <a:buChar char="•"/>
              <a:defRPr/>
            </a:pPr>
            <a:r>
              <a:rPr lang="en-US" dirty="0" smtClean="0"/>
              <a:t>SIP/{number:1}@{gateway} = If dialing with line access code.</a:t>
            </a:r>
          </a:p>
          <a:p>
            <a:pPr lvl="1" defTabSz="913780">
              <a:defRPr/>
            </a:pPr>
            <a:r>
              <a:rPr lang="en-US" b="1" dirty="0" smtClean="0"/>
              <a:t>Extension dials 0-05251 123456</a:t>
            </a:r>
            <a:r>
              <a:rPr lang="en-US" dirty="0" smtClean="0"/>
              <a:t>; Dialed will be</a:t>
            </a:r>
          </a:p>
          <a:p>
            <a:pPr lvl="1" defTabSz="913780">
              <a:defRPr/>
            </a:pPr>
            <a:r>
              <a:rPr lang="en-US" b="1" dirty="0" smtClean="0"/>
              <a:t>"Calling SIP/05251123456@gw_1_siptrunk (SIP Trunk)“</a:t>
            </a:r>
          </a:p>
          <a:p>
            <a:pPr marL="275692" indent="-275692" defTabSz="913780">
              <a:buFont typeface="Arial" panose="020B0604020202020204" pitchFamily="34" charset="0"/>
              <a:buChar char="•"/>
              <a:defRPr/>
            </a:pPr>
            <a:r>
              <a:rPr lang="en-US" dirty="0" smtClean="0"/>
              <a:t>SIP/{number}@{gateway} = Dialing in the local network without area code 05251, with line access code 0.</a:t>
            </a:r>
          </a:p>
          <a:p>
            <a:pPr marL="440615" lvl="1" defTabSz="913780">
              <a:defRPr/>
            </a:pPr>
            <a:r>
              <a:rPr lang="en-US" b="1" dirty="0" smtClean="0"/>
              <a:t>Extension dials 0-123456; </a:t>
            </a:r>
            <a:r>
              <a:rPr lang="en-US" b="0" dirty="0" smtClean="0"/>
              <a:t>Dialed</a:t>
            </a:r>
            <a:r>
              <a:rPr lang="en-US" b="0" baseline="0" dirty="0" smtClean="0"/>
              <a:t> will be</a:t>
            </a:r>
          </a:p>
          <a:p>
            <a:pPr marL="440615" lvl="1" defTabSz="913780">
              <a:defRPr/>
            </a:pPr>
            <a:r>
              <a:rPr lang="en-US" b="1" dirty="0" smtClean="0"/>
              <a:t>"Calling SIP/123456@gw_1_siptrunk (SIP Trunk)" =&gt; invalid number</a:t>
            </a:r>
          </a:p>
          <a:p>
            <a:pPr marL="275692" indent="-275692" defTabSz="913780">
              <a:buFont typeface="Arial" panose="020B0604020202020204" pitchFamily="34" charset="0"/>
              <a:buChar char="•"/>
              <a:defRPr/>
            </a:pPr>
            <a:r>
              <a:rPr lang="en-US" dirty="0" smtClean="0"/>
              <a:t>SIP/{prefix}{number}@{gateway} = Dialing the local network without area code 05251, with line access code 0. In the "Outbound Routing" configuration, the prefix 05251 is registered</a:t>
            </a:r>
          </a:p>
          <a:p>
            <a:pPr marL="440615" lvl="1" defTabSz="913780">
              <a:defRPr/>
            </a:pPr>
            <a:r>
              <a:rPr lang="en-US" b="1" dirty="0" smtClean="0"/>
              <a:t>Extension dials 0-123456; </a:t>
            </a:r>
            <a:r>
              <a:rPr lang="en-US" dirty="0" smtClean="0"/>
              <a:t>Dialed</a:t>
            </a:r>
            <a:r>
              <a:rPr lang="en-US" baseline="0" dirty="0" smtClean="0"/>
              <a:t> will be</a:t>
            </a:r>
            <a:endParaRPr lang="en-US" dirty="0" smtClean="0"/>
          </a:p>
          <a:p>
            <a:pPr marL="440615" lvl="1" defTabSz="913780">
              <a:defRPr/>
            </a:pPr>
            <a:r>
              <a:rPr lang="en-US" b="1" dirty="0" smtClean="0"/>
              <a:t>"Calling SIP/05251123456@gw_1_siptrunk (SIP Trunk)“</a:t>
            </a:r>
          </a:p>
          <a:p>
            <a:pPr defTabSz="913780">
              <a:defRPr/>
            </a:pPr>
            <a:endParaRPr lang="en-US" dirty="0" smtClean="0"/>
          </a:p>
          <a:p>
            <a:pPr defTabSz="913780">
              <a:defRPr/>
            </a:pPr>
            <a:r>
              <a:rPr lang="en-US" b="1" dirty="0" smtClean="0"/>
              <a:t>Codecs</a:t>
            </a:r>
          </a:p>
          <a:p>
            <a:pPr defTabSz="913780">
              <a:defRPr/>
            </a:pPr>
            <a:r>
              <a:rPr lang="en-US" dirty="0" smtClean="0"/>
              <a:t>Select the desired codec. For multiple selection, the priority is from left to right.</a:t>
            </a:r>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7388" y="698500"/>
            <a:ext cx="5437187" cy="3854450"/>
          </a:xfrm>
        </p:spPr>
      </p:sp>
      <p:sp>
        <p:nvSpPr>
          <p:cNvPr id="3" name="Notizenplatzhalter 2"/>
          <p:cNvSpPr>
            <a:spLocks noGrp="1"/>
          </p:cNvSpPr>
          <p:nvPr>
            <p:ph type="body" idx="1"/>
          </p:nvPr>
        </p:nvSpPr>
        <p:spPr>
          <a:xfrm>
            <a:off x="679455" y="4786888"/>
            <a:ext cx="5546276" cy="4496916"/>
          </a:xfrm>
        </p:spPr>
        <p:txBody>
          <a:bodyPr/>
          <a:lstStyle/>
          <a:p>
            <a:pPr rtl="0" eaLnBrk="1" fontAlgn="b" latinLnBrk="0" hangingPunct="1"/>
            <a:r>
              <a:rPr lang="en-US" b="1" dirty="0"/>
              <a:t>SMA </a:t>
            </a:r>
            <a:r>
              <a:rPr lang="en-US" b="1" dirty="0" smtClean="0"/>
              <a:t>Packages</a:t>
            </a:r>
            <a:endParaRPr lang="en-US" b="1" dirty="0"/>
          </a:p>
          <a:p>
            <a:pPr rtl="0" eaLnBrk="1" fontAlgn="b" latinLnBrk="0" hangingPunct="1"/>
            <a:endParaRPr lang="en-US" dirty="0"/>
          </a:p>
          <a:p>
            <a:pPr rtl="0" eaLnBrk="1" fontAlgn="b" latinLnBrk="0" hangingPunct="1"/>
            <a:r>
              <a:rPr lang="en-US" dirty="0"/>
              <a:t>GSMA1 </a:t>
            </a:r>
            <a:r>
              <a:rPr lang="en-US" dirty="0" smtClean="0"/>
              <a:t>T440 PRO	T440 </a:t>
            </a:r>
            <a:r>
              <a:rPr lang="en-US" dirty="0"/>
              <a:t>Software Maintenance </a:t>
            </a:r>
            <a:r>
              <a:rPr lang="en-US" dirty="0" smtClean="0"/>
              <a:t>Agreement </a:t>
            </a:r>
            <a:r>
              <a:rPr lang="en-US" dirty="0"/>
              <a:t>- 1 </a:t>
            </a:r>
            <a:r>
              <a:rPr lang="en-US" dirty="0" smtClean="0"/>
              <a:t>year</a:t>
            </a:r>
            <a:endParaRPr lang="en-GB" dirty="0"/>
          </a:p>
          <a:p>
            <a:pPr rtl="0" eaLnBrk="1" fontAlgn="b" latinLnBrk="0" hangingPunct="1"/>
            <a:r>
              <a:rPr lang="en-US" dirty="0"/>
              <a:t>GSMA3 </a:t>
            </a:r>
            <a:r>
              <a:rPr lang="en-US" dirty="0" smtClean="0"/>
              <a:t>T440 PRO	T440 </a:t>
            </a:r>
            <a:r>
              <a:rPr lang="en-US" dirty="0"/>
              <a:t>Software Maintenance </a:t>
            </a:r>
            <a:r>
              <a:rPr lang="en-US" dirty="0" smtClean="0"/>
              <a:t>Agreement </a:t>
            </a:r>
            <a:r>
              <a:rPr lang="en-US" dirty="0"/>
              <a:t>- 3 </a:t>
            </a:r>
            <a:r>
              <a:rPr lang="en-US" dirty="0" smtClean="0"/>
              <a:t>years</a:t>
            </a:r>
            <a:endParaRPr lang="en-GB" dirty="0"/>
          </a:p>
          <a:p>
            <a:pPr rtl="0" eaLnBrk="1" fontAlgn="b" latinLnBrk="0" hangingPunct="1"/>
            <a:r>
              <a:rPr lang="en-US" dirty="0"/>
              <a:t>GSMA1 </a:t>
            </a:r>
            <a:r>
              <a:rPr lang="en-US" dirty="0" smtClean="0"/>
              <a:t>T640 PRO	T640 </a:t>
            </a:r>
            <a:r>
              <a:rPr lang="en-US" dirty="0"/>
              <a:t>Software Maintenance </a:t>
            </a:r>
            <a:r>
              <a:rPr lang="en-US" dirty="0" smtClean="0"/>
              <a:t>Agreement </a:t>
            </a:r>
            <a:r>
              <a:rPr lang="en-US" dirty="0"/>
              <a:t>- 1 </a:t>
            </a:r>
            <a:r>
              <a:rPr lang="en-US" dirty="0" smtClean="0"/>
              <a:t>year</a:t>
            </a:r>
            <a:endParaRPr lang="en-GB" dirty="0"/>
          </a:p>
          <a:p>
            <a:pPr rtl="0" eaLnBrk="1" fontAlgn="b" latinLnBrk="0" hangingPunct="1"/>
            <a:r>
              <a:rPr lang="en-US" dirty="0"/>
              <a:t>GSMA3 </a:t>
            </a:r>
            <a:r>
              <a:rPr lang="en-US" dirty="0" smtClean="0"/>
              <a:t>T640 PRO	T640 </a:t>
            </a:r>
            <a:r>
              <a:rPr lang="en-US" dirty="0"/>
              <a:t>Software Maintenance </a:t>
            </a:r>
            <a:r>
              <a:rPr lang="en-US" dirty="0" smtClean="0"/>
              <a:t>Agreement </a:t>
            </a:r>
            <a:r>
              <a:rPr lang="en-US" dirty="0"/>
              <a:t>- 3 </a:t>
            </a:r>
            <a:r>
              <a:rPr lang="en-US" dirty="0" smtClean="0"/>
              <a:t>years</a:t>
            </a:r>
          </a:p>
          <a:p>
            <a:pPr rtl="0" eaLnBrk="1" fontAlgn="b" latinLnBrk="0" hangingPunct="1"/>
            <a:endParaRPr lang="en-US" dirty="0" smtClean="0"/>
          </a:p>
          <a:p>
            <a:pPr rtl="0" eaLnBrk="1" fontAlgn="b" latinLnBrk="0" hangingPunct="1"/>
            <a:r>
              <a:rPr lang="en-US" b="1" dirty="0" smtClean="0"/>
              <a:t>Runtime Update</a:t>
            </a:r>
          </a:p>
          <a:p>
            <a:pPr rtl="0" eaLnBrk="1" fontAlgn="b" latinLnBrk="0" hangingPunct="1"/>
            <a:r>
              <a:rPr lang="en-US" dirty="0" smtClean="0"/>
              <a:t>GUPG1 T440 PRO	T440 Upgrade (one version back)</a:t>
            </a:r>
          </a:p>
          <a:p>
            <a:pPr fontAlgn="b"/>
            <a:r>
              <a:rPr lang="en-US" dirty="0" smtClean="0"/>
              <a:t>GUPG3 </a:t>
            </a:r>
            <a:r>
              <a:rPr lang="en-US" dirty="0"/>
              <a:t>T440 PRO	T440 Upgrade </a:t>
            </a:r>
            <a:r>
              <a:rPr lang="en-US" dirty="0" smtClean="0"/>
              <a:t>(two </a:t>
            </a:r>
            <a:r>
              <a:rPr lang="en-US" dirty="0"/>
              <a:t>version back)</a:t>
            </a:r>
          </a:p>
          <a:p>
            <a:pPr fontAlgn="b"/>
            <a:r>
              <a:rPr lang="en-US" dirty="0"/>
              <a:t>GUPG1 </a:t>
            </a:r>
            <a:r>
              <a:rPr lang="en-US" dirty="0" smtClean="0"/>
              <a:t>T640 </a:t>
            </a:r>
            <a:r>
              <a:rPr lang="en-US" dirty="0"/>
              <a:t>PRO	</a:t>
            </a:r>
            <a:r>
              <a:rPr lang="en-US" dirty="0" smtClean="0"/>
              <a:t>T640 </a:t>
            </a:r>
            <a:r>
              <a:rPr lang="en-US" dirty="0"/>
              <a:t>Upgrade (one version back)</a:t>
            </a:r>
          </a:p>
          <a:p>
            <a:pPr fontAlgn="b"/>
            <a:r>
              <a:rPr lang="en-US" dirty="0"/>
              <a:t>GUPG3 </a:t>
            </a:r>
            <a:r>
              <a:rPr lang="en-US" dirty="0" smtClean="0"/>
              <a:t>T640 </a:t>
            </a:r>
            <a:r>
              <a:rPr lang="en-US" dirty="0"/>
              <a:t>PRO	</a:t>
            </a:r>
            <a:r>
              <a:rPr lang="en-US" dirty="0" smtClean="0"/>
              <a:t>T640 </a:t>
            </a:r>
            <a:r>
              <a:rPr lang="en-US" dirty="0"/>
              <a:t>Upgrade (two version back)</a:t>
            </a:r>
          </a:p>
          <a:p>
            <a:pPr rtl="0" eaLnBrk="1" fontAlgn="b" latinLnBrk="0" hangingPunct="1"/>
            <a:endParaRPr lang="en-US" dirty="0" smtClean="0"/>
          </a:p>
          <a:p>
            <a:pPr rtl="0" eaLnBrk="1" fontAlgn="b" latinLnBrk="0" hangingPunct="1"/>
            <a:endParaRPr lang="en-GB" dirty="0"/>
          </a:p>
          <a:p>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pPr/>
              <a:t>9</a:t>
            </a:fld>
            <a:endParaRPr lang="en-US" dirty="0"/>
          </a:p>
        </p:txBody>
      </p:sp>
    </p:spTree>
    <p:extLst>
      <p:ext uri="{BB962C8B-B14F-4D97-AF65-F5344CB8AC3E}">
        <p14:creationId xmlns:p14="http://schemas.microsoft.com/office/powerpoint/2010/main" val="19515733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lnSpcReduction="10000"/>
          </a:bodyPr>
          <a:lstStyle/>
          <a:p>
            <a:r>
              <a:rPr lang="en-US" b="1" dirty="0" smtClean="0"/>
              <a:t>Outgoing Routing (example)</a:t>
            </a:r>
          </a:p>
          <a:p>
            <a:endParaRPr lang="en-US" dirty="0" smtClean="0"/>
          </a:p>
          <a:p>
            <a:pPr marL="330830" indent="-330830">
              <a:buFont typeface="+mj-lt"/>
              <a:buAutoNum type="arabicPeriod"/>
            </a:pPr>
            <a:r>
              <a:rPr lang="en-US" dirty="0" smtClean="0"/>
              <a:t>User "Anna </a:t>
            </a:r>
            <a:r>
              <a:rPr lang="en-US" dirty="0" err="1" smtClean="0"/>
              <a:t>Cartman</a:t>
            </a:r>
            <a:r>
              <a:rPr lang="en-US" dirty="0" smtClean="0"/>
              <a:t>" wants to make an outside call.</a:t>
            </a:r>
          </a:p>
          <a:p>
            <a:pPr marL="330830" indent="-330830">
              <a:buFont typeface="+mj-lt"/>
              <a:buAutoNum type="arabicPeriod"/>
            </a:pPr>
            <a:r>
              <a:rPr lang="en-US" dirty="0" smtClean="0"/>
              <a:t>Extension "Anna </a:t>
            </a:r>
            <a:r>
              <a:rPr lang="en-US" dirty="0" err="1" smtClean="0"/>
              <a:t>Cartman</a:t>
            </a:r>
            <a:r>
              <a:rPr lang="en-US" dirty="0" smtClean="0"/>
              <a:t>" is assigned to the user group “Local". She should be able to make calls in the</a:t>
            </a:r>
            <a:r>
              <a:rPr lang="en-US" baseline="0" dirty="0" smtClean="0"/>
              <a:t> </a:t>
            </a:r>
            <a:r>
              <a:rPr lang="en-US" dirty="0" smtClean="0"/>
              <a:t>local network, but not to make national or international calls.</a:t>
            </a:r>
          </a:p>
          <a:p>
            <a:pPr marL="330830" indent="-330830">
              <a:buFont typeface="+mj-lt"/>
              <a:buAutoNum type="arabicPeriod"/>
            </a:pPr>
            <a:r>
              <a:rPr lang="en-US" dirty="0" smtClean="0"/>
              <a:t>User group "Local" is identical to authorization group “Local".</a:t>
            </a:r>
          </a:p>
          <a:p>
            <a:pPr marL="330830" indent="-330830">
              <a:buFont typeface="+mj-lt"/>
              <a:buAutoNum type="arabicPeriod"/>
            </a:pPr>
            <a:r>
              <a:rPr lang="en-US" dirty="0" smtClean="0"/>
              <a:t>Authorization group called “Local" gets the group name "1141175892" with the ID 15 assigned.</a:t>
            </a:r>
          </a:p>
          <a:p>
            <a:pPr marL="330830" indent="-330830">
              <a:buFont typeface="+mj-lt"/>
              <a:buAutoNum type="arabicPeriod"/>
            </a:pPr>
            <a:r>
              <a:rPr lang="en-US" dirty="0" smtClean="0"/>
              <a:t>In the "Outbound Routes" the group "1141175892" is assigned to the gateway group "</a:t>
            </a:r>
            <a:r>
              <a:rPr lang="en-US" dirty="0" err="1" smtClean="0"/>
              <a:t>sipgate</a:t>
            </a:r>
            <a:r>
              <a:rPr lang="en-US" dirty="0" smtClean="0"/>
              <a:t>-grp".</a:t>
            </a:r>
          </a:p>
          <a:p>
            <a:pPr marL="330830" indent="-330830">
              <a:buFont typeface="+mj-lt"/>
              <a:buAutoNum type="arabicPeriod"/>
            </a:pPr>
            <a:r>
              <a:rPr lang="en-US" dirty="0" smtClean="0"/>
              <a:t>Depending on the dialed number and the matching "pattern" the participants then reaches the SIP Trunk.</a:t>
            </a:r>
          </a:p>
          <a:p>
            <a:pPr marL="330830" indent="-330830">
              <a:buFont typeface="+mj-lt"/>
              <a:buAutoNum type="arabicPeriod"/>
            </a:pPr>
            <a:r>
              <a:rPr lang="en-US" dirty="0" smtClean="0"/>
              <a:t>Anna </a:t>
            </a:r>
            <a:r>
              <a:rPr lang="en-US" dirty="0" err="1" smtClean="0"/>
              <a:t>Cartman</a:t>
            </a:r>
            <a:r>
              <a:rPr lang="en-US" dirty="0" smtClean="0"/>
              <a:t> can select only phone numbers that are in their local area network 05251. All other numbers indicate an "busy".</a:t>
            </a:r>
          </a:p>
          <a:p>
            <a:endParaRPr lang="en-US" dirty="0" smtClean="0"/>
          </a:p>
          <a:p>
            <a:r>
              <a:rPr lang="en-US" dirty="0" smtClean="0"/>
              <a:t>In this example, the user dials the number with or without a prefix.</a:t>
            </a:r>
          </a:p>
          <a:p>
            <a:pPr marL="275692" indent="-275692">
              <a:buFont typeface="Arial" panose="020B0604020202020204" pitchFamily="34" charset="0"/>
              <a:buChar char="•"/>
            </a:pPr>
            <a:r>
              <a:rPr lang="en-US" dirty="0" smtClean="0"/>
              <a:t>With prefix: The number will be checked after the Line access code 0 and 05251 (local area network Paderborn)</a:t>
            </a:r>
          </a:p>
          <a:p>
            <a:pPr marL="275692" indent="-275692">
              <a:buFont typeface="Arial" panose="020B0604020202020204" pitchFamily="34" charset="0"/>
              <a:buChar char="•"/>
            </a:pPr>
            <a:r>
              <a:rPr lang="en-US" dirty="0" smtClean="0"/>
              <a:t>Without prefix: After the 0 for an outside line only digits from 1 - 9 are allowed.</a:t>
            </a:r>
          </a:p>
          <a:p>
            <a:pPr marL="440615" lvl="1"/>
            <a:r>
              <a:rPr lang="en-US" dirty="0" smtClean="0"/>
              <a:t>The prefix 05251 will be added to the dialed external number.</a:t>
            </a:r>
          </a:p>
          <a:p>
            <a:pPr marL="275692" indent="-275692">
              <a:buFont typeface="Arial" panose="020B0604020202020204" pitchFamily="34" charset="0"/>
              <a:buChar char="•"/>
            </a:pPr>
            <a:r>
              <a:rPr lang="en-US" dirty="0" smtClean="0"/>
              <a:t>To the ITSP the</a:t>
            </a:r>
            <a:r>
              <a:rPr lang="en-US" baseline="0" dirty="0" smtClean="0"/>
              <a:t> PBX sends </a:t>
            </a:r>
            <a:r>
              <a:rPr lang="en-US" dirty="0" smtClean="0"/>
              <a:t>0 + prefix + dialed number, if the dial command in the SIP gateway contains the variable {prefix}.</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a:bodyPr>
          <a:lstStyle/>
          <a:p>
            <a:endParaRPr lang="en-GB"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lstStyle/>
          <a:p>
            <a:pPr marL="0" marR="0" indent="0" algn="l" defTabSz="913386" rtl="0" eaLnBrk="1" fontAlgn="auto" latinLnBrk="0" hangingPunct="1">
              <a:lnSpc>
                <a:spcPct val="100000"/>
              </a:lnSpc>
              <a:spcBef>
                <a:spcPts val="0"/>
              </a:spcBef>
              <a:spcAft>
                <a:spcPts val="0"/>
              </a:spcAft>
              <a:buClrTx/>
              <a:buSzTx/>
              <a:buFontTx/>
              <a:buNone/>
              <a:tabLst/>
              <a:defRPr/>
            </a:pPr>
            <a:r>
              <a:rPr lang="en-GB" dirty="0" smtClean="0"/>
              <a:t>New Screenshots</a:t>
            </a:r>
            <a:r>
              <a:rPr lang="en-GB" baseline="0" dirty="0" smtClean="0"/>
              <a:t> in </a:t>
            </a:r>
            <a:r>
              <a:rPr lang="en-GB" baseline="0" dirty="0" err="1" smtClean="0"/>
              <a:t>english</a:t>
            </a:r>
            <a:r>
              <a:rPr lang="en-GB" baseline="0" dirty="0" smtClean="0"/>
              <a:t> and for </a:t>
            </a:r>
            <a:r>
              <a:rPr lang="en-GB" baseline="0" dirty="0" err="1" smtClean="0"/>
              <a:t>sipgate</a:t>
            </a:r>
            <a:r>
              <a:rPr lang="en-GB" baseline="0" dirty="0" smtClean="0"/>
              <a:t> trunks!</a:t>
            </a:r>
            <a:endParaRPr lang="en-GB" dirty="0" smtClean="0"/>
          </a:p>
          <a:p>
            <a:endParaRPr lang="en-US" b="1" dirty="0" smtClean="0"/>
          </a:p>
          <a:p>
            <a:r>
              <a:rPr lang="en-US" b="1" dirty="0" smtClean="0"/>
              <a:t>Gateway Group</a:t>
            </a:r>
          </a:p>
          <a:p>
            <a:endParaRPr lang="en-US" dirty="0" smtClean="0"/>
          </a:p>
          <a:p>
            <a:pPr defTabSz="881235">
              <a:defRPr/>
            </a:pPr>
            <a:r>
              <a:rPr lang="en-US" dirty="0" smtClean="0"/>
              <a:t>In order to make the CLIP display works correctly in incoming and outgoing direction, the pattern for "Find/Replace“ must be adjusted depending on your location or the supplied number block.</a:t>
            </a:r>
          </a:p>
          <a:p>
            <a:pPr defTabSz="881235">
              <a:defRPr/>
            </a:pPr>
            <a:r>
              <a:rPr lang="en-US" dirty="0" smtClean="0"/>
              <a:t>Check the entries in the Gateway group that were created automatically by the "Setup Agent".</a:t>
            </a:r>
          </a:p>
          <a:p>
            <a:r>
              <a:rPr lang="en-US" dirty="0" smtClean="0"/>
              <a:t>You can also specify whether incoming calls are allowed for this gateway group.</a:t>
            </a:r>
          </a:p>
          <a:p>
            <a:r>
              <a:rPr lang="en-US" dirty="0" smtClean="0"/>
              <a:t>Moreover, here the rules for incoming and outgoing phone numbers and for incoming extensions are defined. This is done with "regular expressions".</a:t>
            </a:r>
          </a:p>
          <a:p>
            <a:endParaRPr lang="en-US" dirty="0" smtClean="0"/>
          </a:p>
          <a:p>
            <a:r>
              <a:rPr lang="en-US" dirty="0" smtClean="0"/>
              <a:t>An explanation to this can be found by clicking on the hyperlink "(</a:t>
            </a:r>
            <a:r>
              <a:rPr lang="en-US" b="1" dirty="0" smtClean="0"/>
              <a:t>PCRE</a:t>
            </a:r>
            <a:r>
              <a:rPr lang="en-US" dirty="0" smtClean="0"/>
              <a:t>)“</a:t>
            </a:r>
          </a:p>
          <a:p>
            <a:r>
              <a:rPr lang="en-US" dirty="0" smtClean="0"/>
              <a:t>(Perl Compatible Regular Expressions)</a:t>
            </a:r>
          </a:p>
          <a:p>
            <a:r>
              <a:rPr lang="en-US" dirty="0" smtClean="0"/>
              <a:t>For a more detailed</a:t>
            </a:r>
            <a:r>
              <a:rPr lang="en-US" baseline="0" dirty="0" smtClean="0"/>
              <a:t> explanation </a:t>
            </a:r>
            <a:r>
              <a:rPr lang="en-US" dirty="0" smtClean="0"/>
              <a:t>follow this link: </a:t>
            </a:r>
            <a:r>
              <a:rPr lang="en-US" dirty="0" smtClean="0">
                <a:hlinkClick r:id="rId3"/>
              </a:rPr>
              <a:t>http://wikipedia.org/wiki/Regular_Expression</a:t>
            </a:r>
            <a:r>
              <a:rPr lang="en-US" dirty="0" smtClean="0"/>
              <a:t> </a:t>
            </a:r>
          </a:p>
          <a:p>
            <a:endParaRPr lang="en-US" dirty="0" smtClean="0"/>
          </a:p>
          <a:p>
            <a:r>
              <a:rPr lang="en-US" b="1" dirty="0" smtClean="0"/>
              <a:t>Attention!</a:t>
            </a:r>
          </a:p>
          <a:p>
            <a:r>
              <a:rPr lang="en-US" dirty="0" smtClean="0"/>
              <a:t>The regular expressions that are necessary for the inbound and outbound routing are treated under "Troubleshooting".</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a:bodyPr>
          <a:lstStyle/>
          <a:p>
            <a:r>
              <a:rPr lang="en-US" b="1" dirty="0" smtClean="0"/>
              <a:t>Gateway Group</a:t>
            </a:r>
          </a:p>
          <a:p>
            <a:endParaRPr lang="en-US" b="1" dirty="0" smtClean="0"/>
          </a:p>
          <a:p>
            <a:r>
              <a:rPr lang="en-US" b="1" dirty="0" smtClean="0"/>
              <a:t>Outbound Caller ID</a:t>
            </a:r>
          </a:p>
          <a:p>
            <a:r>
              <a:rPr lang="en-US" dirty="0" smtClean="0"/>
              <a:t>Here you specify which number should be transmitted to the outside so that your correspondent can use the "Callback“ function.</a:t>
            </a:r>
          </a:p>
          <a:p>
            <a:r>
              <a:rPr lang="en-US" b="1" dirty="0" smtClean="0"/>
              <a:t>Inbound DIDs</a:t>
            </a:r>
          </a:p>
          <a:p>
            <a:r>
              <a:rPr lang="en-US" dirty="0" smtClean="0"/>
              <a:t>Here you can specify with which pattern your extension can be reached.</a:t>
            </a:r>
          </a:p>
          <a:p>
            <a:r>
              <a:rPr lang="en-US" b="1" dirty="0" smtClean="0"/>
              <a:t>Inbound caller ID</a:t>
            </a:r>
          </a:p>
          <a:p>
            <a:r>
              <a:rPr lang="en-US" dirty="0" smtClean="0"/>
              <a:t>Here you determine how you can reach your caller with the "Callback“ function</a:t>
            </a:r>
            <a:r>
              <a:rPr lang="en-US" baseline="0" dirty="0" smtClean="0"/>
              <a:t> (e.g. from the call-list).</a:t>
            </a:r>
            <a:endParaRPr lang="en-US" dirty="0" smtClean="0"/>
          </a:p>
          <a:p>
            <a:endParaRPr lang="en-US" dirty="0" smtClean="0"/>
          </a:p>
          <a:p>
            <a:r>
              <a:rPr lang="en-US" dirty="0" smtClean="0"/>
              <a:t>This example applies when the last digit of the internal 3-digit number is mapped to the extension.</a:t>
            </a:r>
          </a:p>
          <a:p>
            <a:r>
              <a:rPr lang="en-US" dirty="0" smtClean="0"/>
              <a:t>Extension number with 3 digits (outgoing call) </a:t>
            </a:r>
            <a:r>
              <a:rPr lang="en-US" b="1" dirty="0" smtClean="0"/>
              <a:t>s/^\d\d(\d)</a:t>
            </a:r>
          </a:p>
          <a:p>
            <a:r>
              <a:rPr lang="en-US" dirty="0" smtClean="0"/>
              <a:t>1-digit Extension (Incoming dial) </a:t>
            </a:r>
            <a:r>
              <a:rPr lang="en-US" b="1" dirty="0" smtClean="0"/>
              <a:t>/10$1</a:t>
            </a:r>
          </a:p>
          <a:p>
            <a:r>
              <a:rPr lang="en-US" dirty="0" smtClean="0"/>
              <a:t>Line access code “0” (incoming phone number) with </a:t>
            </a:r>
            <a:r>
              <a:rPr lang="en-US" b="1" dirty="0" smtClean="0"/>
              <a:t>0$1</a:t>
            </a:r>
            <a:endParaRPr lang="de-DE" b="1"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lnSpcReduction="10000"/>
          </a:bodyPr>
          <a:lstStyle/>
          <a:p>
            <a:r>
              <a:rPr lang="en-US" b="1" dirty="0" smtClean="0"/>
              <a:t>Outgoing Routing (example)</a:t>
            </a:r>
          </a:p>
          <a:p>
            <a:endParaRPr lang="en-US" dirty="0" smtClean="0"/>
          </a:p>
          <a:p>
            <a:pPr marL="330830" indent="-330830">
              <a:buFont typeface="+mj-lt"/>
              <a:buAutoNum type="arabicPeriod"/>
            </a:pPr>
            <a:r>
              <a:rPr lang="en-US" dirty="0" smtClean="0"/>
              <a:t>User "Anna </a:t>
            </a:r>
            <a:r>
              <a:rPr lang="en-US" dirty="0" err="1" smtClean="0"/>
              <a:t>Cartman</a:t>
            </a:r>
            <a:r>
              <a:rPr lang="en-US" dirty="0" smtClean="0"/>
              <a:t>" wants to make an outside call.</a:t>
            </a:r>
          </a:p>
          <a:p>
            <a:pPr marL="330830" indent="-330830">
              <a:buFont typeface="+mj-lt"/>
              <a:buAutoNum type="arabicPeriod"/>
            </a:pPr>
            <a:r>
              <a:rPr lang="en-US" dirty="0" smtClean="0"/>
              <a:t>Extension "Anna </a:t>
            </a:r>
            <a:r>
              <a:rPr lang="en-US" dirty="0" err="1" smtClean="0"/>
              <a:t>Cartman</a:t>
            </a:r>
            <a:r>
              <a:rPr lang="en-US" dirty="0" smtClean="0"/>
              <a:t>" is assigned to the user group “Local". She should be able to make calls in the</a:t>
            </a:r>
            <a:r>
              <a:rPr lang="en-US" baseline="0" dirty="0" smtClean="0"/>
              <a:t> </a:t>
            </a:r>
            <a:r>
              <a:rPr lang="en-US" dirty="0" smtClean="0"/>
              <a:t>local network, but not to make national or international calls.</a:t>
            </a:r>
          </a:p>
          <a:p>
            <a:pPr marL="330830" indent="-330830">
              <a:buFont typeface="+mj-lt"/>
              <a:buAutoNum type="arabicPeriod"/>
            </a:pPr>
            <a:r>
              <a:rPr lang="en-US" dirty="0" smtClean="0"/>
              <a:t>User group "Local" is identical to authorization group “Local".</a:t>
            </a:r>
          </a:p>
          <a:p>
            <a:pPr marL="330830" indent="-330830">
              <a:buFont typeface="+mj-lt"/>
              <a:buAutoNum type="arabicPeriod"/>
            </a:pPr>
            <a:r>
              <a:rPr lang="en-US" dirty="0" smtClean="0"/>
              <a:t>Authorization group called “Local" gets the group name "1141175892" with the ID 15 assigned.</a:t>
            </a:r>
          </a:p>
          <a:p>
            <a:pPr marL="330830" indent="-330830">
              <a:buFont typeface="+mj-lt"/>
              <a:buAutoNum type="arabicPeriod"/>
            </a:pPr>
            <a:r>
              <a:rPr lang="en-US" dirty="0" smtClean="0"/>
              <a:t>In the "Outbound Routes" the group "1141175892" is assigned to the gateway group "</a:t>
            </a:r>
            <a:r>
              <a:rPr lang="en-US" dirty="0" err="1" smtClean="0"/>
              <a:t>sipgate</a:t>
            </a:r>
            <a:r>
              <a:rPr lang="en-US" dirty="0" smtClean="0"/>
              <a:t>-grp".</a:t>
            </a:r>
          </a:p>
          <a:p>
            <a:pPr marL="330830" indent="-330830">
              <a:buFont typeface="+mj-lt"/>
              <a:buAutoNum type="arabicPeriod"/>
            </a:pPr>
            <a:r>
              <a:rPr lang="en-US" dirty="0" smtClean="0"/>
              <a:t>Depending on the dialed number and the matching "pattern" the participants then reaches the SIP Trunk.</a:t>
            </a:r>
          </a:p>
          <a:p>
            <a:pPr marL="330830" indent="-330830">
              <a:buFont typeface="+mj-lt"/>
              <a:buAutoNum type="arabicPeriod"/>
            </a:pPr>
            <a:r>
              <a:rPr lang="en-US" dirty="0" smtClean="0"/>
              <a:t>Anna </a:t>
            </a:r>
            <a:r>
              <a:rPr lang="en-US" dirty="0" err="1" smtClean="0"/>
              <a:t>Cartman</a:t>
            </a:r>
            <a:r>
              <a:rPr lang="en-US" dirty="0" smtClean="0"/>
              <a:t> can select only phone numbers that are in their local area network 05251. All other numbers indicate an "busy".</a:t>
            </a:r>
          </a:p>
          <a:p>
            <a:endParaRPr lang="en-US" dirty="0" smtClean="0"/>
          </a:p>
          <a:p>
            <a:r>
              <a:rPr lang="en-US" dirty="0" smtClean="0"/>
              <a:t>In this example, the user dials the number with or without a prefix.</a:t>
            </a:r>
          </a:p>
          <a:p>
            <a:pPr marL="275692" indent="-275692">
              <a:buFont typeface="Arial" panose="020B0604020202020204" pitchFamily="34" charset="0"/>
              <a:buChar char="•"/>
            </a:pPr>
            <a:r>
              <a:rPr lang="en-US" dirty="0" smtClean="0"/>
              <a:t>With prefix: The number will be checked after the Line access code 0 and 05251 (local area network Paderborn)</a:t>
            </a:r>
          </a:p>
          <a:p>
            <a:pPr marL="275692" indent="-275692">
              <a:buFont typeface="Arial" panose="020B0604020202020204" pitchFamily="34" charset="0"/>
              <a:buChar char="•"/>
            </a:pPr>
            <a:r>
              <a:rPr lang="en-US" dirty="0" smtClean="0"/>
              <a:t>Without prefix: After the 0 for an outside line only digits from 1 - 9 are allowed.</a:t>
            </a:r>
          </a:p>
          <a:p>
            <a:pPr marL="440615" lvl="1"/>
            <a:r>
              <a:rPr lang="en-US" dirty="0" smtClean="0"/>
              <a:t>The prefix 05251 will be added to the dialed external number.</a:t>
            </a:r>
          </a:p>
          <a:p>
            <a:pPr marL="275692" indent="-275692">
              <a:buFont typeface="Arial" panose="020B0604020202020204" pitchFamily="34" charset="0"/>
              <a:buChar char="•"/>
            </a:pPr>
            <a:r>
              <a:rPr lang="en-US" dirty="0" smtClean="0"/>
              <a:t>To the ITSP the</a:t>
            </a:r>
            <a:r>
              <a:rPr lang="en-US" baseline="0" dirty="0" smtClean="0"/>
              <a:t> PBX sends </a:t>
            </a:r>
            <a:r>
              <a:rPr lang="en-US" dirty="0" smtClean="0"/>
              <a:t>0 + prefix + dialed number, if the dial command in the SIP gateway contains the variable {prefix}.</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lstStyle/>
          <a:p>
            <a:endParaRPr lang="de-DE" dirty="0" smtClean="0"/>
          </a:p>
          <a:p>
            <a:r>
              <a:rPr lang="en-US" dirty="0" smtClean="0"/>
              <a:t>When configuring the dial pattern, it may be necessary to comply with the order of the entries, as the first in order from top to bottom valid entry is executed. </a:t>
            </a:r>
            <a:br>
              <a:rPr lang="en-US" dirty="0" smtClean="0"/>
            </a:br>
            <a:r>
              <a:rPr lang="en-US" dirty="0" smtClean="0"/>
              <a:t>If a pattern for a prefix should be valid, the dialing rule in the SIP gateway must be adjusted accordingly. </a:t>
            </a:r>
            <a:br>
              <a:rPr lang="en-US" dirty="0" smtClean="0"/>
            </a:br>
            <a:r>
              <a:rPr lang="en-US" dirty="0" smtClean="0"/>
              <a:t/>
            </a:r>
            <a:br>
              <a:rPr lang="en-US" dirty="0" smtClean="0"/>
            </a:br>
            <a:r>
              <a:rPr lang="en-US" i="1" dirty="0" smtClean="0"/>
              <a:t>Edit SIP Gateways </a:t>
            </a:r>
            <a:r>
              <a:rPr lang="en-US" i="1" dirty="0" smtClean="0">
                <a:sym typeface="Wingdings" panose="05000000000000000000" pitchFamily="2" charset="2"/>
              </a:rPr>
              <a:t>-&gt;</a:t>
            </a:r>
            <a:r>
              <a:rPr lang="en-US" i="1" dirty="0" smtClean="0"/>
              <a:t> SIP Trunk </a:t>
            </a:r>
            <a:r>
              <a:rPr lang="en-US" i="1" dirty="0" smtClean="0">
                <a:sym typeface="Wingdings" panose="05000000000000000000" pitchFamily="2" charset="2"/>
              </a:rPr>
              <a:t>-&gt;</a:t>
            </a:r>
            <a:r>
              <a:rPr lang="en-US" i="1" dirty="0" smtClean="0"/>
              <a:t> SIP Trunk</a:t>
            </a:r>
          </a:p>
          <a:p>
            <a:r>
              <a:rPr lang="en-US" dirty="0" smtClean="0"/>
              <a:t>The dial command </a:t>
            </a:r>
            <a:r>
              <a:rPr lang="en-US" b="1" dirty="0" smtClean="0"/>
              <a:t>SIP/{number:1}@{gateway} </a:t>
            </a:r>
            <a:r>
              <a:rPr lang="en-US" dirty="0" smtClean="0"/>
              <a:t>must be set to </a:t>
            </a:r>
            <a:r>
              <a:rPr lang="en-US" b="1" dirty="0" smtClean="0"/>
              <a:t>SIP/{prefix}{number:1}@{gateway} </a:t>
            </a:r>
            <a:r>
              <a:rPr lang="en-US" dirty="0" smtClean="0"/>
              <a:t>.</a:t>
            </a:r>
          </a:p>
          <a:p>
            <a:endParaRPr lang="en-US" dirty="0" smtClean="0"/>
          </a:p>
          <a:p>
            <a:r>
              <a:rPr lang="en-US" dirty="0" smtClean="0"/>
              <a:t>With the parameter {prefix} the value of "prefix" in the "Outbound</a:t>
            </a:r>
            <a:r>
              <a:rPr lang="en-US" baseline="0" dirty="0" smtClean="0"/>
              <a:t> </a:t>
            </a:r>
            <a:r>
              <a:rPr lang="en-US" dirty="0" smtClean="0"/>
              <a:t>Routes" is taken into account.</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a:bodyPr>
          <a:lstStyle/>
          <a:p>
            <a:r>
              <a:rPr lang="en-US" b="1" dirty="0" smtClean="0"/>
              <a:t>Profiles</a:t>
            </a:r>
            <a:r>
              <a:rPr lang="en-US" dirty="0" smtClean="0"/>
              <a:t/>
            </a:r>
            <a:br>
              <a:rPr lang="en-US" dirty="0" smtClean="0"/>
            </a:br>
            <a:endParaRPr lang="en-US" dirty="0" smtClean="0"/>
          </a:p>
          <a:p>
            <a:r>
              <a:rPr lang="en-US" dirty="0" smtClean="0"/>
              <a:t>It is possible to create up to nine different profiles and assign these profiles to inbound routing</a:t>
            </a:r>
            <a:r>
              <a:rPr lang="en-US" baseline="0" dirty="0" smtClean="0"/>
              <a:t> rules.</a:t>
            </a:r>
            <a:r>
              <a:rPr lang="en-US" dirty="0" smtClean="0"/>
              <a:t/>
            </a:r>
            <a:br>
              <a:rPr lang="en-US" dirty="0" smtClean="0"/>
            </a:br>
            <a:r>
              <a:rPr lang="en-US" dirty="0" smtClean="0"/>
              <a:t>With this different routing scenarios can be realized, such as:</a:t>
            </a:r>
            <a:br>
              <a:rPr lang="en-US" dirty="0" smtClean="0"/>
            </a:br>
            <a:r>
              <a:rPr lang="en-US" dirty="0" smtClean="0"/>
              <a:t>Routing for holidays </a:t>
            </a:r>
            <a:br>
              <a:rPr lang="en-US" dirty="0" smtClean="0"/>
            </a:br>
            <a:r>
              <a:rPr lang="en-US" dirty="0" smtClean="0"/>
              <a:t>Routing during the night </a:t>
            </a:r>
            <a:br>
              <a:rPr lang="en-US" dirty="0" smtClean="0"/>
            </a:br>
            <a:r>
              <a:rPr lang="en-US" dirty="0" smtClean="0"/>
              <a:t>Routing for business hours etc. </a:t>
            </a:r>
            <a:br>
              <a:rPr lang="en-US" dirty="0" smtClean="0"/>
            </a:br>
            <a:r>
              <a:rPr lang="en-US" dirty="0" smtClean="0"/>
              <a:t>The profiles can be activated or disabled in the day/night tab. It is also possible to control these by short-dial codes. </a:t>
            </a:r>
            <a:br>
              <a:rPr lang="en-US" dirty="0" smtClean="0"/>
            </a:br>
            <a:r>
              <a:rPr lang="en-US" dirty="0" smtClean="0"/>
              <a:t>To activate a profile dial *38 + profile (1-9). </a:t>
            </a:r>
            <a:br>
              <a:rPr lang="en-US" dirty="0" smtClean="0"/>
            </a:br>
            <a:r>
              <a:rPr lang="en-US" dirty="0" smtClean="0"/>
              <a:t>To deactivate profiles dial *38 </a:t>
            </a:r>
            <a:br>
              <a:rPr lang="en-US" dirty="0" smtClean="0"/>
            </a:br>
            <a:r>
              <a:rPr lang="en-US" dirty="0" smtClean="0"/>
              <a:t/>
            </a:r>
            <a:br>
              <a:rPr lang="en-US" dirty="0" smtClean="0"/>
            </a:br>
            <a:r>
              <a:rPr lang="en-US" b="1" dirty="0" smtClean="0"/>
              <a:t>Attention!</a:t>
            </a:r>
          </a:p>
          <a:p>
            <a:r>
              <a:rPr lang="en-US" dirty="0" smtClean="0"/>
              <a:t>The function with short-dial codes on the phone is only available for users which have the permission </a:t>
            </a:r>
            <a:r>
              <a:rPr lang="en-US" i="1" dirty="0" smtClean="0"/>
              <a:t>“</a:t>
            </a:r>
            <a:r>
              <a:rPr lang="de-DE" i="1" dirty="0" smtClean="0"/>
              <a:t>Set </a:t>
            </a:r>
            <a:r>
              <a:rPr lang="de-DE" i="1" dirty="0" err="1" smtClean="0"/>
              <a:t>night</a:t>
            </a:r>
            <a:r>
              <a:rPr lang="de-DE" i="1" dirty="0" smtClean="0"/>
              <a:t> </a:t>
            </a:r>
            <a:r>
              <a:rPr lang="de-DE" i="1" dirty="0" err="1" smtClean="0"/>
              <a:t>answer</a:t>
            </a:r>
            <a:r>
              <a:rPr lang="de-DE" i="1" dirty="0" smtClean="0"/>
              <a:t> </a:t>
            </a:r>
            <a:r>
              <a:rPr lang="de-DE" i="1" dirty="0" err="1" smtClean="0"/>
              <a:t>service</a:t>
            </a:r>
            <a:r>
              <a:rPr lang="de-DE" i="1" dirty="0" smtClean="0"/>
              <a:t>“</a:t>
            </a:r>
            <a:r>
              <a:rPr lang="de-DE" dirty="0" smtClean="0"/>
              <a:t> </a:t>
            </a:r>
            <a:r>
              <a:rPr lang="en-US" dirty="0" smtClean="0"/>
              <a:t>assigned.</a:t>
            </a:r>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5965305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744538"/>
            <a:ext cx="5251450" cy="3722687"/>
          </a:xfrm>
        </p:spPr>
      </p:sp>
      <p:sp>
        <p:nvSpPr>
          <p:cNvPr id="3" name="Notizenplatzhalter 2"/>
          <p:cNvSpPr>
            <a:spLocks noGrp="1"/>
          </p:cNvSpPr>
          <p:nvPr>
            <p:ph type="body" idx="1"/>
          </p:nvPr>
        </p:nvSpPr>
        <p:spPr/>
        <p:txBody>
          <a:bodyPr/>
          <a:lstStyle/>
          <a:p>
            <a:r>
              <a:rPr lang="en-US" dirty="0" smtClean="0"/>
              <a:t>In this example, the customer has one-digit extension numbers. All internal numbers of the users have 3 digits.</a:t>
            </a:r>
            <a:br>
              <a:rPr lang="en-US" dirty="0" smtClean="0"/>
            </a:br>
            <a:r>
              <a:rPr lang="en-US" dirty="0" smtClean="0"/>
              <a:t>With the activated profile "day service" the extensions 100-109  should</a:t>
            </a:r>
            <a:r>
              <a:rPr lang="en-US" baseline="0" dirty="0" smtClean="0"/>
              <a:t> </a:t>
            </a:r>
            <a:r>
              <a:rPr lang="en-US" dirty="0" smtClean="0"/>
              <a:t>be reachable.</a:t>
            </a:r>
            <a:br>
              <a:rPr lang="en-US" dirty="0" smtClean="0"/>
            </a:br>
            <a:r>
              <a:rPr lang="de-DE" dirty="0" err="1" smtClean="0"/>
              <a:t>Therefore</a:t>
            </a:r>
            <a:r>
              <a:rPr lang="de-DE" dirty="0" smtClean="0"/>
              <a:t> </a:t>
            </a:r>
            <a:r>
              <a:rPr lang="de-DE" dirty="0" err="1" smtClean="0"/>
              <a:t>the</a:t>
            </a:r>
            <a:r>
              <a:rPr lang="de-DE" dirty="0" smtClean="0"/>
              <a:t> </a:t>
            </a:r>
            <a:r>
              <a:rPr lang="de-DE" dirty="0" err="1" smtClean="0"/>
              <a:t>regular</a:t>
            </a:r>
            <a:r>
              <a:rPr lang="de-DE" dirty="0" smtClean="0"/>
              <a:t> </a:t>
            </a:r>
            <a:r>
              <a:rPr lang="de-DE" dirty="0" err="1" smtClean="0"/>
              <a:t>expression</a:t>
            </a:r>
            <a:r>
              <a:rPr lang="de-DE" dirty="0" smtClean="0"/>
              <a:t> in </a:t>
            </a:r>
            <a:r>
              <a:rPr lang="de-DE" dirty="0" err="1" smtClean="0"/>
              <a:t>the</a:t>
            </a:r>
            <a:r>
              <a:rPr lang="de-DE" dirty="0" smtClean="0"/>
              <a:t> </a:t>
            </a:r>
            <a:r>
              <a:rPr lang="de-DE" dirty="0" err="1" smtClean="0"/>
              <a:t>gateway</a:t>
            </a:r>
            <a:r>
              <a:rPr lang="de-DE" dirty="0" smtClean="0"/>
              <a:t> </a:t>
            </a:r>
            <a:r>
              <a:rPr lang="de-DE" dirty="0" err="1" smtClean="0"/>
              <a:t>group</a:t>
            </a:r>
            <a:r>
              <a:rPr lang="de-DE" dirty="0" smtClean="0"/>
              <a:t> must </a:t>
            </a:r>
            <a:r>
              <a:rPr lang="de-DE" dirty="0" err="1" smtClean="0"/>
              <a:t>be</a:t>
            </a:r>
            <a:r>
              <a:rPr lang="de-DE" dirty="0" smtClean="0"/>
              <a:t> </a:t>
            </a:r>
            <a:r>
              <a:rPr lang="de-DE" dirty="0" err="1" smtClean="0"/>
              <a:t>modified</a:t>
            </a:r>
            <a:r>
              <a:rPr lang="de-DE" dirty="0" smtClean="0"/>
              <a:t>.</a:t>
            </a:r>
            <a:endParaRPr lang="en-GB"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97</a:t>
            </a:fld>
            <a:endParaRPr lang="en-US" dirty="0">
              <a:solidFill>
                <a:prstClr val="black"/>
              </a:solidFill>
            </a:endParaRPr>
          </a:p>
        </p:txBody>
      </p:sp>
    </p:spTree>
    <p:extLst>
      <p:ext uri="{BB962C8B-B14F-4D97-AF65-F5344CB8AC3E}">
        <p14:creationId xmlns:p14="http://schemas.microsoft.com/office/powerpoint/2010/main" val="16936444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normAutofit/>
          </a:bodyPr>
          <a:lstStyle/>
          <a:p>
            <a:r>
              <a:rPr lang="en-US" b="1" dirty="0"/>
              <a:t>Profiles</a:t>
            </a:r>
          </a:p>
          <a:p>
            <a:endParaRPr lang="en-US" dirty="0"/>
          </a:p>
          <a:p>
            <a:r>
              <a:rPr lang="en-US" dirty="0"/>
              <a:t>Once a profile is assigned, the button in the column "Active" is disabled.</a:t>
            </a:r>
            <a:br>
              <a:rPr lang="en-US" dirty="0"/>
            </a:br>
            <a:r>
              <a:rPr lang="en-US" dirty="0"/>
              <a:t>However, you can still recognize whether users have this profile activated/deactivated. </a:t>
            </a:r>
            <a:br>
              <a:rPr lang="en-US" dirty="0"/>
            </a:br>
            <a:endParaRPr lang="en-US" dirty="0"/>
          </a:p>
          <a:p>
            <a:r>
              <a:rPr lang="en-US" dirty="0"/>
              <a:t/>
            </a:r>
            <a:br>
              <a:rPr lang="en-US" dirty="0"/>
            </a:br>
            <a:r>
              <a:rPr lang="en-US" dirty="0"/>
              <a:t>Users have activated this profile </a:t>
            </a:r>
            <a:br>
              <a:rPr lang="en-US" dirty="0"/>
            </a:br>
            <a:r>
              <a:rPr lang="en-US" dirty="0"/>
              <a:t/>
            </a:r>
            <a:br>
              <a:rPr lang="en-US" dirty="0"/>
            </a:br>
            <a:r>
              <a:rPr lang="en-US" dirty="0"/>
              <a:t/>
            </a:r>
            <a:br>
              <a:rPr lang="en-US" dirty="0"/>
            </a:br>
            <a:r>
              <a:rPr lang="en-US" dirty="0"/>
              <a:t>Users have this profile not activated</a:t>
            </a:r>
            <a:endParaRPr lang="de-DE" dirty="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98</a:t>
            </a:fld>
            <a:endParaRPr lang="en-US"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60" y="5882704"/>
            <a:ext cx="647700" cy="304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60" y="6475487"/>
            <a:ext cx="638175" cy="314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5305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8975" y="698500"/>
            <a:ext cx="5435600" cy="3854450"/>
          </a:xfrm>
        </p:spPr>
      </p:sp>
      <p:sp>
        <p:nvSpPr>
          <p:cNvPr id="3" name="Notizenplatzhalter 2"/>
          <p:cNvSpPr>
            <a:spLocks noGrp="1"/>
          </p:cNvSpPr>
          <p:nvPr>
            <p:ph type="body" idx="1"/>
          </p:nvPr>
        </p:nvSpPr>
        <p:spPr/>
        <p:txBody>
          <a:bodyPr/>
          <a:lstStyle/>
          <a:p>
            <a:r>
              <a:rPr lang="en-US" sz="1400" b="1" dirty="0"/>
              <a:t>Practical Exercise</a:t>
            </a:r>
          </a:p>
          <a:p>
            <a:endParaRPr lang="en-US" sz="1200" dirty="0"/>
          </a:p>
          <a:p>
            <a:pPr marL="165415" indent="-165415">
              <a:buFont typeface="Arial" panose="020B0604020202020204" pitchFamily="34" charset="0"/>
              <a:buChar char="•"/>
            </a:pPr>
            <a:r>
              <a:rPr lang="en-US" dirty="0" smtClean="0"/>
              <a:t>Log on as an administrator</a:t>
            </a:r>
          </a:p>
          <a:p>
            <a:pPr marL="165415" indent="-165415">
              <a:buFont typeface="Arial" panose="020B0604020202020204" pitchFamily="34" charset="0"/>
              <a:buChar char="•"/>
            </a:pPr>
            <a:r>
              <a:rPr lang="en-US" dirty="0" smtClean="0"/>
              <a:t>Add a connection for the SIP </a:t>
            </a:r>
            <a:r>
              <a:rPr lang="en-US" dirty="0" err="1" smtClean="0"/>
              <a:t>Trunking</a:t>
            </a:r>
            <a:r>
              <a:rPr lang="en-US" dirty="0" smtClean="0"/>
              <a:t> as described</a:t>
            </a:r>
          </a:p>
          <a:p>
            <a:pPr marL="165415" indent="-165415">
              <a:buFont typeface="Arial" panose="020B0604020202020204" pitchFamily="34" charset="0"/>
              <a:buChar char="•"/>
            </a:pPr>
            <a:r>
              <a:rPr lang="en-US" dirty="0" smtClean="0"/>
              <a:t>Modify the rules in the gateways and routing tables</a:t>
            </a:r>
          </a:p>
          <a:p>
            <a:pPr marL="165415" indent="-165415">
              <a:buFont typeface="Arial" panose="020B0604020202020204" pitchFamily="34" charset="0"/>
              <a:buChar char="•"/>
            </a:pPr>
            <a:r>
              <a:rPr lang="en-US" dirty="0" smtClean="0"/>
              <a:t>Test incoming and outgoing connections</a:t>
            </a:r>
          </a:p>
          <a:p>
            <a:pPr marL="165415" indent="-165415">
              <a:buFont typeface="Arial" panose="020B0604020202020204" pitchFamily="34" charset="0"/>
              <a:buChar char="•"/>
            </a:pPr>
            <a:r>
              <a:rPr lang="en-US" dirty="0" smtClean="0"/>
              <a:t>Check the displayed CLIP</a:t>
            </a:r>
          </a:p>
          <a:p>
            <a:pPr marL="165415" indent="-165415">
              <a:buFont typeface="Arial" panose="020B0604020202020204" pitchFamily="34" charset="0"/>
              <a:buChar char="•"/>
            </a:pPr>
            <a:r>
              <a:rPr lang="en-US" dirty="0" smtClean="0"/>
              <a:t>Use your journal to perform recalls</a:t>
            </a:r>
          </a:p>
          <a:p>
            <a:pPr marL="165415" indent="-165415">
              <a:buFont typeface="Arial" panose="020B0604020202020204" pitchFamily="34" charset="0"/>
              <a:buChar char="•"/>
            </a:pPr>
            <a:endParaRPr lang="en-US" baseline="0" dirty="0" smtClean="0"/>
          </a:p>
          <a:p>
            <a:pPr marL="0" indent="0">
              <a:buFont typeface="Arial" panose="020B0604020202020204" pitchFamily="34" charset="0"/>
              <a:buNone/>
            </a:pPr>
            <a:r>
              <a:rPr lang="en-US" b="1" baseline="0" dirty="0" smtClean="0"/>
              <a:t>HINT</a:t>
            </a:r>
            <a:r>
              <a:rPr lang="en-US" baseline="0" dirty="0" smtClean="0"/>
              <a:t>:	The next pages for manual configuration are optional, if you have used the SIP trunk already in the setup agent.</a:t>
            </a:r>
            <a:endParaRPr lang="de-DE" baseline="0" dirty="0" smtClean="0"/>
          </a:p>
        </p:txBody>
      </p:sp>
      <p:sp>
        <p:nvSpPr>
          <p:cNvPr id="4" name="Foliennummernplatzhalter 3"/>
          <p:cNvSpPr>
            <a:spLocks noGrp="1"/>
          </p:cNvSpPr>
          <p:nvPr>
            <p:ph type="sldNum" sz="quarter" idx="10"/>
          </p:nvPr>
        </p:nvSpPr>
        <p:spPr/>
        <p:txBody>
          <a:bodyPr/>
          <a:lstStyle/>
          <a:p>
            <a:fld id="{DA6F4E91-91FA-4D1C-AEDB-F57CA52A0EDD}"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4137921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schemeClr val="tx1">
                    <a:lumMod val="50000"/>
                    <a:lumOff val="50000"/>
                  </a:schemeClr>
                </a:solidFill>
                <a:ea typeface="ＭＳ Ｐゴシック" charset="-128"/>
              </a:rPr>
              <a:t>Welcome</a:t>
            </a:r>
            <a:endParaRPr lang="en-US" sz="3200" dirty="0">
              <a:solidFill>
                <a:schemeClr val="tx1">
                  <a:lumMod val="50000"/>
                  <a:lumOff val="50000"/>
                </a:scheme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2940490032"/>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93157790"/>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88381989"/>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78517570"/>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3064294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967385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507986607"/>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2546489443"/>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493980933"/>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053010947"/>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07291936"/>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3245238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57683112"/>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884204144"/>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866595287"/>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990455005"/>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744684880"/>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3942840"/>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029431415"/>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58694582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95759778"/>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008194676"/>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82417477"/>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882827652"/>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929280656"/>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37005640"/>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793998018"/>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892418062"/>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4235510155"/>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916714587"/>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3105543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631462653"/>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880602220"/>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434559271"/>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457166280"/>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srgbClr val="373D4B"/>
              </a:solidFill>
            </a:endParaRPr>
          </a:p>
        </p:txBody>
      </p:sp>
    </p:spTree>
    <p:extLst>
      <p:ext uri="{BB962C8B-B14F-4D97-AF65-F5344CB8AC3E}">
        <p14:creationId xmlns:p14="http://schemas.microsoft.com/office/powerpoint/2010/main" val="2373811615"/>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srgbClr val="373D4B"/>
              </a:solidFill>
            </a:endParaRPr>
          </a:p>
        </p:txBody>
      </p:sp>
    </p:spTree>
    <p:extLst>
      <p:ext uri="{BB962C8B-B14F-4D97-AF65-F5344CB8AC3E}">
        <p14:creationId xmlns:p14="http://schemas.microsoft.com/office/powerpoint/2010/main" val="2016109679"/>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480437877"/>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559513073"/>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815991766"/>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srgbClr val="373D4B"/>
              </a:solidFill>
            </a:endParaRPr>
          </a:p>
        </p:txBody>
      </p:sp>
    </p:spTree>
    <p:extLst>
      <p:ext uri="{BB962C8B-B14F-4D97-AF65-F5344CB8AC3E}">
        <p14:creationId xmlns:p14="http://schemas.microsoft.com/office/powerpoint/2010/main" val="2483478880"/>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64257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404759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586015641"/>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4249349326"/>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137104349"/>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164273040"/>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19479073"/>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36493250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45714259"/>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3488587595"/>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030010263"/>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154823126"/>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529860703"/>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675159180"/>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4953030"/>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829778806"/>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Rectangle 23"/>
          <p:cNvSpPr>
            <a:spLocks noGrp="1" noChangeArrowheads="1"/>
          </p:cNvSpPr>
          <p:nvPr>
            <p:ph type="sldNum" sz="quarter" idx="10"/>
          </p:nvPr>
        </p:nvSpPr>
        <p:spPr>
          <a:xfrm>
            <a:off x="4911295" y="7148689"/>
            <a:ext cx="839867" cy="317136"/>
          </a:xfrm>
          <a:prstGeom prst="rect">
            <a:avLst/>
          </a:prstGeom>
          <a:ln/>
        </p:spPr>
        <p:txBody>
          <a:bodyPr/>
          <a:lstStyle>
            <a:lvl1pPr>
              <a:defRPr/>
            </a:lvl1pPr>
          </a:lstStyle>
          <a:p>
            <a:pPr>
              <a:defRPr/>
            </a:pPr>
            <a:r>
              <a:rPr lang="de-DE" dirty="0">
                <a:solidFill>
                  <a:srgbClr val="373D4B"/>
                </a:solidFill>
              </a:rPr>
              <a:t>| </a:t>
            </a:r>
            <a:fld id="{D6EEC45A-74C1-4DE1-9D93-4A050FD91476}" type="slidenum">
              <a:rPr lang="de-DE">
                <a:solidFill>
                  <a:srgbClr val="373D4B"/>
                </a:solidFill>
              </a:rPr>
              <a:pPr>
                <a:defRPr/>
              </a:pPr>
              <a:t>‹Nr.›</a:t>
            </a:fld>
            <a:r>
              <a:rPr lang="de-DE" dirty="0">
                <a:solidFill>
                  <a:srgbClr val="373D4B"/>
                </a:solidFill>
              </a:rPr>
              <a:t> |</a:t>
            </a:r>
          </a:p>
        </p:txBody>
      </p:sp>
      <p:sp>
        <p:nvSpPr>
          <p:cNvPr id="4" name="Rectangle 27"/>
          <p:cNvSpPr>
            <a:spLocks noGrp="1" noChangeArrowheads="1"/>
          </p:cNvSpPr>
          <p:nvPr>
            <p:ph type="dt" sz="half" idx="11"/>
          </p:nvPr>
        </p:nvSpPr>
        <p:spPr>
          <a:xfrm>
            <a:off x="8910387" y="7148689"/>
            <a:ext cx="1260729" cy="317136"/>
          </a:xfrm>
          <a:prstGeom prst="rect">
            <a:avLst/>
          </a:prstGeom>
          <a:ln/>
        </p:spPr>
        <p:txBody>
          <a:bodyPr/>
          <a:lstStyle>
            <a:lvl1pPr>
              <a:defRPr/>
            </a:lvl1pPr>
          </a:lstStyle>
          <a:p>
            <a:pPr>
              <a:defRPr/>
            </a:pPr>
            <a:fld id="{7018E9E9-C280-4C87-AEC8-3FF341F48E4D}" type="datetime1">
              <a:rPr lang="en-GB" smtClean="0">
                <a:solidFill>
                  <a:srgbClr val="EE7F00"/>
                </a:solidFill>
              </a:rPr>
              <a:pPr>
                <a:defRPr/>
              </a:pPr>
              <a:t>01/09/2015</a:t>
            </a:fld>
            <a:endParaRPr lang="de-DE" dirty="0">
              <a:solidFill>
                <a:srgbClr val="EE7F00"/>
              </a:solidFill>
            </a:endParaRPr>
          </a:p>
        </p:txBody>
      </p:sp>
    </p:spTree>
    <p:extLst>
      <p:ext uri="{BB962C8B-B14F-4D97-AF65-F5344CB8AC3E}">
        <p14:creationId xmlns:p14="http://schemas.microsoft.com/office/powerpoint/2010/main" val="228955123"/>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575577688"/>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066413662"/>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733209546"/>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4240154810"/>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872697845"/>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76384270"/>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471666718"/>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62058967"/>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20903427"/>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952160875"/>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136777846"/>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172759634"/>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7930777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330831982"/>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srgbClr val="373D4B"/>
              </a:solidFill>
            </a:endParaRPr>
          </a:p>
        </p:txBody>
      </p:sp>
    </p:spTree>
    <p:extLst>
      <p:ext uri="{BB962C8B-B14F-4D97-AF65-F5344CB8AC3E}">
        <p14:creationId xmlns:p14="http://schemas.microsoft.com/office/powerpoint/2010/main" val="3809617206"/>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srgbClr val="373D4B"/>
              </a:solidFill>
            </a:endParaRPr>
          </a:p>
        </p:txBody>
      </p:sp>
    </p:spTree>
    <p:extLst>
      <p:ext uri="{BB962C8B-B14F-4D97-AF65-F5344CB8AC3E}">
        <p14:creationId xmlns:p14="http://schemas.microsoft.com/office/powerpoint/2010/main" val="3495606861"/>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577394979"/>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309254025"/>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237045073"/>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srgbClr val="373D4B"/>
              </a:solidFill>
            </a:endParaRPr>
          </a:p>
        </p:txBody>
      </p:sp>
    </p:spTree>
    <p:extLst>
      <p:ext uri="{BB962C8B-B14F-4D97-AF65-F5344CB8AC3E}">
        <p14:creationId xmlns:p14="http://schemas.microsoft.com/office/powerpoint/2010/main" val="3449292053"/>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773535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1070407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242833966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schemeClr val="tx1">
                    <a:lumMod val="50000"/>
                    <a:lumOff val="50000"/>
                  </a:schemeClr>
                </a:solidFill>
                <a:ea typeface="ＭＳ Ｐゴシック" charset="-128"/>
              </a:rPr>
              <a:t>Welcome</a:t>
            </a:r>
            <a:endParaRPr lang="en-US" sz="3200" dirty="0">
              <a:solidFill>
                <a:schemeClr val="tx1">
                  <a:lumMod val="50000"/>
                  <a:lumOff val="50000"/>
                </a:scheme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3270391301"/>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097414083"/>
      </p:ext>
    </p:extLst>
  </p:cSld>
  <p:clrMapOvr>
    <a:masterClrMapping/>
  </p:clrMapOvr>
  <p:transition>
    <p:fad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688165060"/>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25669396"/>
      </p:ext>
    </p:extLst>
  </p:cSld>
  <p:clrMapOvr>
    <a:masterClrMapping/>
  </p:clrMapOvr>
  <p:transition>
    <p:fad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35587136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06839646"/>
      </p:ext>
    </p:extLst>
  </p:cSld>
  <p:clrMapOvr>
    <a:masterClrMapping/>
  </p:clrMapOvr>
  <p:transition>
    <p:fad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2102766985"/>
      </p:ext>
    </p:extLst>
  </p:cSld>
  <p:clrMapOvr>
    <a:masterClrMapping/>
  </p:clrMapOvr>
  <p:transition>
    <p:fad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32616839"/>
      </p:ext>
    </p:extLst>
  </p:cSld>
  <p:clrMapOvr>
    <a:masterClrMapping/>
  </p:clrMapOvr>
  <p:transition>
    <p:fad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3834033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3676253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schemeClr val="tx1">
                    <a:lumMod val="50000"/>
                    <a:lumOff val="50000"/>
                  </a:schemeClr>
                </a:solidFill>
                <a:ea typeface="ＭＳ Ｐゴシック" charset="-128"/>
              </a:rPr>
              <a:t>Thank you for your attention</a:t>
            </a:r>
            <a:endParaRPr lang="en-US" sz="3200" dirty="0">
              <a:solidFill>
                <a:schemeClr val="tx1">
                  <a:lumMod val="50000"/>
                  <a:lumOff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953344940"/>
      </p:ext>
    </p:extLst>
  </p:cSld>
  <p:clrMapOvr>
    <a:masterClrMapping/>
  </p:clrMapOvr>
  <p:transition>
    <p:fad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2031759605"/>
      </p:ext>
    </p:extLst>
  </p:cSld>
  <p:clrMapOvr>
    <a:masterClrMapping/>
  </p:clrMapOvr>
  <p:transition>
    <p:fad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655639950"/>
      </p:ext>
    </p:extLst>
  </p:cSld>
  <p:clrMapOvr>
    <a:masterClrMapping/>
  </p:clrMapOvr>
  <p:transition>
    <p:fad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503016501"/>
      </p:ext>
    </p:extLst>
  </p:cSld>
  <p:clrMapOvr>
    <a:masterClrMapping/>
  </p:clrMapOvr>
  <p:transition>
    <p:fad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81498614"/>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1584658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82287833"/>
      </p:ext>
    </p:extLst>
  </p:cSld>
  <p:clrMapOvr>
    <a:masterClrMapping/>
  </p:clrMapOvr>
  <p:transition>
    <p:fad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2981241656"/>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15345511"/>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1500181"/>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schemeClr val="tx1">
                    <a:lumMod val="50000"/>
                    <a:lumOff val="50000"/>
                  </a:schemeClr>
                </a:solidFill>
                <a:ea typeface="ＭＳ Ｐゴシック" charset="-128"/>
              </a:rPr>
              <a:t>Thank you for your attention</a:t>
            </a:r>
            <a:endParaRPr lang="en-US" sz="3200" dirty="0">
              <a:solidFill>
                <a:schemeClr val="tx1">
                  <a:lumMod val="50000"/>
                  <a:lumOff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cSld>
  <p:clrMapOvr>
    <a:masterClrMapping/>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1354931"/>
      </p:ext>
    </p:extLst>
  </p:cSld>
  <p:clrMapOvr>
    <a:masterClrMapping/>
  </p:clrMapOvr>
  <p:transition>
    <p:fade/>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07401699"/>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2131043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113663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919871007"/>
      </p:ext>
    </p:extLst>
  </p:cSld>
  <p:clrMapOvr>
    <a:masterClrMapping/>
  </p:clrMapOvr>
  <p:transition>
    <p:fade/>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663122818"/>
      </p:ext>
    </p:extLst>
  </p:cSld>
  <p:clrMapOvr>
    <a:masterClrMapping/>
  </p:clrMapOvr>
  <p:transition>
    <p:fade/>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787864450"/>
      </p:ext>
    </p:extLst>
  </p:cSld>
  <p:clrMapOvr>
    <a:masterClrMapping/>
  </p:clrMapOvr>
  <p:transition>
    <p:fade/>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687747267"/>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56223195"/>
      </p:ext>
    </p:extLst>
  </p:cSld>
  <p:clrMapOvr>
    <a:masterClrMapping/>
  </p:clrMapOvr>
  <p:transition>
    <p:fade/>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19987056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schemeClr val="tx1">
                    <a:lumMod val="65000"/>
                    <a:lumOff val="35000"/>
                  </a:schemeClr>
                </a:solidFill>
                <a:latin typeface="MyriadPro-Light"/>
                <a:cs typeface="MyriadPro-Light"/>
              </a:rPr>
              <a:t>partner</a:t>
            </a:r>
            <a:r>
              <a:rPr lang="nl-NL" sz="1600" spc="10" dirty="0" err="1" smtClean="0">
                <a:solidFill>
                  <a:schemeClr val="tx1">
                    <a:lumMod val="65000"/>
                    <a:lumOff val="35000"/>
                  </a:schemeClr>
                </a:solidFill>
                <a:latin typeface="MyriadPro-Light"/>
                <a:cs typeface="MyriadPro-Light"/>
              </a:rPr>
              <a:t>.</a:t>
            </a:r>
            <a:r>
              <a:rPr lang="nl-NL" sz="1600" spc="5" dirty="0" err="1" smtClean="0">
                <a:solidFill>
                  <a:schemeClr val="tx1">
                    <a:lumMod val="65000"/>
                    <a:lumOff val="35000"/>
                  </a:schemeClr>
                </a:solidFill>
                <a:latin typeface="MyriadPro-Light"/>
                <a:cs typeface="MyriadPro-Light"/>
              </a:rPr>
              <a:t>g</a:t>
            </a:r>
            <a:r>
              <a:rPr lang="nl-NL" sz="1600" spc="10" dirty="0" err="1" smtClean="0">
                <a:solidFill>
                  <a:schemeClr val="tx1">
                    <a:lumMod val="65000"/>
                    <a:lumOff val="35000"/>
                  </a:schemeClr>
                </a:solidFill>
                <a:latin typeface="MyriadPro-Light"/>
                <a:cs typeface="MyriadPro-Light"/>
              </a:rPr>
              <a:t>i</a:t>
            </a:r>
            <a:r>
              <a:rPr lang="nl-NL" sz="1600" spc="5" dirty="0" err="1" smtClean="0">
                <a:solidFill>
                  <a:schemeClr val="tx1">
                    <a:lumMod val="65000"/>
                    <a:lumOff val="35000"/>
                  </a:schemeClr>
                </a:solidFill>
                <a:latin typeface="MyriadPro-Light"/>
                <a:cs typeface="MyriadPro-Light"/>
              </a:rPr>
              <a:t>g</a:t>
            </a:r>
            <a:r>
              <a:rPr lang="nl-NL" sz="1600" dirty="0" err="1" smtClean="0">
                <a:solidFill>
                  <a:schemeClr val="tx1">
                    <a:lumMod val="65000"/>
                    <a:lumOff val="35000"/>
                  </a:schemeClr>
                </a:solidFill>
                <a:latin typeface="MyriadPro-Light"/>
                <a:cs typeface="MyriadPro-Light"/>
              </a:rPr>
              <a:t>a</a:t>
            </a:r>
            <a:r>
              <a:rPr lang="nl-NL" sz="1600" spc="21" dirty="0" err="1" smtClean="0">
                <a:solidFill>
                  <a:schemeClr val="tx1">
                    <a:lumMod val="65000"/>
                    <a:lumOff val="35000"/>
                  </a:schemeClr>
                </a:solidFill>
                <a:latin typeface="MyriadPro-Light"/>
                <a:cs typeface="MyriadPro-Light"/>
              </a:rPr>
              <a:t>s</a:t>
            </a:r>
            <a:r>
              <a:rPr lang="nl-NL" sz="1600" spc="10" dirty="0" err="1" smtClean="0">
                <a:solidFill>
                  <a:schemeClr val="tx1">
                    <a:lumMod val="65000"/>
                    <a:lumOff val="35000"/>
                  </a:schemeClr>
                </a:solidFill>
                <a:latin typeface="MyriadPro-Light"/>
                <a:cs typeface="MyriadPro-Light"/>
              </a:rPr>
              <a:t>e</a:t>
            </a:r>
            <a:r>
              <a:rPr lang="nl-NL" sz="1600" spc="21" dirty="0" err="1" smtClean="0">
                <a:solidFill>
                  <a:schemeClr val="tx1">
                    <a:lumMod val="65000"/>
                    <a:lumOff val="35000"/>
                  </a:schemeClr>
                </a:solidFill>
                <a:latin typeface="MyriadPro-Light"/>
                <a:cs typeface="MyriadPro-Light"/>
              </a:rPr>
              <a:t>tpro</a:t>
            </a:r>
            <a:r>
              <a:rPr lang="nl-NL" sz="1600" spc="10" dirty="0" err="1" smtClean="0">
                <a:solidFill>
                  <a:schemeClr val="tx1">
                    <a:lumMod val="65000"/>
                    <a:lumOff val="35000"/>
                  </a:schemeClr>
                </a:solidFill>
                <a:latin typeface="MyriadPro-Light"/>
                <a:cs typeface="MyriadPro-Light"/>
              </a:rPr>
              <a:t>.</a:t>
            </a:r>
            <a:r>
              <a:rPr lang="nl-NL" sz="1600" spc="-21" dirty="0" err="1" smtClean="0">
                <a:solidFill>
                  <a:schemeClr val="tx1">
                    <a:lumMod val="65000"/>
                    <a:lumOff val="35000"/>
                  </a:schemeClr>
                </a:solidFill>
                <a:latin typeface="MyriadPro-Light"/>
                <a:cs typeface="MyriadPro-Light"/>
              </a:rPr>
              <a:t>c</a:t>
            </a:r>
            <a:r>
              <a:rPr lang="nl-NL" sz="1600" spc="15" dirty="0" err="1" smtClean="0">
                <a:solidFill>
                  <a:schemeClr val="tx1">
                    <a:lumMod val="65000"/>
                    <a:lumOff val="35000"/>
                  </a:schemeClr>
                </a:solidFill>
                <a:latin typeface="MyriadPro-Light"/>
                <a:cs typeface="MyriadPro-Light"/>
              </a:rPr>
              <a:t>o</a:t>
            </a:r>
            <a:r>
              <a:rPr lang="nl-NL" sz="1600" dirty="0" err="1" smtClean="0">
                <a:solidFill>
                  <a:schemeClr val="tx1">
                    <a:lumMod val="65000"/>
                    <a:lumOff val="35000"/>
                  </a:schemeClr>
                </a:solidFill>
                <a:latin typeface="MyriadPro-Light"/>
                <a:cs typeface="MyriadPro-Light"/>
              </a:rPr>
              <a:t>m</a:t>
            </a:r>
            <a:endParaRPr lang="nl-NL" sz="1600" dirty="0">
              <a:solidFill>
                <a:schemeClr val="tx1">
                  <a:lumMod val="65000"/>
                  <a:lumOff val="35000"/>
                </a:schemeClr>
              </a:solidFill>
              <a:latin typeface="MyriadPro-Light"/>
              <a:cs typeface="MyriadPro-Light"/>
            </a:endParaRPr>
          </a:p>
        </p:txBody>
      </p:sp>
    </p:spTree>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50273981"/>
      </p:ext>
    </p:extLst>
  </p:cSld>
  <p:clrMapOvr>
    <a:masterClrMapping/>
  </p:clrMapOvr>
  <p:transition>
    <p:fade/>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26854509"/>
      </p:ext>
    </p:extLst>
  </p:cSld>
  <p:clrMapOvr>
    <a:masterClrMapping/>
  </p:clrMapOvr>
  <p:transition>
    <p:fade/>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34836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252081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3878181592"/>
      </p:ext>
    </p:extLst>
  </p:cSld>
  <p:clrMapOvr>
    <a:masterClrMapping/>
  </p:clrMapOvr>
  <p:transition>
    <p:fade/>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3122401984"/>
      </p:ext>
    </p:extLst>
  </p:cSld>
  <p:clrMapOvr>
    <a:masterClrMapping/>
  </p:clrMapOvr>
  <p:transition>
    <p:fade/>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333305624"/>
      </p:ext>
    </p:extLst>
  </p:cSld>
  <p:clrMapOvr>
    <a:masterClrMapping/>
  </p:clrMapOvr>
  <p:transition>
    <p:fade/>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828208763"/>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586717131"/>
      </p:ext>
    </p:extLst>
  </p:cSld>
  <p:clrMapOvr>
    <a:masterClrMapping/>
  </p:clrMapOvr>
  <p:transition>
    <p:fade/>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804302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EF70C66-DF0F-408C-A41E-239540566B1B}" type="slidenum">
              <a:rPr lang="de-DE" smtClean="0"/>
              <a:pPr/>
              <a:t>‹Nr.›</a:t>
            </a:fld>
            <a:endParaRPr lang="de-DE"/>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104225667"/>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99324794"/>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37721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3091090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4128868158"/>
      </p:ext>
    </p:extLst>
  </p:cSld>
  <p:clrMapOvr>
    <a:masterClrMapping/>
  </p:clrMapOvr>
  <p:transition>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2604171941"/>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756565837"/>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4040728360"/>
      </p:ext>
    </p:extLst>
  </p:cSld>
  <p:clrMapOvr>
    <a:masterClrMapping/>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83078574"/>
      </p:ext>
    </p:extLst>
  </p:cSld>
  <p:clrMapOvr>
    <a:masterClrMapping/>
  </p:clrMapOvr>
  <p:transition>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17232729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0934" y="2351364"/>
            <a:ext cx="9077246" cy="1622472"/>
          </a:xfrm>
        </p:spPr>
        <p:txBody>
          <a:bodyPr/>
          <a:lstStyle/>
          <a:p>
            <a:r>
              <a:rPr lang="de-DE" smtClean="0"/>
              <a:t>Titelmasterformat durch Klicken bearbeiten</a:t>
            </a:r>
            <a:endParaRPr lang="en-GB"/>
          </a:p>
        </p:txBody>
      </p:sp>
      <p:sp>
        <p:nvSpPr>
          <p:cNvPr id="3" name="Untertitel 2"/>
          <p:cNvSpPr>
            <a:spLocks noGrp="1"/>
          </p:cNvSpPr>
          <p:nvPr>
            <p:ph type="subTitle" idx="1"/>
          </p:nvPr>
        </p:nvSpPr>
        <p:spPr>
          <a:xfrm>
            <a:off x="1601867" y="4289213"/>
            <a:ext cx="7475379" cy="1934351"/>
          </a:xfrm>
        </p:spPr>
        <p:txBody>
          <a:bodyPr/>
          <a:lstStyle>
            <a:lvl1pPr marL="0" indent="0" algn="ctr">
              <a:buNone/>
              <a:defRPr>
                <a:solidFill>
                  <a:schemeClr val="tx1">
                    <a:tint val="75000"/>
                  </a:schemeClr>
                </a:solidFill>
              </a:defRPr>
            </a:lvl1pPr>
            <a:lvl2pPr marL="520940" indent="0" algn="ctr">
              <a:buNone/>
              <a:defRPr>
                <a:solidFill>
                  <a:schemeClr val="tx1">
                    <a:tint val="75000"/>
                  </a:schemeClr>
                </a:solidFill>
              </a:defRPr>
            </a:lvl2pPr>
            <a:lvl3pPr marL="1041880" indent="0" algn="ctr">
              <a:buNone/>
              <a:defRPr>
                <a:solidFill>
                  <a:schemeClr val="tx1">
                    <a:tint val="75000"/>
                  </a:schemeClr>
                </a:solidFill>
              </a:defRPr>
            </a:lvl3pPr>
            <a:lvl4pPr marL="1562815" indent="0" algn="ctr">
              <a:buNone/>
              <a:defRPr>
                <a:solidFill>
                  <a:schemeClr val="tx1">
                    <a:tint val="75000"/>
                  </a:schemeClr>
                </a:solidFill>
              </a:defRPr>
            </a:lvl4pPr>
            <a:lvl5pPr marL="2083756" indent="0" algn="ctr">
              <a:buNone/>
              <a:defRPr>
                <a:solidFill>
                  <a:schemeClr val="tx1">
                    <a:tint val="75000"/>
                  </a:schemeClr>
                </a:solidFill>
              </a:defRPr>
            </a:lvl5pPr>
            <a:lvl6pPr marL="2604694" indent="0" algn="ctr">
              <a:buNone/>
              <a:defRPr>
                <a:solidFill>
                  <a:schemeClr val="tx1">
                    <a:tint val="75000"/>
                  </a:schemeClr>
                </a:solidFill>
              </a:defRPr>
            </a:lvl6pPr>
            <a:lvl7pPr marL="3125631" indent="0" algn="ctr">
              <a:buNone/>
              <a:defRPr>
                <a:solidFill>
                  <a:schemeClr val="tx1">
                    <a:tint val="75000"/>
                  </a:schemeClr>
                </a:solidFill>
              </a:defRPr>
            </a:lvl7pPr>
            <a:lvl8pPr marL="3646569" indent="0" algn="ctr">
              <a:buNone/>
              <a:defRPr>
                <a:solidFill>
                  <a:schemeClr val="tx1">
                    <a:tint val="75000"/>
                  </a:schemeClr>
                </a:solidFill>
              </a:defRPr>
            </a:lvl8pPr>
            <a:lvl9pPr marL="4167507" indent="0" algn="ctr">
              <a:buNone/>
              <a:defRPr>
                <a:solidFill>
                  <a:schemeClr val="tx1">
                    <a:tint val="75000"/>
                  </a:schemeClr>
                </a:solidFill>
              </a:defRPr>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43470A1C-C2A0-4D88-B493-41E63519C8E2}" type="datetimeFigureOut">
              <a:rPr lang="en-GB" smtClean="0">
                <a:solidFill>
                  <a:prstClr val="black">
                    <a:tint val="75000"/>
                  </a:prstClr>
                </a:solidFill>
              </a:rPr>
              <a:pPr/>
              <a:t>01/09/2015</a:t>
            </a:fld>
            <a:endParaRPr lang="en-GB">
              <a:solidFill>
                <a:prstClr val="black">
                  <a:tint val="75000"/>
                </a:prstClr>
              </a:solidFill>
            </a:endParaRPr>
          </a:p>
        </p:txBody>
      </p:sp>
      <p:sp>
        <p:nvSpPr>
          <p:cNvPr id="5" name="Fußzeilenplatzhalter 4"/>
          <p:cNvSpPr>
            <a:spLocks noGrp="1"/>
          </p:cNvSpPr>
          <p:nvPr>
            <p:ph type="ftr" sz="quarter" idx="11"/>
          </p:nvPr>
        </p:nvSpPr>
        <p:spPr/>
        <p:txBody>
          <a:bodyPr/>
          <a:lstStyle/>
          <a:p>
            <a:endParaRPr lang="en-GB">
              <a:solidFill>
                <a:prstClr val="black">
                  <a:tint val="75000"/>
                </a:prstClr>
              </a:solidFill>
            </a:endParaRPr>
          </a:p>
        </p:txBody>
      </p:sp>
      <p:sp>
        <p:nvSpPr>
          <p:cNvPr id="6" name="Foliennummernplatzhalter 5"/>
          <p:cNvSpPr>
            <a:spLocks noGrp="1"/>
          </p:cNvSpPr>
          <p:nvPr>
            <p:ph type="sldNum" sz="quarter" idx="12"/>
          </p:nvPr>
        </p:nvSpPr>
        <p:spPr/>
        <p:txBody>
          <a:bodyPr/>
          <a:lstStyle/>
          <a:p>
            <a:fld id="{680FF1AA-2699-4981-8149-806E4BDC4448}"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799245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EF70C66-DF0F-408C-A41E-239540566B1B}" type="slidenum">
              <a:rPr lang="de-DE" smtClean="0"/>
              <a:pPr/>
              <a:t>‹Nr.›</a:t>
            </a:fld>
            <a:endParaRPr lang="de-DE"/>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104225667"/>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0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1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29829145"/>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89356192"/>
      </p:ext>
    </p:extLst>
  </p:cSld>
  <p:clrMapOvr>
    <a:masterClrMapping/>
  </p:clrMapOvr>
  <p:transition>
    <p:fade/>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20" tIns="52109" rIns="104220" bIns="52109" anchor="ctr"/>
          <a:lstStyle/>
          <a:p>
            <a:pPr defTabSz="456984">
              <a:defRPr/>
            </a:pPr>
            <a:endParaRPr lang="en-US" dirty="0">
              <a:solidFill>
                <a:prstClr val="black"/>
              </a:solidFill>
              <a:latin typeface="Arial" charset="0"/>
            </a:endParaRPr>
          </a:p>
        </p:txBody>
      </p:sp>
      <p:sp>
        <p:nvSpPr>
          <p:cNvPr id="4" name="Rectangle 24"/>
          <p:cNvSpPr>
            <a:spLocks noChangeArrowheads="1"/>
          </p:cNvSpPr>
          <p:nvPr/>
        </p:nvSpPr>
        <p:spPr bwMode="auto">
          <a:xfrm>
            <a:off x="0" y="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20" tIns="52109" rIns="104220" bIns="52109" anchor="ctr"/>
          <a:lstStyle/>
          <a:p>
            <a:pPr defTabSz="456984">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1" y="2336803"/>
            <a:ext cx="4571321" cy="584746"/>
          </a:xfrm>
          <a:prstGeom prst="rect">
            <a:avLst/>
          </a:prstGeom>
        </p:spPr>
        <p:txBody>
          <a:bodyPr lIns="91397" tIns="45699" rIns="91397" bIns="45699">
            <a:spAutoFit/>
          </a:bodyPr>
          <a:lstStyle/>
          <a:p>
            <a:pPr algn="ctr" defTabSz="456984"/>
            <a:r>
              <a:rPr lang="en-US" sz="3200" dirty="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002586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20" tIns="52109" rIns="104220" bIns="52109" anchor="ctr"/>
          <a:lstStyle/>
          <a:p>
            <a:pPr defTabSz="456984">
              <a:defRPr/>
            </a:pPr>
            <a:endParaRPr lang="en-US" dirty="0">
              <a:solidFill>
                <a:prstClr val="black"/>
              </a:solidFill>
              <a:latin typeface="Arial" charset="0"/>
            </a:endParaRPr>
          </a:p>
        </p:txBody>
      </p:sp>
      <p:sp>
        <p:nvSpPr>
          <p:cNvPr id="4" name="Rectangle 24"/>
          <p:cNvSpPr>
            <a:spLocks noChangeArrowheads="1"/>
          </p:cNvSpPr>
          <p:nvPr/>
        </p:nvSpPr>
        <p:spPr bwMode="auto">
          <a:xfrm>
            <a:off x="0" y="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20" tIns="52109" rIns="104220" bIns="52109" anchor="ctr"/>
          <a:lstStyle/>
          <a:p>
            <a:pPr defTabSz="456984">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7" y="4800025"/>
            <a:ext cx="6399849" cy="584746"/>
          </a:xfrm>
          <a:prstGeom prst="rect">
            <a:avLst/>
          </a:prstGeom>
        </p:spPr>
        <p:txBody>
          <a:bodyPr wrap="square" lIns="91397" tIns="45699" rIns="91397" bIns="45699">
            <a:spAutoFit/>
          </a:bodyPr>
          <a:lstStyle/>
          <a:p>
            <a:pPr algn="ctr" defTabSz="456984"/>
            <a:r>
              <a:rPr lang="en-US" sz="3200" dirty="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35297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20" tIns="52109" rIns="104220" bIns="52109" anchor="ctr"/>
          <a:lstStyle/>
          <a:p>
            <a:pPr defTabSz="456984">
              <a:defRPr/>
            </a:pPr>
            <a:endParaRPr lang="en-US" dirty="0">
              <a:solidFill>
                <a:prstClr val="black"/>
              </a:solidFill>
              <a:latin typeface="Arial" charset="0"/>
            </a:endParaRPr>
          </a:p>
        </p:txBody>
      </p:sp>
      <p:sp>
        <p:nvSpPr>
          <p:cNvPr id="4" name="Rectangle 24"/>
          <p:cNvSpPr>
            <a:spLocks noChangeArrowheads="1"/>
          </p:cNvSpPr>
          <p:nvPr/>
        </p:nvSpPr>
        <p:spPr bwMode="auto">
          <a:xfrm>
            <a:off x="0" y="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20" tIns="52109" rIns="104220" bIns="52109" anchor="ctr"/>
          <a:lstStyle/>
          <a:p>
            <a:pPr defTabSz="456984">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3225693709"/>
      </p:ext>
    </p:extLst>
  </p:cSld>
  <p:clrMapOvr>
    <a:masterClrMapping/>
  </p:clrMapOvr>
  <p:transition>
    <p:fade/>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6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67"/>
            <a:ext cx="971855" cy="973439"/>
          </a:xfrm>
          <a:prstGeom prst="rect">
            <a:avLst/>
          </a:prstGeom>
        </p:spPr>
      </p:pic>
      <p:sp>
        <p:nvSpPr>
          <p:cNvPr id="10" name="Rectangle 9"/>
          <p:cNvSpPr/>
          <p:nvPr userDrawn="1"/>
        </p:nvSpPr>
        <p:spPr>
          <a:xfrm>
            <a:off x="236483" y="6985001"/>
            <a:ext cx="2329782" cy="338512"/>
          </a:xfrm>
          <a:prstGeom prst="rect">
            <a:avLst/>
          </a:prstGeom>
        </p:spPr>
        <p:txBody>
          <a:bodyPr wrap="none" lIns="91397" tIns="45699" rIns="91397" bIns="45699">
            <a:spAutoFit/>
          </a:bodyPr>
          <a:lstStyle/>
          <a:p>
            <a:pPr marL="12694" defTabSz="456984"/>
            <a:r>
              <a:rPr lang="nl-NL" sz="1600" spc="15" dirty="0" err="1">
                <a:solidFill>
                  <a:prstClr val="black">
                    <a:lumMod val="65000"/>
                    <a:lumOff val="35000"/>
                  </a:prstClr>
                </a:solidFill>
                <a:latin typeface="MyriadPro-Light"/>
                <a:cs typeface="MyriadPro-Light"/>
              </a:rPr>
              <a:t>partner</a:t>
            </a:r>
            <a:r>
              <a:rPr lang="nl-NL" sz="1600" spc="10" dirty="0" err="1">
                <a:solidFill>
                  <a:prstClr val="black">
                    <a:lumMod val="65000"/>
                    <a:lumOff val="35000"/>
                  </a:prstClr>
                </a:solidFill>
                <a:latin typeface="MyriadPro-Light"/>
                <a:cs typeface="MyriadPro-Light"/>
              </a:rPr>
              <a:t>.</a:t>
            </a:r>
            <a:r>
              <a:rPr lang="nl-NL" sz="1600" spc="5" dirty="0" err="1">
                <a:solidFill>
                  <a:prstClr val="black">
                    <a:lumMod val="65000"/>
                    <a:lumOff val="35000"/>
                  </a:prstClr>
                </a:solidFill>
                <a:latin typeface="MyriadPro-Light"/>
                <a:cs typeface="MyriadPro-Light"/>
              </a:rPr>
              <a:t>g</a:t>
            </a:r>
            <a:r>
              <a:rPr lang="nl-NL" sz="1600" spc="10" dirty="0" err="1">
                <a:solidFill>
                  <a:prstClr val="black">
                    <a:lumMod val="65000"/>
                    <a:lumOff val="35000"/>
                  </a:prstClr>
                </a:solidFill>
                <a:latin typeface="MyriadPro-Light"/>
                <a:cs typeface="MyriadPro-Light"/>
              </a:rPr>
              <a:t>i</a:t>
            </a:r>
            <a:r>
              <a:rPr lang="nl-NL" sz="1600" spc="5" dirty="0" err="1">
                <a:solidFill>
                  <a:prstClr val="black">
                    <a:lumMod val="65000"/>
                    <a:lumOff val="35000"/>
                  </a:prstClr>
                </a:solidFill>
                <a:latin typeface="MyriadPro-Light"/>
                <a:cs typeface="MyriadPro-Light"/>
              </a:rPr>
              <a:t>g</a:t>
            </a:r>
            <a:r>
              <a:rPr lang="nl-NL" sz="1600" dirty="0" err="1">
                <a:solidFill>
                  <a:prstClr val="black">
                    <a:lumMod val="65000"/>
                    <a:lumOff val="35000"/>
                  </a:prstClr>
                </a:solidFill>
                <a:latin typeface="MyriadPro-Light"/>
                <a:cs typeface="MyriadPro-Light"/>
              </a:rPr>
              <a:t>a</a:t>
            </a:r>
            <a:r>
              <a:rPr lang="nl-NL" sz="1600" spc="21" dirty="0" err="1">
                <a:solidFill>
                  <a:prstClr val="black">
                    <a:lumMod val="65000"/>
                    <a:lumOff val="35000"/>
                  </a:prstClr>
                </a:solidFill>
                <a:latin typeface="MyriadPro-Light"/>
                <a:cs typeface="MyriadPro-Light"/>
              </a:rPr>
              <a:t>s</a:t>
            </a:r>
            <a:r>
              <a:rPr lang="nl-NL" sz="1600" spc="10" dirty="0" err="1">
                <a:solidFill>
                  <a:prstClr val="black">
                    <a:lumMod val="65000"/>
                    <a:lumOff val="35000"/>
                  </a:prstClr>
                </a:solidFill>
                <a:latin typeface="MyriadPro-Light"/>
                <a:cs typeface="MyriadPro-Light"/>
              </a:rPr>
              <a:t>e</a:t>
            </a:r>
            <a:r>
              <a:rPr lang="nl-NL" sz="1600" spc="21" dirty="0" err="1">
                <a:solidFill>
                  <a:prstClr val="black">
                    <a:lumMod val="65000"/>
                    <a:lumOff val="35000"/>
                  </a:prstClr>
                </a:solidFill>
                <a:latin typeface="MyriadPro-Light"/>
                <a:cs typeface="MyriadPro-Light"/>
              </a:rPr>
              <a:t>tpro</a:t>
            </a:r>
            <a:r>
              <a:rPr lang="nl-NL" sz="1600" spc="10" dirty="0" err="1">
                <a:solidFill>
                  <a:prstClr val="black">
                    <a:lumMod val="65000"/>
                    <a:lumOff val="35000"/>
                  </a:prstClr>
                </a:solidFill>
                <a:latin typeface="MyriadPro-Light"/>
                <a:cs typeface="MyriadPro-Light"/>
              </a:rPr>
              <a:t>.</a:t>
            </a:r>
            <a:r>
              <a:rPr lang="nl-NL" sz="1600" spc="-21" dirty="0" err="1">
                <a:solidFill>
                  <a:prstClr val="black">
                    <a:lumMod val="65000"/>
                    <a:lumOff val="35000"/>
                  </a:prstClr>
                </a:solidFill>
                <a:latin typeface="MyriadPro-Light"/>
                <a:cs typeface="MyriadPro-Light"/>
              </a:rPr>
              <a:t>c</a:t>
            </a:r>
            <a:r>
              <a:rPr lang="nl-NL" sz="1600" spc="15" dirty="0" err="1">
                <a:solidFill>
                  <a:prstClr val="black">
                    <a:lumMod val="65000"/>
                    <a:lumOff val="35000"/>
                  </a:prstClr>
                </a:solidFill>
                <a:latin typeface="MyriadPro-Light"/>
                <a:cs typeface="MyriadPro-Light"/>
              </a:rPr>
              <a:t>o</a:t>
            </a:r>
            <a:r>
              <a:rPr lang="nl-NL" sz="1600" dirty="0" err="1">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4274735943"/>
      </p:ext>
    </p:extLst>
  </p:cSld>
  <p:clrMapOvr>
    <a:masterClrMapping/>
  </p:clrMapOvr>
  <p:transition>
    <p:fade/>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5" y="1624363"/>
            <a:ext cx="9612471" cy="5136804"/>
          </a:xfrm>
          <a:prstGeom prst="rect">
            <a:avLst/>
          </a:prstGeom>
        </p:spPr>
        <p:txBody>
          <a:bodyPr vert="horz" lIns="91397" tIns="45699" rIns="91397" bIns="45699" rtlCol="0">
            <a:normAutofit/>
          </a:bodyPr>
          <a:lstStyle>
            <a:lvl1pPr marL="269747" indent="-269747" algn="l">
              <a:spcBef>
                <a:spcPts val="600"/>
              </a:spcBef>
              <a:buFont typeface="Wingdings" pitchFamily="2" charset="2"/>
              <a:buChar char="§"/>
              <a:defRPr/>
            </a:lvl1pPr>
            <a:lvl2pPr algn="l">
              <a:buFont typeface="Wingdings" pitchFamily="2" charset="2"/>
              <a:buChar char="§"/>
              <a:defRPr/>
            </a:lvl2pPr>
            <a:lvl3pPr marL="983789" indent="-269747" algn="l">
              <a:buFont typeface="Wingdings" pitchFamily="2" charset="2"/>
              <a:buChar char="§"/>
              <a:defRPr/>
            </a:lvl3pPr>
            <a:lvl4pPr marL="983789" indent="-269747" algn="l">
              <a:buFont typeface="Wingdings" pitchFamily="2" charset="2"/>
              <a:buChar char="§"/>
              <a:defRPr/>
            </a:lvl4pPr>
            <a:lvl5pPr marL="983789" indent="-269747" algn="l">
              <a:buFont typeface="Wingdings" pitchFamily="2" charset="2"/>
              <a:buChar char="§"/>
              <a:defRPr/>
            </a:lvl5pPr>
            <a:lvl6pPr marL="809248" indent="-269747">
              <a:spcBef>
                <a:spcPts val="600"/>
              </a:spcBef>
              <a:buFont typeface="Wingdings" pitchFamily="2" charset="2"/>
              <a:buChar char="§"/>
              <a:defRPr/>
            </a:lvl6pPr>
            <a:lvl7pPr marL="1077409" indent="-269747">
              <a:spcBef>
                <a:spcPts val="600"/>
              </a:spcBef>
              <a:buFont typeface="Wingdings" pitchFamily="2" charset="2"/>
              <a:buChar char="§"/>
              <a:defRPr sz="1600"/>
            </a:lvl7pPr>
            <a:lvl8pPr marL="1347156" indent="-269747">
              <a:spcBef>
                <a:spcPts val="600"/>
              </a:spcBef>
              <a:buFont typeface="Wingdings" pitchFamily="2" charset="2"/>
              <a:buChar char="§"/>
              <a:defRPr sz="1600"/>
            </a:lvl8pPr>
            <a:lvl9pPr marL="539496" indent="-269747">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356089076"/>
      </p:ext>
    </p:extLst>
  </p:cSld>
  <p:clrMapOvr>
    <a:masterClrMapping/>
  </p:clrMapOvr>
  <p:transition>
    <p:fade/>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4" y="1624363"/>
            <a:ext cx="4501481" cy="5136804"/>
          </a:xfrm>
          <a:prstGeom prst="rect">
            <a:avLst/>
          </a:prstGeom>
        </p:spPr>
        <p:txBody>
          <a:bodyPr vert="horz" lIns="91397" tIns="45699" rIns="91397" bIns="45699" rtlCol="0">
            <a:normAutofit/>
          </a:bodyPr>
          <a:lstStyle>
            <a:lvl1pPr marL="269747" indent="-269747" algn="l">
              <a:spcBef>
                <a:spcPts val="600"/>
              </a:spcBef>
              <a:buFont typeface="Wingdings" pitchFamily="2" charset="2"/>
              <a:buChar char="§"/>
              <a:defRPr/>
            </a:lvl1pPr>
            <a:lvl2pPr algn="l">
              <a:buFont typeface="Wingdings" pitchFamily="2" charset="2"/>
              <a:buChar char="§"/>
              <a:defRPr/>
            </a:lvl2pPr>
            <a:lvl3pPr marL="983789" indent="-269747" algn="l">
              <a:buFont typeface="Wingdings" pitchFamily="2" charset="2"/>
              <a:buChar char="§"/>
              <a:defRPr/>
            </a:lvl3pPr>
            <a:lvl4pPr marL="983789" indent="-269747" algn="l">
              <a:buFont typeface="Wingdings" pitchFamily="2" charset="2"/>
              <a:buChar char="§"/>
              <a:defRPr/>
            </a:lvl4pPr>
            <a:lvl5pPr marL="983789" indent="-269747" algn="l">
              <a:buFont typeface="Wingdings" pitchFamily="2" charset="2"/>
              <a:buChar char="§"/>
              <a:defRPr/>
            </a:lvl5pPr>
            <a:lvl6pPr marL="809248" indent="-269747">
              <a:spcBef>
                <a:spcPts val="600"/>
              </a:spcBef>
              <a:buFont typeface="Wingdings" pitchFamily="2" charset="2"/>
              <a:buChar char="§"/>
              <a:defRPr/>
            </a:lvl6pPr>
            <a:lvl7pPr marL="1077409" indent="-269747">
              <a:spcBef>
                <a:spcPts val="600"/>
              </a:spcBef>
              <a:buFont typeface="Wingdings" pitchFamily="2" charset="2"/>
              <a:buChar char="§"/>
              <a:defRPr sz="1600"/>
            </a:lvl7pPr>
            <a:lvl8pPr marL="1347156" indent="-269747">
              <a:spcBef>
                <a:spcPts val="600"/>
              </a:spcBef>
              <a:buFont typeface="Wingdings" pitchFamily="2" charset="2"/>
              <a:buChar char="§"/>
              <a:defRPr sz="1600"/>
            </a:lvl8pPr>
            <a:lvl9pPr marL="539496" indent="-269747">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16" y="1624363"/>
            <a:ext cx="4501481" cy="5136804"/>
          </a:xfrm>
          <a:prstGeom prst="rect">
            <a:avLst/>
          </a:prstGeom>
        </p:spPr>
        <p:txBody>
          <a:bodyPr vert="horz" lIns="91397" tIns="45699" rIns="91397" bIns="45699" rtlCol="0">
            <a:normAutofit/>
          </a:bodyPr>
          <a:lstStyle>
            <a:lvl1pPr marL="269747" indent="-269747" algn="l">
              <a:spcBef>
                <a:spcPts val="600"/>
              </a:spcBef>
              <a:buFont typeface="Wingdings" pitchFamily="2" charset="2"/>
              <a:buChar char="§"/>
              <a:defRPr/>
            </a:lvl1pPr>
            <a:lvl2pPr algn="l">
              <a:buFont typeface="Wingdings" pitchFamily="2" charset="2"/>
              <a:buChar char="§"/>
              <a:defRPr/>
            </a:lvl2pPr>
            <a:lvl3pPr marL="983789" indent="-269747" algn="l">
              <a:buFont typeface="Wingdings" pitchFamily="2" charset="2"/>
              <a:buChar char="§"/>
              <a:defRPr/>
            </a:lvl3pPr>
            <a:lvl4pPr marL="983789" indent="-269747" algn="l">
              <a:buFont typeface="Wingdings" pitchFamily="2" charset="2"/>
              <a:buChar char="§"/>
              <a:defRPr/>
            </a:lvl4pPr>
            <a:lvl5pPr marL="983789" indent="-269747" algn="l">
              <a:buFont typeface="Wingdings" pitchFamily="2" charset="2"/>
              <a:buChar char="§"/>
              <a:defRPr/>
            </a:lvl5pPr>
            <a:lvl6pPr marL="809248" indent="-269747">
              <a:spcBef>
                <a:spcPts val="600"/>
              </a:spcBef>
              <a:buFont typeface="Wingdings" pitchFamily="2" charset="2"/>
              <a:buChar char="§"/>
              <a:defRPr/>
            </a:lvl6pPr>
            <a:lvl7pPr marL="1077409" indent="-269747">
              <a:spcBef>
                <a:spcPts val="600"/>
              </a:spcBef>
              <a:buFont typeface="Wingdings" pitchFamily="2" charset="2"/>
              <a:buChar char="§"/>
              <a:defRPr sz="1600"/>
            </a:lvl7pPr>
            <a:lvl8pPr marL="1347156" indent="-269747">
              <a:spcBef>
                <a:spcPts val="600"/>
              </a:spcBef>
              <a:buFont typeface="Wingdings" pitchFamily="2" charset="2"/>
              <a:buChar char="§"/>
              <a:defRPr sz="1600"/>
            </a:lvl8pPr>
            <a:lvl9pPr marL="539496" indent="-269747">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4017573101"/>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88168971"/>
      </p:ext>
    </p:extLst>
  </p:cSld>
  <p:clrMapOvr>
    <a:masterClrMapping/>
  </p:clrMapOvr>
  <p:transition>
    <p:fade/>
  </p:transition>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53" tIns="52125" rIns="104253" bIns="52125" anchor="ctr"/>
          <a:lstStyle/>
          <a:p>
            <a:pPr defTabSz="456984">
              <a:defRPr/>
            </a:pPr>
            <a:endParaRPr lang="en-US" dirty="0">
              <a:solidFill>
                <a:prstClr val="black"/>
              </a:solidFill>
              <a:latin typeface="Arial" charset="0"/>
            </a:endParaRPr>
          </a:p>
        </p:txBody>
      </p:sp>
      <p:sp>
        <p:nvSpPr>
          <p:cNvPr id="4" name="Rectangle 24"/>
          <p:cNvSpPr>
            <a:spLocks noChangeArrowheads="1"/>
          </p:cNvSpPr>
          <p:nvPr/>
        </p:nvSpPr>
        <p:spPr bwMode="auto">
          <a:xfrm>
            <a:off x="0" y="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53" tIns="52125" rIns="104253" bIns="52125" anchor="ctr"/>
          <a:lstStyle/>
          <a:p>
            <a:pPr defTabSz="456984">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3"/>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9" y="2336805"/>
            <a:ext cx="4571323" cy="584775"/>
          </a:xfrm>
          <a:prstGeom prst="rect">
            <a:avLst/>
          </a:prstGeom>
        </p:spPr>
        <p:txBody>
          <a:bodyPr lIns="91427" tIns="45713" rIns="91427" bIns="45713">
            <a:spAutoFit/>
          </a:bodyPr>
          <a:lstStyle/>
          <a:p>
            <a:pPr algn="ctr" defTabSz="456984"/>
            <a:r>
              <a:rPr lang="en-US" sz="3200" dirty="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18865323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6031998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schemeClr val="tx1">
                    <a:lumMod val="50000"/>
                    <a:lumOff val="50000"/>
                  </a:schemeClr>
                </a:solidFill>
                <a:ea typeface="ＭＳ Ｐゴシック" charset="-128"/>
              </a:rPr>
              <a:t>Welcome</a:t>
            </a:r>
            <a:endParaRPr lang="en-US" sz="3200" dirty="0">
              <a:solidFill>
                <a:schemeClr val="tx1">
                  <a:lumMod val="50000"/>
                  <a:lumOff val="50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949228398"/>
      </p:ext>
    </p:extLst>
  </p:cSld>
  <p:clrMapOvr>
    <a:masterClrMapping/>
  </p:clrMapOvr>
  <p:transition>
    <p:fade/>
  </p:transition>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86977491"/>
      </p:ext>
    </p:extLst>
  </p:cSld>
  <p:clrMapOvr>
    <a:masterClrMapping/>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78524328"/>
      </p:ext>
    </p:extLst>
  </p:cSld>
  <p:clrMapOvr>
    <a:masterClrMapping/>
  </p:clrMapOvr>
  <p:transition>
    <p:fad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22293950"/>
      </p:ext>
    </p:extLst>
  </p:cSld>
  <p:clrMapOvr>
    <a:masterClrMapping/>
  </p:clrMapOvr>
  <p:transition>
    <p:fade/>
  </p:transition>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34190980"/>
      </p:ext>
    </p:extLst>
  </p:cSld>
  <p:clrMapOvr>
    <a:masterClrMapping/>
  </p:clrMapOvr>
  <p:transition>
    <p:fade/>
  </p:transition>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41421535"/>
      </p:ext>
    </p:extLst>
  </p:cSld>
  <p:clrMapOvr>
    <a:masterClrMapping/>
  </p:clrMapOvr>
  <p:transition>
    <p:fade/>
  </p:transition>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55494788"/>
      </p:ext>
    </p:extLst>
  </p:cSld>
  <p:clrMapOvr>
    <a:masterClrMapping/>
  </p:clrMapOvr>
  <p:transition>
    <p:fade/>
  </p:transition>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1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85426335"/>
      </p:ext>
    </p:extLst>
  </p:cSld>
  <p:clrMapOvr>
    <a:masterClrMapping/>
  </p:clrMapOvr>
  <p:transition>
    <p:fade/>
  </p:transition>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3498024"/>
      </p:ext>
    </p:extLst>
  </p:cSld>
  <p:clrMapOvr>
    <a:masterClrMapping/>
  </p:clrMapOvr>
  <p:transition>
    <p:fade/>
  </p:transition>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67976025"/>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4060825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98405114"/>
      </p:ext>
    </p:extLst>
  </p:cSld>
  <p:clrMapOvr>
    <a:masterClrMapping/>
  </p:clrMapOvr>
  <p:transition>
    <p:fade/>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48673737"/>
      </p:ext>
    </p:extLst>
  </p:cSld>
  <p:clrMapOvr>
    <a:masterClrMapping/>
  </p:clrMapOvr>
  <p:transition>
    <p:fade/>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8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13717678"/>
      </p:ext>
    </p:extLst>
  </p:cSld>
  <p:clrMapOvr>
    <a:masterClrMapping/>
  </p:clrMapOvr>
  <p:transition>
    <p:fade/>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8"/>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8"/>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13" tIns="52105" rIns="104213" bIns="52105" anchor="ctr"/>
          <a:lstStyle/>
          <a:p>
            <a:pPr defTabSz="456951">
              <a:defRPr/>
            </a:pPr>
            <a:endParaRPr lang="en-US" dirty="0">
              <a:solidFill>
                <a:prstClr val="black"/>
              </a:solidFill>
              <a:latin typeface="Arial" charset="0"/>
            </a:endParaRPr>
          </a:p>
        </p:txBody>
      </p:sp>
      <p:sp>
        <p:nvSpPr>
          <p:cNvPr id="4" name="Rectangle 24"/>
          <p:cNvSpPr>
            <a:spLocks noChangeArrowheads="1"/>
          </p:cNvSpPr>
          <p:nvPr/>
        </p:nvSpPr>
        <p:spPr bwMode="auto">
          <a:xfrm>
            <a:off x="0" y="6"/>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13" tIns="52105" rIns="104213" bIns="52105" anchor="ctr"/>
          <a:lstStyle/>
          <a:p>
            <a:pPr defTabSz="456951">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2" y="2336804"/>
            <a:ext cx="4571321" cy="584746"/>
          </a:xfrm>
          <a:prstGeom prst="rect">
            <a:avLst/>
          </a:prstGeom>
        </p:spPr>
        <p:txBody>
          <a:bodyPr lIns="91390" tIns="45695" rIns="91390" bIns="45695">
            <a:spAutoFit/>
          </a:bodyPr>
          <a:lstStyle/>
          <a:p>
            <a:pPr algn="ctr" defTabSz="456951"/>
            <a:r>
              <a:rPr lang="en-US" sz="3200" dirty="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812583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8"/>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13" tIns="52105" rIns="104213" bIns="52105" anchor="ctr"/>
          <a:lstStyle/>
          <a:p>
            <a:pPr defTabSz="456951">
              <a:defRPr/>
            </a:pPr>
            <a:endParaRPr lang="en-US" dirty="0">
              <a:solidFill>
                <a:prstClr val="black"/>
              </a:solidFill>
              <a:latin typeface="Arial" charset="0"/>
            </a:endParaRPr>
          </a:p>
        </p:txBody>
      </p:sp>
      <p:sp>
        <p:nvSpPr>
          <p:cNvPr id="4" name="Rectangle 24"/>
          <p:cNvSpPr>
            <a:spLocks noChangeArrowheads="1"/>
          </p:cNvSpPr>
          <p:nvPr/>
        </p:nvSpPr>
        <p:spPr bwMode="auto">
          <a:xfrm>
            <a:off x="0" y="6"/>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13" tIns="52105" rIns="104213" bIns="52105" anchor="ctr"/>
          <a:lstStyle/>
          <a:p>
            <a:pPr defTabSz="456951">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8" y="4800025"/>
            <a:ext cx="6399849" cy="584746"/>
          </a:xfrm>
          <a:prstGeom prst="rect">
            <a:avLst/>
          </a:prstGeom>
        </p:spPr>
        <p:txBody>
          <a:bodyPr wrap="square" lIns="91390" tIns="45695" rIns="91390" bIns="45695">
            <a:spAutoFit/>
          </a:bodyPr>
          <a:lstStyle/>
          <a:p>
            <a:pPr algn="ctr" defTabSz="456951"/>
            <a:r>
              <a:rPr lang="en-US" sz="3200" dirty="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172429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8"/>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13" tIns="52105" rIns="104213" bIns="52105" anchor="ctr"/>
          <a:lstStyle/>
          <a:p>
            <a:pPr defTabSz="456951">
              <a:defRPr/>
            </a:pPr>
            <a:endParaRPr lang="en-US" dirty="0">
              <a:solidFill>
                <a:prstClr val="black"/>
              </a:solidFill>
              <a:latin typeface="Arial" charset="0"/>
            </a:endParaRPr>
          </a:p>
        </p:txBody>
      </p:sp>
      <p:sp>
        <p:nvSpPr>
          <p:cNvPr id="4" name="Rectangle 24"/>
          <p:cNvSpPr>
            <a:spLocks noChangeArrowheads="1"/>
          </p:cNvSpPr>
          <p:nvPr/>
        </p:nvSpPr>
        <p:spPr bwMode="auto">
          <a:xfrm>
            <a:off x="0" y="6"/>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13" tIns="52105" rIns="104213" bIns="52105" anchor="ctr"/>
          <a:lstStyle/>
          <a:p>
            <a:pPr defTabSz="456951">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869871184"/>
      </p:ext>
    </p:extLst>
  </p:cSld>
  <p:clrMapOvr>
    <a:masterClrMapping/>
  </p:clrMapOvr>
  <p:transition>
    <p:fade/>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8"/>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63"/>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68"/>
            <a:ext cx="971855" cy="973439"/>
          </a:xfrm>
          <a:prstGeom prst="rect">
            <a:avLst/>
          </a:prstGeom>
        </p:spPr>
      </p:pic>
      <p:sp>
        <p:nvSpPr>
          <p:cNvPr id="10" name="Rectangle 9"/>
          <p:cNvSpPr/>
          <p:nvPr userDrawn="1"/>
        </p:nvSpPr>
        <p:spPr>
          <a:xfrm>
            <a:off x="236483" y="6985001"/>
            <a:ext cx="2329768" cy="338504"/>
          </a:xfrm>
          <a:prstGeom prst="rect">
            <a:avLst/>
          </a:prstGeom>
        </p:spPr>
        <p:txBody>
          <a:bodyPr wrap="none" lIns="91390" tIns="45695" rIns="91390" bIns="45695">
            <a:spAutoFit/>
          </a:bodyPr>
          <a:lstStyle/>
          <a:p>
            <a:pPr marL="12693" defTabSz="456951"/>
            <a:r>
              <a:rPr lang="nl-NL" sz="1600" spc="15" dirty="0" err="1">
                <a:solidFill>
                  <a:prstClr val="black">
                    <a:lumMod val="65000"/>
                    <a:lumOff val="35000"/>
                  </a:prstClr>
                </a:solidFill>
                <a:latin typeface="MyriadPro-Light"/>
                <a:cs typeface="MyriadPro-Light"/>
              </a:rPr>
              <a:t>partner</a:t>
            </a:r>
            <a:r>
              <a:rPr lang="nl-NL" sz="1600" spc="10" dirty="0" err="1">
                <a:solidFill>
                  <a:prstClr val="black">
                    <a:lumMod val="65000"/>
                    <a:lumOff val="35000"/>
                  </a:prstClr>
                </a:solidFill>
                <a:latin typeface="MyriadPro-Light"/>
                <a:cs typeface="MyriadPro-Light"/>
              </a:rPr>
              <a:t>.</a:t>
            </a:r>
            <a:r>
              <a:rPr lang="nl-NL" sz="1600" spc="5" dirty="0" err="1">
                <a:solidFill>
                  <a:prstClr val="black">
                    <a:lumMod val="65000"/>
                    <a:lumOff val="35000"/>
                  </a:prstClr>
                </a:solidFill>
                <a:latin typeface="MyriadPro-Light"/>
                <a:cs typeface="MyriadPro-Light"/>
              </a:rPr>
              <a:t>g</a:t>
            </a:r>
            <a:r>
              <a:rPr lang="nl-NL" sz="1600" spc="10" dirty="0" err="1">
                <a:solidFill>
                  <a:prstClr val="black">
                    <a:lumMod val="65000"/>
                    <a:lumOff val="35000"/>
                  </a:prstClr>
                </a:solidFill>
                <a:latin typeface="MyriadPro-Light"/>
                <a:cs typeface="MyriadPro-Light"/>
              </a:rPr>
              <a:t>i</a:t>
            </a:r>
            <a:r>
              <a:rPr lang="nl-NL" sz="1600" spc="5" dirty="0" err="1">
                <a:solidFill>
                  <a:prstClr val="black">
                    <a:lumMod val="65000"/>
                    <a:lumOff val="35000"/>
                  </a:prstClr>
                </a:solidFill>
                <a:latin typeface="MyriadPro-Light"/>
                <a:cs typeface="MyriadPro-Light"/>
              </a:rPr>
              <a:t>g</a:t>
            </a:r>
            <a:r>
              <a:rPr lang="nl-NL" sz="1600" dirty="0" err="1">
                <a:solidFill>
                  <a:prstClr val="black">
                    <a:lumMod val="65000"/>
                    <a:lumOff val="35000"/>
                  </a:prstClr>
                </a:solidFill>
                <a:latin typeface="MyriadPro-Light"/>
                <a:cs typeface="MyriadPro-Light"/>
              </a:rPr>
              <a:t>a</a:t>
            </a:r>
            <a:r>
              <a:rPr lang="nl-NL" sz="1600" spc="21" dirty="0" err="1">
                <a:solidFill>
                  <a:prstClr val="black">
                    <a:lumMod val="65000"/>
                    <a:lumOff val="35000"/>
                  </a:prstClr>
                </a:solidFill>
                <a:latin typeface="MyriadPro-Light"/>
                <a:cs typeface="MyriadPro-Light"/>
              </a:rPr>
              <a:t>s</a:t>
            </a:r>
            <a:r>
              <a:rPr lang="nl-NL" sz="1600" spc="10" dirty="0" err="1">
                <a:solidFill>
                  <a:prstClr val="black">
                    <a:lumMod val="65000"/>
                    <a:lumOff val="35000"/>
                  </a:prstClr>
                </a:solidFill>
                <a:latin typeface="MyriadPro-Light"/>
                <a:cs typeface="MyriadPro-Light"/>
              </a:rPr>
              <a:t>e</a:t>
            </a:r>
            <a:r>
              <a:rPr lang="nl-NL" sz="1600" spc="21" dirty="0" err="1">
                <a:solidFill>
                  <a:prstClr val="black">
                    <a:lumMod val="65000"/>
                    <a:lumOff val="35000"/>
                  </a:prstClr>
                </a:solidFill>
                <a:latin typeface="MyriadPro-Light"/>
                <a:cs typeface="MyriadPro-Light"/>
              </a:rPr>
              <a:t>tpro</a:t>
            </a:r>
            <a:r>
              <a:rPr lang="nl-NL" sz="1600" spc="10" dirty="0" err="1">
                <a:solidFill>
                  <a:prstClr val="black">
                    <a:lumMod val="65000"/>
                    <a:lumOff val="35000"/>
                  </a:prstClr>
                </a:solidFill>
                <a:latin typeface="MyriadPro-Light"/>
                <a:cs typeface="MyriadPro-Light"/>
              </a:rPr>
              <a:t>.</a:t>
            </a:r>
            <a:r>
              <a:rPr lang="nl-NL" sz="1600" spc="-21" dirty="0" err="1">
                <a:solidFill>
                  <a:prstClr val="black">
                    <a:lumMod val="65000"/>
                    <a:lumOff val="35000"/>
                  </a:prstClr>
                </a:solidFill>
                <a:latin typeface="MyriadPro-Light"/>
                <a:cs typeface="MyriadPro-Light"/>
              </a:rPr>
              <a:t>c</a:t>
            </a:r>
            <a:r>
              <a:rPr lang="nl-NL" sz="1600" spc="15" dirty="0" err="1">
                <a:solidFill>
                  <a:prstClr val="black">
                    <a:lumMod val="65000"/>
                    <a:lumOff val="35000"/>
                  </a:prstClr>
                </a:solidFill>
                <a:latin typeface="MyriadPro-Light"/>
                <a:cs typeface="MyriadPro-Light"/>
              </a:rPr>
              <a:t>o</a:t>
            </a:r>
            <a:r>
              <a:rPr lang="nl-NL" sz="1600" dirty="0" err="1">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3620575755"/>
      </p:ext>
    </p:extLst>
  </p:cSld>
  <p:clrMapOvr>
    <a:masterClrMapping/>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6" y="1624363"/>
            <a:ext cx="9612471" cy="5136804"/>
          </a:xfrm>
          <a:prstGeom prst="rect">
            <a:avLst/>
          </a:prstGeom>
        </p:spPr>
        <p:txBody>
          <a:bodyPr vert="horz" lIns="91390" tIns="45695" rIns="91390" bIns="45695" rtlCol="0">
            <a:normAutofit/>
          </a:bodyPr>
          <a:lstStyle>
            <a:lvl1pPr marL="269728" indent="-269728" algn="l">
              <a:spcBef>
                <a:spcPts val="600"/>
              </a:spcBef>
              <a:buFont typeface="Wingdings" pitchFamily="2" charset="2"/>
              <a:buChar char="§"/>
              <a:defRPr/>
            </a:lvl1pPr>
            <a:lvl2pPr algn="l">
              <a:buFont typeface="Wingdings" pitchFamily="2" charset="2"/>
              <a:buChar char="§"/>
              <a:defRPr/>
            </a:lvl2pPr>
            <a:lvl3pPr marL="983720" indent="-269728" algn="l">
              <a:buFont typeface="Wingdings" pitchFamily="2" charset="2"/>
              <a:buChar char="§"/>
              <a:defRPr/>
            </a:lvl3pPr>
            <a:lvl4pPr marL="983720" indent="-269728" algn="l">
              <a:buFont typeface="Wingdings" pitchFamily="2" charset="2"/>
              <a:buChar char="§"/>
              <a:defRPr/>
            </a:lvl4pPr>
            <a:lvl5pPr marL="983720" indent="-269728" algn="l">
              <a:buFont typeface="Wingdings" pitchFamily="2" charset="2"/>
              <a:buChar char="§"/>
              <a:defRPr/>
            </a:lvl5pPr>
            <a:lvl6pPr marL="809191" indent="-269728">
              <a:spcBef>
                <a:spcPts val="600"/>
              </a:spcBef>
              <a:buFont typeface="Wingdings" pitchFamily="2" charset="2"/>
              <a:buChar char="§"/>
              <a:defRPr/>
            </a:lvl6pPr>
            <a:lvl7pPr marL="1077333" indent="-269728">
              <a:spcBef>
                <a:spcPts val="600"/>
              </a:spcBef>
              <a:buFont typeface="Wingdings" pitchFamily="2" charset="2"/>
              <a:buChar char="§"/>
              <a:defRPr sz="1600"/>
            </a:lvl7pPr>
            <a:lvl8pPr marL="1347060" indent="-269728">
              <a:spcBef>
                <a:spcPts val="600"/>
              </a:spcBef>
              <a:buFont typeface="Wingdings" pitchFamily="2" charset="2"/>
              <a:buChar char="§"/>
              <a:defRPr sz="1600"/>
            </a:lvl8pPr>
            <a:lvl9pPr marL="539458" indent="-269728">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166342399"/>
      </p:ext>
    </p:extLst>
  </p:cSld>
  <p:clrMapOvr>
    <a:masterClrMapping/>
  </p:clrMapOvr>
  <p:transition>
    <p:fade/>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6" y="1624363"/>
            <a:ext cx="4501481" cy="5136804"/>
          </a:xfrm>
          <a:prstGeom prst="rect">
            <a:avLst/>
          </a:prstGeom>
        </p:spPr>
        <p:txBody>
          <a:bodyPr vert="horz" lIns="91390" tIns="45695" rIns="91390" bIns="45695" rtlCol="0">
            <a:normAutofit/>
          </a:bodyPr>
          <a:lstStyle>
            <a:lvl1pPr marL="269728" indent="-269728" algn="l">
              <a:spcBef>
                <a:spcPts val="600"/>
              </a:spcBef>
              <a:buFont typeface="Wingdings" pitchFamily="2" charset="2"/>
              <a:buChar char="§"/>
              <a:defRPr/>
            </a:lvl1pPr>
            <a:lvl2pPr algn="l">
              <a:buFont typeface="Wingdings" pitchFamily="2" charset="2"/>
              <a:buChar char="§"/>
              <a:defRPr/>
            </a:lvl2pPr>
            <a:lvl3pPr marL="983720" indent="-269728" algn="l">
              <a:buFont typeface="Wingdings" pitchFamily="2" charset="2"/>
              <a:buChar char="§"/>
              <a:defRPr/>
            </a:lvl3pPr>
            <a:lvl4pPr marL="983720" indent="-269728" algn="l">
              <a:buFont typeface="Wingdings" pitchFamily="2" charset="2"/>
              <a:buChar char="§"/>
              <a:defRPr/>
            </a:lvl4pPr>
            <a:lvl5pPr marL="983720" indent="-269728" algn="l">
              <a:buFont typeface="Wingdings" pitchFamily="2" charset="2"/>
              <a:buChar char="§"/>
              <a:defRPr/>
            </a:lvl5pPr>
            <a:lvl6pPr marL="809191" indent="-269728">
              <a:spcBef>
                <a:spcPts val="600"/>
              </a:spcBef>
              <a:buFont typeface="Wingdings" pitchFamily="2" charset="2"/>
              <a:buChar char="§"/>
              <a:defRPr/>
            </a:lvl6pPr>
            <a:lvl7pPr marL="1077333" indent="-269728">
              <a:spcBef>
                <a:spcPts val="600"/>
              </a:spcBef>
              <a:buFont typeface="Wingdings" pitchFamily="2" charset="2"/>
              <a:buChar char="§"/>
              <a:defRPr sz="1600"/>
            </a:lvl7pPr>
            <a:lvl8pPr marL="1347060" indent="-269728">
              <a:spcBef>
                <a:spcPts val="600"/>
              </a:spcBef>
              <a:buFont typeface="Wingdings" pitchFamily="2" charset="2"/>
              <a:buChar char="§"/>
              <a:defRPr sz="1600"/>
            </a:lvl8pPr>
            <a:lvl9pPr marL="539458" indent="-269728">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17" y="1624363"/>
            <a:ext cx="4501481" cy="5136804"/>
          </a:xfrm>
          <a:prstGeom prst="rect">
            <a:avLst/>
          </a:prstGeom>
        </p:spPr>
        <p:txBody>
          <a:bodyPr vert="horz" lIns="91390" tIns="45695" rIns="91390" bIns="45695" rtlCol="0">
            <a:normAutofit/>
          </a:bodyPr>
          <a:lstStyle>
            <a:lvl1pPr marL="269728" indent="-269728" algn="l">
              <a:spcBef>
                <a:spcPts val="600"/>
              </a:spcBef>
              <a:buFont typeface="Wingdings" pitchFamily="2" charset="2"/>
              <a:buChar char="§"/>
              <a:defRPr/>
            </a:lvl1pPr>
            <a:lvl2pPr algn="l">
              <a:buFont typeface="Wingdings" pitchFamily="2" charset="2"/>
              <a:buChar char="§"/>
              <a:defRPr/>
            </a:lvl2pPr>
            <a:lvl3pPr marL="983720" indent="-269728" algn="l">
              <a:buFont typeface="Wingdings" pitchFamily="2" charset="2"/>
              <a:buChar char="§"/>
              <a:defRPr/>
            </a:lvl3pPr>
            <a:lvl4pPr marL="983720" indent="-269728" algn="l">
              <a:buFont typeface="Wingdings" pitchFamily="2" charset="2"/>
              <a:buChar char="§"/>
              <a:defRPr/>
            </a:lvl4pPr>
            <a:lvl5pPr marL="983720" indent="-269728" algn="l">
              <a:buFont typeface="Wingdings" pitchFamily="2" charset="2"/>
              <a:buChar char="§"/>
              <a:defRPr/>
            </a:lvl5pPr>
            <a:lvl6pPr marL="809191" indent="-269728">
              <a:spcBef>
                <a:spcPts val="600"/>
              </a:spcBef>
              <a:buFont typeface="Wingdings" pitchFamily="2" charset="2"/>
              <a:buChar char="§"/>
              <a:defRPr/>
            </a:lvl6pPr>
            <a:lvl7pPr marL="1077333" indent="-269728">
              <a:spcBef>
                <a:spcPts val="600"/>
              </a:spcBef>
              <a:buFont typeface="Wingdings" pitchFamily="2" charset="2"/>
              <a:buChar char="§"/>
              <a:defRPr sz="1600"/>
            </a:lvl7pPr>
            <a:lvl8pPr marL="1347060" indent="-269728">
              <a:spcBef>
                <a:spcPts val="600"/>
              </a:spcBef>
              <a:buFont typeface="Wingdings" pitchFamily="2" charset="2"/>
              <a:buChar char="§"/>
              <a:defRPr sz="1600"/>
            </a:lvl8pPr>
            <a:lvl9pPr marL="539458" indent="-269728">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73847984"/>
      </p:ext>
    </p:extLst>
  </p:cSld>
  <p:clrMapOvr>
    <a:masterClrMapping/>
  </p:clrMapOvr>
  <p:transition>
    <p:fade/>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1215573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183998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0"/>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45" tIns="52121" rIns="104245" bIns="52121" anchor="ctr"/>
          <a:lstStyle/>
          <a:p>
            <a:pPr defTabSz="456951">
              <a:defRPr/>
            </a:pPr>
            <a:endParaRPr lang="en-US" dirty="0">
              <a:solidFill>
                <a:prstClr val="black"/>
              </a:solidFill>
              <a:latin typeface="Arial" charset="0"/>
            </a:endParaRPr>
          </a:p>
        </p:txBody>
      </p:sp>
      <p:sp>
        <p:nvSpPr>
          <p:cNvPr id="4" name="Rectangle 24"/>
          <p:cNvSpPr>
            <a:spLocks noChangeArrowheads="1"/>
          </p:cNvSpPr>
          <p:nvPr/>
        </p:nvSpPr>
        <p:spPr bwMode="auto">
          <a:xfrm>
            <a:off x="0" y="6"/>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45" tIns="52121" rIns="104245" bIns="52121" anchor="ctr"/>
          <a:lstStyle/>
          <a:p>
            <a:pPr defTabSz="456951">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0" y="2336806"/>
            <a:ext cx="4571323" cy="584775"/>
          </a:xfrm>
          <a:prstGeom prst="rect">
            <a:avLst/>
          </a:prstGeom>
        </p:spPr>
        <p:txBody>
          <a:bodyPr lIns="91420" tIns="45710" rIns="91420" bIns="45710">
            <a:spAutoFit/>
          </a:bodyPr>
          <a:lstStyle/>
          <a:p>
            <a:pPr algn="ctr" defTabSz="456951"/>
            <a:r>
              <a:rPr lang="en-US" sz="3200" dirty="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9837960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88673810"/>
      </p:ext>
    </p:extLst>
  </p:cSld>
  <p:clrMapOvr>
    <a:masterClrMapping/>
  </p:clrMapOvr>
  <p:transition>
    <p:fade/>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722639451"/>
      </p:ext>
    </p:extLst>
  </p:cSld>
  <p:clrMapOvr>
    <a:masterClrMapping/>
  </p:clrMapOvr>
  <p:transition>
    <p:fade/>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95792975"/>
      </p:ext>
    </p:extLst>
  </p:cSld>
  <p:clrMapOvr>
    <a:masterClrMapping/>
  </p:clrMapOvr>
  <p:transition>
    <p:fade/>
  </p:transition>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0934" y="2351362"/>
            <a:ext cx="9077246" cy="1622472"/>
          </a:xfrm>
        </p:spPr>
        <p:txBody>
          <a:bodyPr/>
          <a:lstStyle/>
          <a:p>
            <a:r>
              <a:rPr lang="de-DE" smtClean="0"/>
              <a:t>Titelmasterformat durch Klicken bearbeiten</a:t>
            </a:r>
            <a:endParaRPr lang="en-GB"/>
          </a:p>
        </p:txBody>
      </p:sp>
      <p:sp>
        <p:nvSpPr>
          <p:cNvPr id="3" name="Untertitel 2"/>
          <p:cNvSpPr>
            <a:spLocks noGrp="1"/>
          </p:cNvSpPr>
          <p:nvPr>
            <p:ph type="subTitle" idx="1"/>
          </p:nvPr>
        </p:nvSpPr>
        <p:spPr>
          <a:xfrm>
            <a:off x="1601867" y="4289213"/>
            <a:ext cx="7475379" cy="1934351"/>
          </a:xfrm>
        </p:spPr>
        <p:txBody>
          <a:bodyPr/>
          <a:lstStyle>
            <a:lvl1pPr marL="0" indent="0" algn="ctr">
              <a:buNone/>
              <a:defRPr>
                <a:solidFill>
                  <a:schemeClr val="tx1">
                    <a:tint val="75000"/>
                  </a:schemeClr>
                </a:solidFill>
              </a:defRPr>
            </a:lvl1pPr>
            <a:lvl2pPr marL="521235" indent="0" algn="ctr">
              <a:buNone/>
              <a:defRPr>
                <a:solidFill>
                  <a:schemeClr val="tx1">
                    <a:tint val="75000"/>
                  </a:schemeClr>
                </a:solidFill>
              </a:defRPr>
            </a:lvl2pPr>
            <a:lvl3pPr marL="1042468" indent="0" algn="ctr">
              <a:buNone/>
              <a:defRPr>
                <a:solidFill>
                  <a:schemeClr val="tx1">
                    <a:tint val="75000"/>
                  </a:schemeClr>
                </a:solidFill>
              </a:defRPr>
            </a:lvl3pPr>
            <a:lvl4pPr marL="1563703" indent="0" algn="ctr">
              <a:buNone/>
              <a:defRPr>
                <a:solidFill>
                  <a:schemeClr val="tx1">
                    <a:tint val="75000"/>
                  </a:schemeClr>
                </a:solidFill>
              </a:defRPr>
            </a:lvl4pPr>
            <a:lvl5pPr marL="2084938" indent="0" algn="ctr">
              <a:buNone/>
              <a:defRPr>
                <a:solidFill>
                  <a:schemeClr val="tx1">
                    <a:tint val="75000"/>
                  </a:schemeClr>
                </a:solidFill>
              </a:defRPr>
            </a:lvl5pPr>
            <a:lvl6pPr marL="2606172" indent="0" algn="ctr">
              <a:buNone/>
              <a:defRPr>
                <a:solidFill>
                  <a:schemeClr val="tx1">
                    <a:tint val="75000"/>
                  </a:schemeClr>
                </a:solidFill>
              </a:defRPr>
            </a:lvl6pPr>
            <a:lvl7pPr marL="3127405" indent="0" algn="ctr">
              <a:buNone/>
              <a:defRPr>
                <a:solidFill>
                  <a:schemeClr val="tx1">
                    <a:tint val="75000"/>
                  </a:schemeClr>
                </a:solidFill>
              </a:defRPr>
            </a:lvl7pPr>
            <a:lvl8pPr marL="3648640" indent="0" algn="ctr">
              <a:buNone/>
              <a:defRPr>
                <a:solidFill>
                  <a:schemeClr val="tx1">
                    <a:tint val="75000"/>
                  </a:schemeClr>
                </a:solidFill>
              </a:defRPr>
            </a:lvl8pPr>
            <a:lvl9pPr marL="4169873" indent="0" algn="ctr">
              <a:buNone/>
              <a:defRPr>
                <a:solidFill>
                  <a:schemeClr val="tx1">
                    <a:tint val="75000"/>
                  </a:schemeClr>
                </a:solidFill>
              </a:defRPr>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43470A1C-C2A0-4D88-B493-41E63519C8E2}" type="datetimeFigureOut">
              <a:rPr lang="en-GB" smtClean="0">
                <a:solidFill>
                  <a:prstClr val="black">
                    <a:tint val="75000"/>
                  </a:prstClr>
                </a:solidFill>
              </a:rPr>
              <a:pPr/>
              <a:t>01/09/2015</a:t>
            </a:fld>
            <a:endParaRPr lang="en-GB">
              <a:solidFill>
                <a:prstClr val="black">
                  <a:tint val="75000"/>
                </a:prstClr>
              </a:solidFill>
            </a:endParaRPr>
          </a:p>
        </p:txBody>
      </p:sp>
      <p:sp>
        <p:nvSpPr>
          <p:cNvPr id="5" name="Fußzeilenplatzhalter 4"/>
          <p:cNvSpPr>
            <a:spLocks noGrp="1"/>
          </p:cNvSpPr>
          <p:nvPr>
            <p:ph type="ftr" sz="quarter" idx="11"/>
          </p:nvPr>
        </p:nvSpPr>
        <p:spPr/>
        <p:txBody>
          <a:bodyPr/>
          <a:lstStyle/>
          <a:p>
            <a:endParaRPr lang="en-GB">
              <a:solidFill>
                <a:prstClr val="black">
                  <a:tint val="75000"/>
                </a:prstClr>
              </a:solidFill>
            </a:endParaRPr>
          </a:p>
        </p:txBody>
      </p:sp>
      <p:sp>
        <p:nvSpPr>
          <p:cNvPr id="6" name="Foliennummernplatzhalter 5"/>
          <p:cNvSpPr>
            <a:spLocks noGrp="1"/>
          </p:cNvSpPr>
          <p:nvPr>
            <p:ph type="sldNum" sz="quarter" idx="12"/>
          </p:nvPr>
        </p:nvSpPr>
        <p:spPr/>
        <p:txBody>
          <a:bodyPr/>
          <a:lstStyle/>
          <a:p>
            <a:fld id="{680FF1AA-2699-4981-8149-806E4BDC4448}"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49833299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9" y="2336801"/>
            <a:ext cx="4571321" cy="584745"/>
          </a:xfrm>
          <a:prstGeom prst="rect">
            <a:avLst/>
          </a:prstGeom>
        </p:spPr>
        <p:txBody>
          <a:bodyPr lIns="91411" tIns="45705" rIns="91411" bIns="45705">
            <a:spAutoFit/>
          </a:bodyPr>
          <a:lstStyle/>
          <a:p>
            <a:pPr algn="ctr" defTabSz="457050"/>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3" y="4325500"/>
            <a:ext cx="3528392" cy="395205"/>
          </a:xfrm>
          <a:effectLst/>
        </p:spPr>
        <p:txBody>
          <a:bodyPr/>
          <a:lstStyle>
            <a:lvl1pPr algn="ctr">
              <a:defRPr sz="20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292424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5" y="4800025"/>
            <a:ext cx="6399849" cy="584745"/>
          </a:xfrm>
          <a:prstGeom prst="rect">
            <a:avLst/>
          </a:prstGeom>
        </p:spPr>
        <p:txBody>
          <a:bodyPr wrap="square" lIns="91411" tIns="45705" rIns="91411" bIns="45705">
            <a:spAutoFit/>
          </a:bodyPr>
          <a:lstStyle/>
          <a:p>
            <a:pPr algn="ctr" defTabSz="457050"/>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843484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339860057"/>
      </p:ext>
    </p:extLst>
  </p:cSld>
  <p:clrMapOvr>
    <a:masterClrMapping/>
  </p:clrMapOvr>
  <p:transition>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59"/>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65"/>
            <a:ext cx="971855" cy="973439"/>
          </a:xfrm>
          <a:prstGeom prst="rect">
            <a:avLst/>
          </a:prstGeom>
        </p:spPr>
      </p:pic>
      <p:sp>
        <p:nvSpPr>
          <p:cNvPr id="10" name="Rectangle 9"/>
          <p:cNvSpPr/>
          <p:nvPr userDrawn="1"/>
        </p:nvSpPr>
        <p:spPr>
          <a:xfrm>
            <a:off x="236483" y="6985001"/>
            <a:ext cx="2329297" cy="338524"/>
          </a:xfrm>
          <a:prstGeom prst="rect">
            <a:avLst/>
          </a:prstGeom>
        </p:spPr>
        <p:txBody>
          <a:bodyPr wrap="none" lIns="91411" tIns="45705" rIns="91411" bIns="45705">
            <a:spAutoFit/>
          </a:bodyPr>
          <a:lstStyle/>
          <a:p>
            <a:pPr marL="12696" defTabSz="457050"/>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0"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0"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0"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1732047137"/>
      </p:ext>
    </p:extLst>
  </p:cSld>
  <p:clrMapOvr>
    <a:masterClrMapping/>
  </p:clrMapOvr>
  <p:transition>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2" y="1624363"/>
            <a:ext cx="961247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345635619"/>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3031618743"/>
      </p:ext>
    </p:extLst>
  </p:cSld>
  <p:clrMapOvr>
    <a:masterClrMapping/>
  </p:clrMapOvr>
  <p:transition>
    <p:fad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2"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13"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673636399"/>
      </p:ext>
    </p:extLst>
  </p:cSld>
  <p:clrMapOvr>
    <a:masterClrMapping/>
  </p:clrMapOvr>
  <p:transition>
    <p:fade/>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95588030"/>
      </p:ext>
    </p:extLst>
  </p:cSld>
  <p:clrMapOvr>
    <a:masterClrMapping/>
  </p:clrMapOvr>
  <p:transition>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5" y="-3173"/>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defTabSz="457050">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4" y="2710512"/>
            <a:ext cx="6457896" cy="1942050"/>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6" y="2336803"/>
            <a:ext cx="4571323" cy="584775"/>
          </a:xfrm>
          <a:prstGeom prst="rect">
            <a:avLst/>
          </a:prstGeom>
        </p:spPr>
        <p:txBody>
          <a:bodyPr>
            <a:spAutoFit/>
          </a:bodyPr>
          <a:lstStyle/>
          <a:p>
            <a:pPr algn="ctr" defTabSz="457050"/>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13973265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0934" y="2351359"/>
            <a:ext cx="9077246" cy="1622472"/>
          </a:xfrm>
        </p:spPr>
        <p:txBody>
          <a:bodyPr/>
          <a:lstStyle/>
          <a:p>
            <a:r>
              <a:rPr lang="de-DE" smtClean="0"/>
              <a:t>Titelmasterformat durch Klicken bearbeiten</a:t>
            </a:r>
            <a:endParaRPr lang="en-GB"/>
          </a:p>
        </p:txBody>
      </p:sp>
      <p:sp>
        <p:nvSpPr>
          <p:cNvPr id="3" name="Untertitel 2"/>
          <p:cNvSpPr>
            <a:spLocks noGrp="1"/>
          </p:cNvSpPr>
          <p:nvPr>
            <p:ph type="subTitle" idx="1"/>
          </p:nvPr>
        </p:nvSpPr>
        <p:spPr>
          <a:xfrm>
            <a:off x="1601867" y="4289213"/>
            <a:ext cx="7475379" cy="1934351"/>
          </a:xfrm>
        </p:spPr>
        <p:txBody>
          <a:bodyPr/>
          <a:lstStyle>
            <a:lvl1pPr marL="0" indent="0" algn="ctr">
              <a:buNone/>
              <a:defRPr>
                <a:solidFill>
                  <a:schemeClr val="tx1">
                    <a:tint val="75000"/>
                  </a:schemeClr>
                </a:solidFill>
              </a:defRPr>
            </a:lvl1pPr>
            <a:lvl2pPr marL="521345" indent="0" algn="ctr">
              <a:buNone/>
              <a:defRPr>
                <a:solidFill>
                  <a:schemeClr val="tx1">
                    <a:tint val="75000"/>
                  </a:schemeClr>
                </a:solidFill>
              </a:defRPr>
            </a:lvl2pPr>
            <a:lvl3pPr marL="1042690" indent="0" algn="ctr">
              <a:buNone/>
              <a:defRPr>
                <a:solidFill>
                  <a:schemeClr val="tx1">
                    <a:tint val="75000"/>
                  </a:schemeClr>
                </a:solidFill>
              </a:defRPr>
            </a:lvl3pPr>
            <a:lvl4pPr marL="1564035" indent="0" algn="ctr">
              <a:buNone/>
              <a:defRPr>
                <a:solidFill>
                  <a:schemeClr val="tx1">
                    <a:tint val="75000"/>
                  </a:schemeClr>
                </a:solidFill>
              </a:defRPr>
            </a:lvl4pPr>
            <a:lvl5pPr marL="2085381" indent="0" algn="ctr">
              <a:buNone/>
              <a:defRPr>
                <a:solidFill>
                  <a:schemeClr val="tx1">
                    <a:tint val="75000"/>
                  </a:schemeClr>
                </a:solidFill>
              </a:defRPr>
            </a:lvl5pPr>
            <a:lvl6pPr marL="2606726" indent="0" algn="ctr">
              <a:buNone/>
              <a:defRPr>
                <a:solidFill>
                  <a:schemeClr val="tx1">
                    <a:tint val="75000"/>
                  </a:schemeClr>
                </a:solidFill>
              </a:defRPr>
            </a:lvl6pPr>
            <a:lvl7pPr marL="3128071" indent="0" algn="ctr">
              <a:buNone/>
              <a:defRPr>
                <a:solidFill>
                  <a:schemeClr val="tx1">
                    <a:tint val="75000"/>
                  </a:schemeClr>
                </a:solidFill>
              </a:defRPr>
            </a:lvl7pPr>
            <a:lvl8pPr marL="3649416" indent="0" algn="ctr">
              <a:buNone/>
              <a:defRPr>
                <a:solidFill>
                  <a:schemeClr val="tx1">
                    <a:tint val="75000"/>
                  </a:schemeClr>
                </a:solidFill>
              </a:defRPr>
            </a:lvl8pPr>
            <a:lvl9pPr marL="4170761" indent="0" algn="ctr">
              <a:buNone/>
              <a:defRPr>
                <a:solidFill>
                  <a:schemeClr val="tx1">
                    <a:tint val="75000"/>
                  </a:schemeClr>
                </a:solidFill>
              </a:defRPr>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43470A1C-C2A0-4D88-B493-41E63519C8E2}" type="datetimeFigureOut">
              <a:rPr lang="en-GB" smtClean="0">
                <a:solidFill>
                  <a:prstClr val="black">
                    <a:tint val="75000"/>
                  </a:prstClr>
                </a:solidFill>
              </a:rPr>
              <a:pPr/>
              <a:t>01/09/2015</a:t>
            </a:fld>
            <a:endParaRPr lang="en-GB">
              <a:solidFill>
                <a:prstClr val="black">
                  <a:tint val="75000"/>
                </a:prstClr>
              </a:solidFill>
            </a:endParaRPr>
          </a:p>
        </p:txBody>
      </p:sp>
      <p:sp>
        <p:nvSpPr>
          <p:cNvPr id="5" name="Fußzeilenplatzhalter 4"/>
          <p:cNvSpPr>
            <a:spLocks noGrp="1"/>
          </p:cNvSpPr>
          <p:nvPr>
            <p:ph type="ftr" sz="quarter" idx="11"/>
          </p:nvPr>
        </p:nvSpPr>
        <p:spPr/>
        <p:txBody>
          <a:bodyPr/>
          <a:lstStyle/>
          <a:p>
            <a:endParaRPr lang="en-GB">
              <a:solidFill>
                <a:prstClr val="black">
                  <a:tint val="75000"/>
                </a:prstClr>
              </a:solidFill>
            </a:endParaRPr>
          </a:p>
        </p:txBody>
      </p:sp>
      <p:sp>
        <p:nvSpPr>
          <p:cNvPr id="6" name="Foliennummernplatzhalter 5"/>
          <p:cNvSpPr>
            <a:spLocks noGrp="1"/>
          </p:cNvSpPr>
          <p:nvPr>
            <p:ph type="sldNum" sz="quarter" idx="12"/>
          </p:nvPr>
        </p:nvSpPr>
        <p:spPr/>
        <p:txBody>
          <a:bodyPr/>
          <a:lstStyle/>
          <a:p>
            <a:fld id="{680FF1AA-2699-4981-8149-806E4BDC4448}"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91887770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8870977"/>
      </p:ext>
    </p:extLst>
  </p:cSld>
  <p:clrMapOvr>
    <a:masterClrMapping/>
  </p:clrMapOvr>
  <p:transition>
    <p:fade/>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3938859656"/>
      </p:ext>
    </p:extLst>
  </p:cSld>
  <p:clrMapOvr>
    <a:masterClrMapping/>
  </p:clrMapOvr>
  <p:transition>
    <p:fade/>
  </p:transition>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3162672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3669060197"/>
      </p:ext>
    </p:extLst>
  </p:cSld>
  <p:clrMapOvr>
    <a:masterClrMapping/>
  </p:clrMapOvr>
  <p:transition>
    <p:fad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9" y="2336801"/>
            <a:ext cx="4571321" cy="584745"/>
          </a:xfrm>
          <a:prstGeom prst="rect">
            <a:avLst/>
          </a:prstGeom>
        </p:spPr>
        <p:txBody>
          <a:bodyPr lIns="91411" tIns="45705" rIns="91411" bIns="45705">
            <a:spAutoFit/>
          </a:bodyPr>
          <a:lstStyle/>
          <a:p>
            <a:pPr algn="ctr" defTabSz="457050"/>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3" y="4325500"/>
            <a:ext cx="3528392" cy="395205"/>
          </a:xfrm>
          <a:effectLst/>
        </p:spPr>
        <p:txBody>
          <a:bodyPr/>
          <a:lstStyle>
            <a:lvl1pPr algn="ctr">
              <a:defRPr sz="20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243497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5" y="4800025"/>
            <a:ext cx="6399849" cy="584745"/>
          </a:xfrm>
          <a:prstGeom prst="rect">
            <a:avLst/>
          </a:prstGeom>
        </p:spPr>
        <p:txBody>
          <a:bodyPr wrap="square" lIns="91411" tIns="45705" rIns="91411" bIns="45705">
            <a:spAutoFit/>
          </a:bodyPr>
          <a:lstStyle/>
          <a:p>
            <a:pPr algn="ctr" defTabSz="457050"/>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4041946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977679240"/>
      </p:ext>
    </p:extLst>
  </p:cSld>
  <p:clrMapOvr>
    <a:masterClrMapping/>
  </p:clrMapOvr>
  <p:transition>
    <p:fade/>
  </p:transition>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59"/>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65"/>
            <a:ext cx="971855" cy="973439"/>
          </a:xfrm>
          <a:prstGeom prst="rect">
            <a:avLst/>
          </a:prstGeom>
        </p:spPr>
      </p:pic>
      <p:sp>
        <p:nvSpPr>
          <p:cNvPr id="10" name="Rectangle 9"/>
          <p:cNvSpPr/>
          <p:nvPr userDrawn="1"/>
        </p:nvSpPr>
        <p:spPr>
          <a:xfrm>
            <a:off x="236483" y="6985001"/>
            <a:ext cx="2329297" cy="338524"/>
          </a:xfrm>
          <a:prstGeom prst="rect">
            <a:avLst/>
          </a:prstGeom>
        </p:spPr>
        <p:txBody>
          <a:bodyPr wrap="none" lIns="91411" tIns="45705" rIns="91411" bIns="45705">
            <a:spAutoFit/>
          </a:bodyPr>
          <a:lstStyle/>
          <a:p>
            <a:pPr marL="12696" defTabSz="457050"/>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0"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0"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0"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258592565"/>
      </p:ext>
    </p:extLst>
  </p:cSld>
  <p:clrMapOvr>
    <a:masterClrMapping/>
  </p:clrMapOvr>
  <p:transition>
    <p:fade/>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2" y="1624363"/>
            <a:ext cx="961247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468530705"/>
      </p:ext>
    </p:extLst>
  </p:cSld>
  <p:clrMapOvr>
    <a:masterClrMapping/>
  </p:clrMapOvr>
  <p:transition>
    <p:fade/>
  </p:transition>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2"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13"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635940214"/>
      </p:ext>
    </p:extLst>
  </p:cSld>
  <p:clrMapOvr>
    <a:masterClrMapping/>
  </p:clrMapOvr>
  <p:transition>
    <p:fade/>
  </p:transition>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33996150"/>
      </p:ext>
    </p:extLst>
  </p:cSld>
  <p:clrMapOvr>
    <a:masterClrMapping/>
  </p:clrMapOvr>
  <p:transition>
    <p:fade/>
  </p:transition>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5" y="-3173"/>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defTabSz="457050">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4" y="2710512"/>
            <a:ext cx="6457896" cy="1942050"/>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6" y="2336803"/>
            <a:ext cx="4571323" cy="584775"/>
          </a:xfrm>
          <a:prstGeom prst="rect">
            <a:avLst/>
          </a:prstGeom>
        </p:spPr>
        <p:txBody>
          <a:bodyPr>
            <a:spAutoFit/>
          </a:bodyPr>
          <a:lstStyle/>
          <a:p>
            <a:pPr algn="ctr" defTabSz="457050"/>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36784241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21231311"/>
      </p:ext>
    </p:extLst>
  </p:cSld>
  <p:clrMapOvr>
    <a:masterClrMapping/>
  </p:clrMapOvr>
  <p:transition>
    <p:fade/>
  </p:transition>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40154101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968292046"/>
      </p:ext>
    </p:extLst>
  </p:cSld>
  <p:clrMapOvr>
    <a:masterClrMapping/>
  </p:clrMapOvr>
  <p:transition>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3068196358"/>
      </p:ext>
    </p:extLst>
  </p:cSld>
  <p:clrMapOvr>
    <a:masterClrMapping/>
  </p:clrMapOvr>
  <p:transition>
    <p:fade/>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9538457"/>
      </p:ext>
    </p:extLst>
  </p:cSld>
  <p:clrMapOvr>
    <a:masterClrMapping/>
  </p:clrMapOvr>
  <p:transition>
    <p:fade/>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59506363"/>
      </p:ext>
    </p:extLst>
  </p:cSld>
  <p:clrMapOvr>
    <a:masterClrMapping/>
  </p:clrMapOvr>
  <p:transition>
    <p:fade/>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12039157"/>
      </p:ext>
    </p:extLst>
  </p:cSld>
  <p:clrMapOvr>
    <a:masterClrMapping/>
  </p:clrMapOvr>
  <p:transition>
    <p:fade/>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85544736"/>
      </p:ext>
    </p:extLst>
  </p:cSld>
  <p:clrMapOvr>
    <a:masterClrMapping/>
  </p:clrMapOvr>
  <p:transition>
    <p:fade/>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00934" y="2351360"/>
            <a:ext cx="9077246" cy="1622472"/>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601867" y="4289213"/>
            <a:ext cx="7475379" cy="1934351"/>
          </a:xfrm>
        </p:spPr>
        <p:txBody>
          <a:bodyPr/>
          <a:lstStyle>
            <a:lvl1pPr marL="0" indent="0" algn="ctr">
              <a:buNone/>
              <a:defRPr>
                <a:solidFill>
                  <a:schemeClr val="tx1">
                    <a:tint val="75000"/>
                  </a:schemeClr>
                </a:solidFill>
              </a:defRPr>
            </a:lvl1pPr>
            <a:lvl2pPr marL="521308" indent="0" algn="ctr">
              <a:buNone/>
              <a:defRPr>
                <a:solidFill>
                  <a:schemeClr val="tx1">
                    <a:tint val="75000"/>
                  </a:schemeClr>
                </a:solidFill>
              </a:defRPr>
            </a:lvl2pPr>
            <a:lvl3pPr marL="1042616" indent="0" algn="ctr">
              <a:buNone/>
              <a:defRPr>
                <a:solidFill>
                  <a:schemeClr val="tx1">
                    <a:tint val="75000"/>
                  </a:schemeClr>
                </a:solidFill>
              </a:defRPr>
            </a:lvl3pPr>
            <a:lvl4pPr marL="1563924" indent="0" algn="ctr">
              <a:buNone/>
              <a:defRPr>
                <a:solidFill>
                  <a:schemeClr val="tx1">
                    <a:tint val="75000"/>
                  </a:schemeClr>
                </a:solidFill>
              </a:defRPr>
            </a:lvl4pPr>
            <a:lvl5pPr marL="2085234" indent="0" algn="ctr">
              <a:buNone/>
              <a:defRPr>
                <a:solidFill>
                  <a:schemeClr val="tx1">
                    <a:tint val="75000"/>
                  </a:schemeClr>
                </a:solidFill>
              </a:defRPr>
            </a:lvl5pPr>
            <a:lvl6pPr marL="2606541" indent="0" algn="ctr">
              <a:buNone/>
              <a:defRPr>
                <a:solidFill>
                  <a:schemeClr val="tx1">
                    <a:tint val="75000"/>
                  </a:schemeClr>
                </a:solidFill>
              </a:defRPr>
            </a:lvl6pPr>
            <a:lvl7pPr marL="3127849" indent="0" algn="ctr">
              <a:buNone/>
              <a:defRPr>
                <a:solidFill>
                  <a:schemeClr val="tx1">
                    <a:tint val="75000"/>
                  </a:schemeClr>
                </a:solidFill>
              </a:defRPr>
            </a:lvl7pPr>
            <a:lvl8pPr marL="3649157" indent="0" algn="ctr">
              <a:buNone/>
              <a:defRPr>
                <a:solidFill>
                  <a:schemeClr val="tx1">
                    <a:tint val="75000"/>
                  </a:schemeClr>
                </a:solidFill>
              </a:defRPr>
            </a:lvl8pPr>
            <a:lvl9pPr marL="4170465"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D0C760B8-00CE-4810-824E-63E2C6C657C8}"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DEC14F92-FA53-407F-9932-8B6F640C3B6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820400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9" y="2336801"/>
            <a:ext cx="4571321" cy="584745"/>
          </a:xfrm>
          <a:prstGeom prst="rect">
            <a:avLst/>
          </a:prstGeom>
        </p:spPr>
        <p:txBody>
          <a:bodyPr lIns="91411" tIns="45705" rIns="91411" bIns="45705">
            <a:spAutoFit/>
          </a:bodyPr>
          <a:lstStyle/>
          <a:p>
            <a:pPr algn="ctr" defTabSz="457050"/>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3" y="4325500"/>
            <a:ext cx="3528392" cy="395205"/>
          </a:xfrm>
          <a:effectLst/>
        </p:spPr>
        <p:txBody>
          <a:bodyPr/>
          <a:lstStyle>
            <a:lvl1pPr algn="ctr">
              <a:defRPr sz="20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826205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2"/>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5" y="4800025"/>
            <a:ext cx="6399849" cy="584745"/>
          </a:xfrm>
          <a:prstGeom prst="rect">
            <a:avLst/>
          </a:prstGeom>
        </p:spPr>
        <p:txBody>
          <a:bodyPr wrap="square" lIns="91411" tIns="45705" rIns="91411" bIns="45705">
            <a:spAutoFit/>
          </a:bodyPr>
          <a:lstStyle/>
          <a:p>
            <a:pPr algn="ctr" defTabSz="457050"/>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248587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4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2137991208"/>
      </p:ext>
    </p:extLst>
  </p:cSld>
  <p:clrMapOvr>
    <a:masterClrMapping/>
  </p:clrMapOvr>
  <p:transition>
    <p:fade/>
  </p:transition>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7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59"/>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65"/>
            <a:ext cx="971855" cy="973439"/>
          </a:xfrm>
          <a:prstGeom prst="rect">
            <a:avLst/>
          </a:prstGeom>
        </p:spPr>
      </p:pic>
      <p:sp>
        <p:nvSpPr>
          <p:cNvPr id="10" name="Rectangle 9"/>
          <p:cNvSpPr/>
          <p:nvPr userDrawn="1"/>
        </p:nvSpPr>
        <p:spPr>
          <a:xfrm>
            <a:off x="236483" y="6985001"/>
            <a:ext cx="2329297" cy="338524"/>
          </a:xfrm>
          <a:prstGeom prst="rect">
            <a:avLst/>
          </a:prstGeom>
        </p:spPr>
        <p:txBody>
          <a:bodyPr wrap="none" lIns="91411" tIns="45705" rIns="91411" bIns="45705">
            <a:spAutoFit/>
          </a:bodyPr>
          <a:lstStyle/>
          <a:p>
            <a:pPr marL="12696" defTabSz="457050"/>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0"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0"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0"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229252935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977945322"/>
      </p:ext>
    </p:extLst>
  </p:cSld>
  <p:clrMapOvr>
    <a:masterClrMapping/>
  </p:clrMapOvr>
  <p:transition>
    <p:fade/>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2" y="1624363"/>
            <a:ext cx="961247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093993974"/>
      </p:ext>
    </p:extLst>
  </p:cSld>
  <p:clrMapOvr>
    <a:masterClrMapping/>
  </p:clrMapOvr>
  <p:transition>
    <p:fade/>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22"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13" y="1624363"/>
            <a:ext cx="4501481" cy="5136804"/>
          </a:xfrm>
          <a:prstGeom prst="rect">
            <a:avLst/>
          </a:prstGeom>
        </p:spPr>
        <p:txBody>
          <a:bodyPr vert="horz" lIns="91411" tIns="45705" rIns="91411" bIns="45705" rtlCol="0">
            <a:normAutofit/>
          </a:bodyPr>
          <a:lstStyle>
            <a:lvl1pPr marL="269786" indent="-269786" algn="l">
              <a:spcBef>
                <a:spcPts val="600"/>
              </a:spcBef>
              <a:buFont typeface="Wingdings" pitchFamily="2" charset="2"/>
              <a:buChar char="§"/>
              <a:defRPr/>
            </a:lvl1pPr>
            <a:lvl2pPr algn="l">
              <a:buFont typeface="Wingdings" pitchFamily="2" charset="2"/>
              <a:buChar char="§"/>
              <a:defRPr/>
            </a:lvl2pPr>
            <a:lvl3pPr marL="983929" indent="-269786" algn="l">
              <a:buFont typeface="Wingdings" pitchFamily="2" charset="2"/>
              <a:buChar char="§"/>
              <a:defRPr/>
            </a:lvl3pPr>
            <a:lvl4pPr marL="983929" indent="-269786" algn="l">
              <a:buFont typeface="Wingdings" pitchFamily="2" charset="2"/>
              <a:buChar char="§"/>
              <a:defRPr/>
            </a:lvl4pPr>
            <a:lvl5pPr marL="983929" indent="-269786" algn="l">
              <a:buFont typeface="Wingdings" pitchFamily="2" charset="2"/>
              <a:buChar char="§"/>
              <a:defRPr/>
            </a:lvl5pPr>
            <a:lvl6pPr marL="809362" indent="-269786">
              <a:spcBef>
                <a:spcPts val="600"/>
              </a:spcBef>
              <a:buFont typeface="Wingdings" pitchFamily="2" charset="2"/>
              <a:buChar char="§"/>
              <a:defRPr/>
            </a:lvl6pPr>
            <a:lvl7pPr marL="1077562" indent="-269786">
              <a:spcBef>
                <a:spcPts val="600"/>
              </a:spcBef>
              <a:buFont typeface="Wingdings" pitchFamily="2" charset="2"/>
              <a:buChar char="§"/>
              <a:defRPr sz="1600"/>
            </a:lvl7pPr>
            <a:lvl8pPr marL="1347347" indent="-269786">
              <a:spcBef>
                <a:spcPts val="600"/>
              </a:spcBef>
              <a:buFont typeface="Wingdings" pitchFamily="2" charset="2"/>
              <a:buChar char="§"/>
              <a:defRPr sz="1600"/>
            </a:lvl8pPr>
            <a:lvl9pPr marL="539574" indent="-269786">
              <a:spcBef>
                <a:spcPts val="600"/>
              </a:spcBef>
              <a:buFont typeface="Wingdings" pitchFamily="2" charset="2"/>
              <a:buChar cha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129517891"/>
      </p:ext>
    </p:extLst>
  </p:cSld>
  <p:clrMapOvr>
    <a:masterClrMapping/>
  </p:clrMapOvr>
  <p:transition>
    <p:fade/>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752596858"/>
      </p:ext>
    </p:extLst>
  </p:cSld>
  <p:clrMapOvr>
    <a:masterClrMapping/>
  </p:clrMapOvr>
  <p:transition>
    <p:fade/>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5" y="-3173"/>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defTabSz="457050">
              <a:defRPr/>
            </a:pPr>
            <a:endParaRPr lang="en-US" dirty="0">
              <a:solidFill>
                <a:prstClr val="black"/>
              </a:solidFill>
              <a:latin typeface="Arial" charset="0"/>
            </a:endParaRPr>
          </a:p>
        </p:txBody>
      </p:sp>
      <p:sp>
        <p:nvSpPr>
          <p:cNvPr id="4" name="Rectangle 24"/>
          <p:cNvSpPr>
            <a:spLocks noChangeArrowheads="1"/>
          </p:cNvSpPr>
          <p:nvPr/>
        </p:nvSpPr>
        <p:spPr bwMode="auto">
          <a:xfrm>
            <a:off x="0" y="3"/>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268" tIns="52133" rIns="104268" bIns="52133" anchor="ctr"/>
          <a:lstStyle/>
          <a:p>
            <a:pPr defTabSz="457050">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4" y="2710512"/>
            <a:ext cx="6457896" cy="1942050"/>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896" y="2336803"/>
            <a:ext cx="4571323" cy="584775"/>
          </a:xfrm>
          <a:prstGeom prst="rect">
            <a:avLst/>
          </a:prstGeom>
        </p:spPr>
        <p:txBody>
          <a:bodyPr>
            <a:spAutoFit/>
          </a:bodyPr>
          <a:lstStyle/>
          <a:p>
            <a:pPr algn="ctr" defTabSz="457050"/>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9258857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82888625"/>
      </p:ext>
    </p:extLst>
  </p:cSld>
  <p:clrMapOvr>
    <a:masterClrMapping/>
  </p:clrMapOvr>
  <p:transition>
    <p:fade/>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3718420734"/>
      </p:ext>
    </p:extLst>
  </p:cSld>
  <p:clrMapOvr>
    <a:masterClrMapping/>
  </p:clrMapOvr>
  <p:transition>
    <p:fade/>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33735351"/>
      </p:ext>
    </p:extLst>
  </p:cSld>
  <p:clrMapOvr>
    <a:masterClrMapping/>
  </p:clrMapOvr>
  <p:transition>
    <p:fade/>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07573079"/>
      </p:ext>
    </p:extLst>
  </p:cSld>
  <p:clrMapOvr>
    <a:masterClrMapping/>
  </p:clrMapOvr>
  <p:transition>
    <p:fade/>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78692722"/>
      </p:ext>
    </p:extLst>
  </p:cSld>
  <p:clrMapOvr>
    <a:masterClrMapping/>
  </p:clrMapOvr>
  <p:transition>
    <p:fade/>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159062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17550863"/>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14618246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20932488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389353563"/>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52145987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307232453"/>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12241563"/>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583420687"/>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schemeClr val="tx1">
                    <a:lumMod val="65000"/>
                    <a:lumOff val="35000"/>
                  </a:schemeClr>
                </a:solidFill>
                <a:latin typeface="MyriadPro-Light"/>
                <a:cs typeface="MyriadPro-Light"/>
              </a:rPr>
              <a:t>partner</a:t>
            </a:r>
            <a:r>
              <a:rPr lang="nl-NL" sz="1600" spc="10" dirty="0" err="1" smtClean="0">
                <a:solidFill>
                  <a:schemeClr val="tx1">
                    <a:lumMod val="65000"/>
                    <a:lumOff val="35000"/>
                  </a:schemeClr>
                </a:solidFill>
                <a:latin typeface="MyriadPro-Light"/>
                <a:cs typeface="MyriadPro-Light"/>
              </a:rPr>
              <a:t>.</a:t>
            </a:r>
            <a:r>
              <a:rPr lang="nl-NL" sz="1600" spc="5" dirty="0" err="1" smtClean="0">
                <a:solidFill>
                  <a:schemeClr val="tx1">
                    <a:lumMod val="65000"/>
                    <a:lumOff val="35000"/>
                  </a:schemeClr>
                </a:solidFill>
                <a:latin typeface="MyriadPro-Light"/>
                <a:cs typeface="MyriadPro-Light"/>
              </a:rPr>
              <a:t>g</a:t>
            </a:r>
            <a:r>
              <a:rPr lang="nl-NL" sz="1600" spc="10" dirty="0" err="1" smtClean="0">
                <a:solidFill>
                  <a:schemeClr val="tx1">
                    <a:lumMod val="65000"/>
                    <a:lumOff val="35000"/>
                  </a:schemeClr>
                </a:solidFill>
                <a:latin typeface="MyriadPro-Light"/>
                <a:cs typeface="MyriadPro-Light"/>
              </a:rPr>
              <a:t>i</a:t>
            </a:r>
            <a:r>
              <a:rPr lang="nl-NL" sz="1600" spc="5" dirty="0" err="1" smtClean="0">
                <a:solidFill>
                  <a:schemeClr val="tx1">
                    <a:lumMod val="65000"/>
                    <a:lumOff val="35000"/>
                  </a:schemeClr>
                </a:solidFill>
                <a:latin typeface="MyriadPro-Light"/>
                <a:cs typeface="MyriadPro-Light"/>
              </a:rPr>
              <a:t>g</a:t>
            </a:r>
            <a:r>
              <a:rPr lang="nl-NL" sz="1600" dirty="0" err="1" smtClean="0">
                <a:solidFill>
                  <a:schemeClr val="tx1">
                    <a:lumMod val="65000"/>
                    <a:lumOff val="35000"/>
                  </a:schemeClr>
                </a:solidFill>
                <a:latin typeface="MyriadPro-Light"/>
                <a:cs typeface="MyriadPro-Light"/>
              </a:rPr>
              <a:t>a</a:t>
            </a:r>
            <a:r>
              <a:rPr lang="nl-NL" sz="1600" spc="21" dirty="0" err="1" smtClean="0">
                <a:solidFill>
                  <a:schemeClr val="tx1">
                    <a:lumMod val="65000"/>
                    <a:lumOff val="35000"/>
                  </a:schemeClr>
                </a:solidFill>
                <a:latin typeface="MyriadPro-Light"/>
                <a:cs typeface="MyriadPro-Light"/>
              </a:rPr>
              <a:t>s</a:t>
            </a:r>
            <a:r>
              <a:rPr lang="nl-NL" sz="1600" spc="10" dirty="0" err="1" smtClean="0">
                <a:solidFill>
                  <a:schemeClr val="tx1">
                    <a:lumMod val="65000"/>
                    <a:lumOff val="35000"/>
                  </a:schemeClr>
                </a:solidFill>
                <a:latin typeface="MyriadPro-Light"/>
                <a:cs typeface="MyriadPro-Light"/>
              </a:rPr>
              <a:t>e</a:t>
            </a:r>
            <a:r>
              <a:rPr lang="nl-NL" sz="1600" spc="21" dirty="0" err="1" smtClean="0">
                <a:solidFill>
                  <a:schemeClr val="tx1">
                    <a:lumMod val="65000"/>
                    <a:lumOff val="35000"/>
                  </a:schemeClr>
                </a:solidFill>
                <a:latin typeface="MyriadPro-Light"/>
                <a:cs typeface="MyriadPro-Light"/>
              </a:rPr>
              <a:t>tpro</a:t>
            </a:r>
            <a:r>
              <a:rPr lang="nl-NL" sz="1600" spc="10" dirty="0" err="1" smtClean="0">
                <a:solidFill>
                  <a:schemeClr val="tx1">
                    <a:lumMod val="65000"/>
                    <a:lumOff val="35000"/>
                  </a:schemeClr>
                </a:solidFill>
                <a:latin typeface="MyriadPro-Light"/>
                <a:cs typeface="MyriadPro-Light"/>
              </a:rPr>
              <a:t>.</a:t>
            </a:r>
            <a:r>
              <a:rPr lang="nl-NL" sz="1600" spc="-21" dirty="0" err="1" smtClean="0">
                <a:solidFill>
                  <a:schemeClr val="tx1">
                    <a:lumMod val="65000"/>
                    <a:lumOff val="35000"/>
                  </a:schemeClr>
                </a:solidFill>
                <a:latin typeface="MyriadPro-Light"/>
                <a:cs typeface="MyriadPro-Light"/>
              </a:rPr>
              <a:t>c</a:t>
            </a:r>
            <a:r>
              <a:rPr lang="nl-NL" sz="1600" spc="15" dirty="0" err="1" smtClean="0">
                <a:solidFill>
                  <a:schemeClr val="tx1">
                    <a:lumMod val="65000"/>
                    <a:lumOff val="35000"/>
                  </a:schemeClr>
                </a:solidFill>
                <a:latin typeface="MyriadPro-Light"/>
                <a:cs typeface="MyriadPro-Light"/>
              </a:rPr>
              <a:t>o</a:t>
            </a:r>
            <a:r>
              <a:rPr lang="nl-NL" sz="1600" dirty="0" err="1" smtClean="0">
                <a:solidFill>
                  <a:schemeClr val="tx1">
                    <a:lumMod val="65000"/>
                    <a:lumOff val="35000"/>
                  </a:schemeClr>
                </a:solidFill>
                <a:latin typeface="MyriadPro-Light"/>
                <a:cs typeface="MyriadPro-Light"/>
              </a:rPr>
              <a:t>m</a:t>
            </a:r>
            <a:endParaRPr lang="nl-NL" sz="1600" dirty="0">
              <a:solidFill>
                <a:schemeClr val="tx1">
                  <a:lumMod val="65000"/>
                  <a:lumOff val="35000"/>
                </a:schemeClr>
              </a:solidFill>
              <a:latin typeface="MyriadPro-Light"/>
              <a:cs typeface="MyriadPro-Light"/>
            </a:endParaRPr>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4135089744"/>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13968988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198344818"/>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122461052"/>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868230815"/>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376361983"/>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4196026560"/>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808275009"/>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4142331302"/>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61558522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EF70C66-DF0F-408C-A41E-239540566B1B}" type="slidenum">
              <a:rPr lang="de-DE" smtClean="0"/>
              <a:pPr/>
              <a:t>‹Nr.›</a:t>
            </a:fld>
            <a:endParaRPr lang="de-DE"/>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104225667"/>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650612790"/>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987487550"/>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0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074865720"/>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2622474228"/>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28610042"/>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6786859"/>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srgbClr val="373D4B"/>
              </a:solidFill>
            </a:endParaRPr>
          </a:p>
        </p:txBody>
      </p:sp>
    </p:spTree>
    <p:extLst>
      <p:ext uri="{BB962C8B-B14F-4D97-AF65-F5344CB8AC3E}">
        <p14:creationId xmlns:p14="http://schemas.microsoft.com/office/powerpoint/2010/main" val="1588228692"/>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srgbClr val="373D4B"/>
              </a:solidFill>
            </a:endParaRPr>
          </a:p>
        </p:txBody>
      </p:sp>
    </p:spTree>
    <p:extLst>
      <p:ext uri="{BB962C8B-B14F-4D97-AF65-F5344CB8AC3E}">
        <p14:creationId xmlns:p14="http://schemas.microsoft.com/office/powerpoint/2010/main" val="1350624175"/>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6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427416742"/>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305432711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EF70C66-DF0F-408C-A41E-239540566B1B}" type="slidenum">
              <a:rPr lang="de-DE" smtClean="0"/>
              <a:pPr/>
              <a:t>‹Nr.›</a:t>
            </a:fld>
            <a:endParaRPr lang="de-DE"/>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1104225667"/>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prstClr val="black"/>
              </a:solidFill>
            </a:endParaRPr>
          </a:p>
        </p:txBody>
      </p:sp>
    </p:spTree>
    <p:extLst>
      <p:ext uri="{BB962C8B-B14F-4D97-AF65-F5344CB8AC3E}">
        <p14:creationId xmlns:p14="http://schemas.microsoft.com/office/powerpoint/2010/main" val="882421104"/>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9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24"/>
          <p:cNvSpPr>
            <a:spLocks noChangeArrowheads="1"/>
          </p:cNvSpPr>
          <p:nvPr userDrawn="1"/>
        </p:nvSpPr>
        <p:spPr bwMode="auto">
          <a:xfrm>
            <a:off x="1" y="1012746"/>
            <a:ext cx="335577" cy="262819"/>
          </a:xfrm>
          <a:prstGeom prst="rect">
            <a:avLst/>
          </a:prstGeom>
          <a:gradFill rotWithShape="1">
            <a:gsLst>
              <a:gs pos="0">
                <a:srgbClr val="F29400"/>
              </a:gs>
              <a:gs pos="100000">
                <a:srgbClr val="EC7404"/>
              </a:gs>
            </a:gsLst>
            <a:lin ang="0" scaled="1"/>
          </a:gradFill>
          <a:ln w="9525">
            <a:noFill/>
            <a:miter lim="800000"/>
            <a:headEnd/>
            <a:tailEnd/>
          </a:ln>
          <a:effectLst/>
        </p:spPr>
        <p:txBody>
          <a:bodyPr wrap="none" lIns="104181" tIns="52089" rIns="104181" bIns="52089" anchor="ctr"/>
          <a:lstStyle/>
          <a:p>
            <a:pPr>
              <a:defRPr/>
            </a:pPr>
            <a:endParaRPr lang="en-US" dirty="0">
              <a:solidFill>
                <a:srgbClr val="373D4B"/>
              </a:solidFill>
            </a:endParaRPr>
          </a:p>
        </p:txBody>
      </p:sp>
    </p:spTree>
    <p:extLst>
      <p:ext uri="{BB962C8B-B14F-4D97-AF65-F5344CB8AC3E}">
        <p14:creationId xmlns:p14="http://schemas.microsoft.com/office/powerpoint/2010/main" val="868039529"/>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302360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3434840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536578557"/>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2194897232"/>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55080614"/>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044994383"/>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53539207"/>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9200382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76172023"/>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083699819"/>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4016522040"/>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19963939"/>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52742592"/>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08329708"/>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893448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1360157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496547894"/>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297949528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schemeClr val="tx1">
                    <a:lumMod val="50000"/>
                    <a:lumOff val="50000"/>
                  </a:schemeClr>
                </a:solidFill>
                <a:ea typeface="ＭＳ Ｐゴシック" charset="-128"/>
              </a:rPr>
              <a:t>Welcome</a:t>
            </a:r>
            <a:endParaRPr lang="en-US" sz="3200" dirty="0">
              <a:solidFill>
                <a:schemeClr val="tx1">
                  <a:lumMod val="50000"/>
                  <a:lumOff val="50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314629306"/>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188837245"/>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03751551"/>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30127457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50883536"/>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102656262"/>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ln/>
        </p:spPr>
        <p:txBody>
          <a:bodyPr/>
          <a:lstStyle>
            <a:lvl1pPr>
              <a:defRPr/>
            </a:lvl1pPr>
          </a:lstStyle>
          <a:p>
            <a:pPr>
              <a:defRPr/>
            </a:pPr>
            <a:r>
              <a:rPr lang="de-DE">
                <a:solidFill>
                  <a:prstClr val="black">
                    <a:tint val="75000"/>
                  </a:prstClr>
                </a:solidFill>
              </a:rPr>
              <a:t>| </a:t>
            </a:r>
            <a:fld id="{C4612314-A5DF-4874-8DC0-5F9D6A517FFB}" type="slidenum">
              <a:rPr lang="de-DE">
                <a:solidFill>
                  <a:prstClr val="black">
                    <a:tint val="75000"/>
                  </a:prstClr>
                </a:solidFill>
              </a:rPr>
              <a:pPr>
                <a:defRPr/>
              </a:pPr>
              <a:t>‹Nr.›</a:t>
            </a:fld>
            <a:r>
              <a:rPr lang="de-DE">
                <a:solidFill>
                  <a:prstClr val="black">
                    <a:tint val="75000"/>
                  </a:prstClr>
                </a:solidFill>
              </a:rPr>
              <a:t> |</a:t>
            </a:r>
          </a:p>
        </p:txBody>
      </p:sp>
      <p:sp>
        <p:nvSpPr>
          <p:cNvPr id="3" name="Rectangle 27"/>
          <p:cNvSpPr>
            <a:spLocks noGrp="1" noChangeArrowheads="1"/>
          </p:cNvSpPr>
          <p:nvPr>
            <p:ph type="dt" sz="half" idx="11"/>
          </p:nvPr>
        </p:nvSpPr>
        <p:spPr>
          <a:ln/>
        </p:spPr>
        <p:txBody>
          <a:bodyPr/>
          <a:lstStyle>
            <a:lvl1pPr>
              <a:defRPr/>
            </a:lvl1pPr>
          </a:lstStyle>
          <a:p>
            <a:pPr>
              <a:defRPr/>
            </a:pPr>
            <a:fld id="{E9112015-B60A-403D-9874-A181DB78BD5A}" type="datetime1">
              <a:rPr lang="en-GB">
                <a:solidFill>
                  <a:prstClr val="black">
                    <a:tint val="75000"/>
                  </a:prstClr>
                </a:solidFill>
              </a:rPr>
              <a:pPr>
                <a:defRPr/>
              </a:pPr>
              <a:t>01/09/2015</a:t>
            </a:fld>
            <a:endParaRPr lang="de-DE">
              <a:solidFill>
                <a:prstClr val="black">
                  <a:tint val="75000"/>
                </a:prstClr>
              </a:solidFill>
            </a:endParaRPr>
          </a:p>
        </p:txBody>
      </p:sp>
    </p:spTree>
    <p:extLst>
      <p:ext uri="{BB962C8B-B14F-4D97-AF65-F5344CB8AC3E}">
        <p14:creationId xmlns:p14="http://schemas.microsoft.com/office/powerpoint/2010/main" val="771051865"/>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5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69061476"/>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512963952"/>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0675756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pPr/>
              <a:t>01.09.2015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6EF70C66-DF0F-408C-A41E-239540566B1B}" type="slidenum">
              <a:rPr lang="de-DE" smtClean="0"/>
              <a:pPr/>
              <a:t>‹Nr.›</a:t>
            </a:fld>
            <a:endParaRPr lang="de-DE"/>
          </a:p>
        </p:txBody>
      </p:sp>
    </p:spTree>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3" y="2336807"/>
            <a:ext cx="4571321" cy="584746"/>
          </a:xfrm>
          <a:prstGeom prst="rect">
            <a:avLst/>
          </a:prstGeom>
        </p:spPr>
        <p:txBody>
          <a:bodyPr lIns="91338" tIns="45669" rIns="91338" bIns="45669">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
        <p:nvSpPr>
          <p:cNvPr id="9" name="Rectangle 3"/>
          <p:cNvSpPr>
            <a:spLocks noGrp="1" noChangeArrowheads="1"/>
          </p:cNvSpPr>
          <p:nvPr>
            <p:ph type="ctrTitle"/>
          </p:nvPr>
        </p:nvSpPr>
        <p:spPr>
          <a:xfrm>
            <a:off x="5123534" y="4325500"/>
            <a:ext cx="3528392" cy="395205"/>
          </a:xfrm>
          <a:effectLst/>
        </p:spPr>
        <p:txBody>
          <a:bodyPr/>
          <a:lstStyle>
            <a:lvl1pPr algn="ctr">
              <a:defRPr sz="21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176793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2" cstate="print"/>
          <a:stretch>
            <a:fillRect/>
          </a:stretch>
        </p:blipFill>
        <p:spPr>
          <a:xfrm>
            <a:off x="2139635" y="2710514"/>
            <a:ext cx="6457898"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2139639" y="4800025"/>
            <a:ext cx="6399849" cy="584746"/>
          </a:xfrm>
          <a:prstGeom prst="rect">
            <a:avLst/>
          </a:prstGeom>
        </p:spPr>
        <p:txBody>
          <a:bodyPr wrap="square" lIns="91338" tIns="45669" rIns="91338" bIns="45669">
            <a:spAutoFit/>
          </a:bodyPr>
          <a:lstStyle/>
          <a:p>
            <a:pPr algn="ctr"/>
            <a:r>
              <a:rPr lang="en-US" sz="3200" dirty="0" smtClean="0">
                <a:solidFill>
                  <a:prstClr val="black">
                    <a:lumMod val="50000"/>
                    <a:lumOff val="50000"/>
                  </a:prstClr>
                </a:solidFill>
                <a:ea typeface="ＭＳ Ｐゴシック" charset="-128"/>
              </a:rPr>
              <a:t>Thank you for your attention</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15333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3" name="Rectangle 24"/>
          <p:cNvSpPr>
            <a:spLocks noChangeArrowheads="1"/>
          </p:cNvSpPr>
          <p:nvPr/>
        </p:nvSpPr>
        <p:spPr bwMode="auto">
          <a:xfrm>
            <a:off x="0" y="3779357"/>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sp>
        <p:nvSpPr>
          <p:cNvPr id="4099" name="Rectangle 3"/>
          <p:cNvSpPr>
            <a:spLocks noGrp="1" noChangeArrowheads="1"/>
          </p:cNvSpPr>
          <p:nvPr>
            <p:ph type="ctrTitle"/>
          </p:nvPr>
        </p:nvSpPr>
        <p:spPr>
          <a:xfrm>
            <a:off x="494588" y="3424563"/>
            <a:ext cx="9666822" cy="395205"/>
          </a:xfrm>
          <a:effectLst/>
        </p:spPr>
        <p:txBody>
          <a:bodyPr/>
          <a:lstStyle>
            <a:lvl1pPr algn="ctr">
              <a:defRPr sz="3600">
                <a:solidFill>
                  <a:schemeClr val="accent6"/>
                </a:solidFill>
              </a:defRPr>
            </a:lvl1pPr>
          </a:lstStyle>
          <a:p>
            <a:r>
              <a:rPr lang="en-US" dirty="0" smtClean="0"/>
              <a:t>Click to edit Master title style</a:t>
            </a:r>
            <a:endParaRPr lang="de-DE" dirty="0"/>
          </a:p>
        </p:txBody>
      </p:sp>
    </p:spTree>
    <p:extLst>
      <p:ext uri="{BB962C8B-B14F-4D97-AF65-F5344CB8AC3E}">
        <p14:creationId xmlns:p14="http://schemas.microsoft.com/office/powerpoint/2010/main" val="1418043879"/>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Gigaset_1">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59"/>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older 2"/>
          <p:cNvSpPr>
            <a:spLocks noGrp="1"/>
          </p:cNvSpPr>
          <p:nvPr>
            <p:ph type="title"/>
          </p:nvPr>
        </p:nvSpPr>
        <p:spPr>
          <a:xfrm>
            <a:off x="1377750" y="1375123"/>
            <a:ext cx="7918824" cy="320908"/>
          </a:xfrm>
        </p:spPr>
        <p:txBody>
          <a:bodyPr lIns="0" tIns="0" rIns="0" bIns="0"/>
          <a:lstStyle>
            <a:lvl1pPr>
              <a:defRPr>
                <a:solidFill>
                  <a:schemeClr val="tx1">
                    <a:lumMod val="50000"/>
                    <a:lumOff val="50000"/>
                  </a:schemeClr>
                </a:solidFill>
              </a:defRPr>
            </a:lvl1pPr>
          </a:lstStyle>
          <a:p>
            <a:r>
              <a:rPr lang="en-US" smtClean="0"/>
              <a:t>Click to edit Master title style</a:t>
            </a:r>
            <a:endParaRPr dirty="0"/>
          </a:p>
        </p:txBody>
      </p:sp>
      <p:sp>
        <p:nvSpPr>
          <p:cNvPr id="3" name="Holder 3"/>
          <p:cNvSpPr>
            <a:spLocks noGrp="1"/>
          </p:cNvSpPr>
          <p:nvPr>
            <p:ph type="body" idx="1"/>
          </p:nvPr>
        </p:nvSpPr>
        <p:spPr>
          <a:xfrm>
            <a:off x="1382547" y="2155072"/>
            <a:ext cx="7918824" cy="3581367"/>
          </a:xfrm>
        </p:spPr>
        <p:txBody>
          <a:bodyPr lIns="0" tIns="0" rIns="0" bIns="0"/>
          <a:lstStyle>
            <a:lvl1pPr>
              <a:buNone/>
              <a:defRPr>
                <a:solidFill>
                  <a:schemeClr val="tx1">
                    <a:lumMod val="65000"/>
                    <a:lumOff val="35000"/>
                  </a:schemeClr>
                </a:solidFill>
              </a:defRPr>
            </a:lvl1pPr>
          </a:lstStyle>
          <a:p>
            <a:pPr lvl="0"/>
            <a:r>
              <a:rPr lang="en-US" smtClean="0"/>
              <a:t>Click to edit Master text styles</a:t>
            </a:r>
          </a:p>
        </p:txBody>
      </p:sp>
      <p:pic>
        <p:nvPicPr>
          <p:cNvPr id="7" name="Picture 6" descr="Gigaset Partner Programme Logo.gif"/>
          <p:cNvPicPr>
            <a:picLocks noChangeAspect="1"/>
          </p:cNvPicPr>
          <p:nvPr userDrawn="1"/>
        </p:nvPicPr>
        <p:blipFill>
          <a:blip r:embed="rId3" cstate="print"/>
          <a:stretch>
            <a:fillRect/>
          </a:stretch>
        </p:blipFill>
        <p:spPr>
          <a:xfrm>
            <a:off x="9396157" y="6240177"/>
            <a:ext cx="971855" cy="973439"/>
          </a:xfrm>
          <a:prstGeom prst="rect">
            <a:avLst/>
          </a:prstGeom>
        </p:spPr>
      </p:pic>
      <p:sp>
        <p:nvSpPr>
          <p:cNvPr id="10" name="Rectangle 9"/>
          <p:cNvSpPr/>
          <p:nvPr userDrawn="1"/>
        </p:nvSpPr>
        <p:spPr>
          <a:xfrm>
            <a:off x="236485" y="6985003"/>
            <a:ext cx="2329663" cy="338451"/>
          </a:xfrm>
          <a:prstGeom prst="rect">
            <a:avLst/>
          </a:prstGeom>
        </p:spPr>
        <p:txBody>
          <a:bodyPr wrap="none" lIns="91338" tIns="45669" rIns="91338" bIns="45669">
            <a:spAutoFit/>
          </a:bodyPr>
          <a:lstStyle/>
          <a:p>
            <a:pPr marL="12692"/>
            <a:r>
              <a:rPr lang="nl-NL" sz="1600" spc="15" dirty="0" err="1" smtClean="0">
                <a:solidFill>
                  <a:prstClr val="black">
                    <a:lumMod val="65000"/>
                    <a:lumOff val="35000"/>
                  </a:prstClr>
                </a:solidFill>
                <a:latin typeface="MyriadPro-Light"/>
                <a:cs typeface="MyriadPro-Light"/>
              </a:rPr>
              <a:t>partner</a:t>
            </a:r>
            <a:r>
              <a:rPr lang="nl-NL" sz="1600" spc="10" dirty="0" err="1" smtClean="0">
                <a:solidFill>
                  <a:prstClr val="black">
                    <a:lumMod val="65000"/>
                    <a:lumOff val="35000"/>
                  </a:prstClr>
                </a:solidFill>
                <a:latin typeface="MyriadPro-Light"/>
                <a:cs typeface="MyriadPro-Light"/>
              </a:rPr>
              <a:t>.</a:t>
            </a:r>
            <a:r>
              <a:rPr lang="nl-NL" sz="1600" spc="5" dirty="0" err="1" smtClean="0">
                <a:solidFill>
                  <a:prstClr val="black">
                    <a:lumMod val="65000"/>
                    <a:lumOff val="35000"/>
                  </a:prstClr>
                </a:solidFill>
                <a:latin typeface="MyriadPro-Light"/>
                <a:cs typeface="MyriadPro-Light"/>
              </a:rPr>
              <a:t>g</a:t>
            </a:r>
            <a:r>
              <a:rPr lang="nl-NL" sz="1600" spc="10" dirty="0" err="1" smtClean="0">
                <a:solidFill>
                  <a:prstClr val="black">
                    <a:lumMod val="65000"/>
                    <a:lumOff val="35000"/>
                  </a:prstClr>
                </a:solidFill>
                <a:latin typeface="MyriadPro-Light"/>
                <a:cs typeface="MyriadPro-Light"/>
              </a:rPr>
              <a:t>i</a:t>
            </a:r>
            <a:r>
              <a:rPr lang="nl-NL" sz="1600" spc="5" dirty="0" err="1" smtClean="0">
                <a:solidFill>
                  <a:prstClr val="black">
                    <a:lumMod val="65000"/>
                    <a:lumOff val="35000"/>
                  </a:prstClr>
                </a:solidFill>
                <a:latin typeface="MyriadPro-Light"/>
                <a:cs typeface="MyriadPro-Light"/>
              </a:rPr>
              <a:t>g</a:t>
            </a:r>
            <a:r>
              <a:rPr lang="nl-NL" sz="1600" dirty="0" err="1" smtClean="0">
                <a:solidFill>
                  <a:prstClr val="black">
                    <a:lumMod val="65000"/>
                    <a:lumOff val="35000"/>
                  </a:prstClr>
                </a:solidFill>
                <a:latin typeface="MyriadPro-Light"/>
                <a:cs typeface="MyriadPro-Light"/>
              </a:rPr>
              <a:t>a</a:t>
            </a:r>
            <a:r>
              <a:rPr lang="nl-NL" sz="1600" spc="21" dirty="0" err="1" smtClean="0">
                <a:solidFill>
                  <a:prstClr val="black">
                    <a:lumMod val="65000"/>
                    <a:lumOff val="35000"/>
                  </a:prstClr>
                </a:solidFill>
                <a:latin typeface="MyriadPro-Light"/>
                <a:cs typeface="MyriadPro-Light"/>
              </a:rPr>
              <a:t>s</a:t>
            </a:r>
            <a:r>
              <a:rPr lang="nl-NL" sz="1600" spc="10" dirty="0" err="1" smtClean="0">
                <a:solidFill>
                  <a:prstClr val="black">
                    <a:lumMod val="65000"/>
                    <a:lumOff val="35000"/>
                  </a:prstClr>
                </a:solidFill>
                <a:latin typeface="MyriadPro-Light"/>
                <a:cs typeface="MyriadPro-Light"/>
              </a:rPr>
              <a:t>e</a:t>
            </a:r>
            <a:r>
              <a:rPr lang="nl-NL" sz="1600" spc="21" dirty="0" err="1" smtClean="0">
                <a:solidFill>
                  <a:prstClr val="black">
                    <a:lumMod val="65000"/>
                    <a:lumOff val="35000"/>
                  </a:prstClr>
                </a:solidFill>
                <a:latin typeface="MyriadPro-Light"/>
                <a:cs typeface="MyriadPro-Light"/>
              </a:rPr>
              <a:t>tpro</a:t>
            </a:r>
            <a:r>
              <a:rPr lang="nl-NL" sz="1600" spc="10" dirty="0" err="1" smtClean="0">
                <a:solidFill>
                  <a:prstClr val="black">
                    <a:lumMod val="65000"/>
                    <a:lumOff val="35000"/>
                  </a:prstClr>
                </a:solidFill>
                <a:latin typeface="MyriadPro-Light"/>
                <a:cs typeface="MyriadPro-Light"/>
              </a:rPr>
              <a:t>.</a:t>
            </a:r>
            <a:r>
              <a:rPr lang="nl-NL" sz="1600" spc="-21" dirty="0" err="1" smtClean="0">
                <a:solidFill>
                  <a:prstClr val="black">
                    <a:lumMod val="65000"/>
                    <a:lumOff val="35000"/>
                  </a:prstClr>
                </a:solidFill>
                <a:latin typeface="MyriadPro-Light"/>
                <a:cs typeface="MyriadPro-Light"/>
              </a:rPr>
              <a:t>c</a:t>
            </a:r>
            <a:r>
              <a:rPr lang="nl-NL" sz="1600" spc="15" dirty="0" err="1" smtClean="0">
                <a:solidFill>
                  <a:prstClr val="black">
                    <a:lumMod val="65000"/>
                    <a:lumOff val="35000"/>
                  </a:prstClr>
                </a:solidFill>
                <a:latin typeface="MyriadPro-Light"/>
                <a:cs typeface="MyriadPro-Light"/>
              </a:rPr>
              <a:t>o</a:t>
            </a:r>
            <a:r>
              <a:rPr lang="nl-NL" sz="1600" dirty="0" err="1" smtClean="0">
                <a:solidFill>
                  <a:prstClr val="black">
                    <a:lumMod val="65000"/>
                    <a:lumOff val="35000"/>
                  </a:prstClr>
                </a:solidFill>
                <a:latin typeface="MyriadPro-Light"/>
                <a:cs typeface="MyriadPro-Light"/>
              </a:rPr>
              <a:t>m</a:t>
            </a:r>
            <a:endParaRPr lang="nl-NL" sz="1600" dirty="0">
              <a:solidFill>
                <a:prstClr val="black">
                  <a:lumMod val="65000"/>
                  <a:lumOff val="35000"/>
                </a:prstClr>
              </a:solidFill>
              <a:latin typeface="MyriadPro-Light"/>
              <a:cs typeface="MyriadPro-Light"/>
            </a:endParaRPr>
          </a:p>
        </p:txBody>
      </p:sp>
    </p:spTree>
    <p:extLst>
      <p:ext uri="{BB962C8B-B14F-4D97-AF65-F5344CB8AC3E}">
        <p14:creationId xmlns:p14="http://schemas.microsoft.com/office/powerpoint/2010/main" val="3198030447"/>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961247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2631140723"/>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dirty="0"/>
          </a:p>
        </p:txBody>
      </p:sp>
      <p:sp>
        <p:nvSpPr>
          <p:cNvPr id="3" name="Datumsplatzhalt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
        <p:nvSpPr>
          <p:cNvPr id="6" name="Textplatzhalter 2"/>
          <p:cNvSpPr>
            <a:spLocks noGrp="1"/>
          </p:cNvSpPr>
          <p:nvPr>
            <p:ph idx="1"/>
          </p:nvPr>
        </p:nvSpPr>
        <p:spPr>
          <a:xfrm>
            <a:off x="533335"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
        <p:nvSpPr>
          <p:cNvPr id="7" name="Textplatzhalter 2"/>
          <p:cNvSpPr>
            <a:spLocks noGrp="1"/>
          </p:cNvSpPr>
          <p:nvPr>
            <p:ph idx="13"/>
          </p:nvPr>
        </p:nvSpPr>
        <p:spPr>
          <a:xfrm>
            <a:off x="5644326" y="1624363"/>
            <a:ext cx="4501481" cy="5136804"/>
          </a:xfrm>
          <a:prstGeom prst="rect">
            <a:avLst/>
          </a:prstGeom>
        </p:spPr>
        <p:txBody>
          <a:bodyPr vert="horz" lIns="91338" tIns="45669" rIns="91338" bIns="45669" rtlCol="0">
            <a:normAutofit/>
          </a:bodyPr>
          <a:lstStyle>
            <a:lvl1pPr marL="269575" indent="-269575" algn="l">
              <a:spcBef>
                <a:spcPts val="600"/>
              </a:spcBef>
              <a:buFont typeface="Wingdings" pitchFamily="2" charset="2"/>
              <a:buChar char="§"/>
              <a:defRPr/>
            </a:lvl1pPr>
            <a:lvl2pPr algn="l">
              <a:buFont typeface="Wingdings" pitchFamily="2" charset="2"/>
              <a:buChar char="§"/>
              <a:defRPr/>
            </a:lvl2pPr>
            <a:lvl3pPr marL="983162" indent="-269575" algn="l">
              <a:buFont typeface="Wingdings" pitchFamily="2" charset="2"/>
              <a:buChar char="§"/>
              <a:defRPr/>
            </a:lvl3pPr>
            <a:lvl4pPr marL="983162" indent="-269575" algn="l">
              <a:buFont typeface="Wingdings" pitchFamily="2" charset="2"/>
              <a:buChar char="§"/>
              <a:defRPr/>
            </a:lvl4pPr>
            <a:lvl5pPr marL="983162" indent="-269575" algn="l">
              <a:buFont typeface="Wingdings" pitchFamily="2" charset="2"/>
              <a:buChar char="§"/>
              <a:defRPr/>
            </a:lvl5pPr>
            <a:lvl6pPr marL="808735" indent="-269575">
              <a:spcBef>
                <a:spcPts val="600"/>
              </a:spcBef>
              <a:buFont typeface="Wingdings" pitchFamily="2" charset="2"/>
              <a:buChar char="§"/>
              <a:defRPr/>
            </a:lvl6pPr>
            <a:lvl7pPr marL="1076721" indent="-269575">
              <a:spcBef>
                <a:spcPts val="600"/>
              </a:spcBef>
              <a:buFont typeface="Wingdings" pitchFamily="2" charset="2"/>
              <a:buChar char="§"/>
              <a:defRPr sz="1600"/>
            </a:lvl7pPr>
            <a:lvl8pPr marL="1346296" indent="-269575">
              <a:spcBef>
                <a:spcPts val="600"/>
              </a:spcBef>
              <a:buFont typeface="Wingdings" pitchFamily="2" charset="2"/>
              <a:buChar char="§"/>
              <a:defRPr sz="1600"/>
            </a:lvl8pPr>
            <a:lvl9pPr marL="539152" indent="-269575">
              <a:spcBef>
                <a:spcPts val="600"/>
              </a:spcBef>
              <a:buFont typeface="Wingdings" pitchFamily="2" charset="2"/>
              <a:buChar cha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dirty="0"/>
          </a:p>
        </p:txBody>
      </p:sp>
    </p:spTree>
    <p:extLst>
      <p:ext uri="{BB962C8B-B14F-4D97-AF65-F5344CB8AC3E}">
        <p14:creationId xmlns:p14="http://schemas.microsoft.com/office/powerpoint/2010/main" val="322748628"/>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843329183"/>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583" y="-3161"/>
            <a:ext cx="10679114" cy="757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4"/>
          <p:cNvSpPr>
            <a:spLocks noChangeArrowheads="1"/>
          </p:cNvSpPr>
          <p:nvPr/>
        </p:nvSpPr>
        <p:spPr bwMode="auto">
          <a:xfrm>
            <a:off x="0" y="3779344"/>
            <a:ext cx="10679113" cy="3789856"/>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sp>
        <p:nvSpPr>
          <p:cNvPr id="4" name="Rectangle 24"/>
          <p:cNvSpPr>
            <a:spLocks noChangeArrowheads="1"/>
          </p:cNvSpPr>
          <p:nvPr/>
        </p:nvSpPr>
        <p:spPr bwMode="auto">
          <a:xfrm>
            <a:off x="0" y="15"/>
            <a:ext cx="10679113" cy="3789857"/>
          </a:xfrm>
          <a:prstGeom prst="rect">
            <a:avLst/>
          </a:prstGeom>
          <a:gradFill rotWithShape="1">
            <a:gsLst>
              <a:gs pos="0">
                <a:srgbClr val="E3E4E4"/>
              </a:gs>
              <a:gs pos="100000">
                <a:srgbClr val="F6F6F6"/>
              </a:gs>
            </a:gsLst>
            <a:lin ang="5400000" scaled="1"/>
          </a:gradFill>
          <a:ln w="9525">
            <a:noFill/>
            <a:miter lim="800000"/>
            <a:headEnd/>
            <a:tailEnd/>
          </a:ln>
        </p:spPr>
        <p:txBody>
          <a:bodyPr wrap="none" lIns="104181" tIns="52089" rIns="104181" bIns="52089" anchor="ctr"/>
          <a:lstStyle/>
          <a:p>
            <a:pPr>
              <a:defRPr/>
            </a:pPr>
            <a:endParaRPr lang="en-US" dirty="0">
              <a:solidFill>
                <a:prstClr val="black"/>
              </a:solidFill>
              <a:latin typeface="Arial" charset="0"/>
            </a:endParaRPr>
          </a:p>
        </p:txBody>
      </p:sp>
      <p:pic>
        <p:nvPicPr>
          <p:cNvPr id="5" name="Picture 4" descr="gigaset_brandmark_cmyk_140.gif"/>
          <p:cNvPicPr>
            <a:picLocks noChangeAspect="1"/>
          </p:cNvPicPr>
          <p:nvPr userDrawn="1"/>
        </p:nvPicPr>
        <p:blipFill>
          <a:blip r:embed="rId3" cstate="print"/>
          <a:stretch>
            <a:fillRect/>
          </a:stretch>
        </p:blipFill>
        <p:spPr>
          <a:xfrm>
            <a:off x="2139635" y="2710514"/>
            <a:ext cx="6457896" cy="1942051"/>
          </a:xfrm>
          <a:prstGeom prst="rect">
            <a:avLst/>
          </a:prstGeom>
          <a:effectLst>
            <a:outerShdw blurRad="254000" dist="76200" dir="2700000" algn="tl" rotWithShape="0">
              <a:prstClr val="black">
                <a:alpha val="40000"/>
              </a:prstClr>
            </a:outerShdw>
          </a:effectLst>
        </p:spPr>
      </p:pic>
      <p:sp>
        <p:nvSpPr>
          <p:cNvPr id="7" name="Rectangle 6"/>
          <p:cNvSpPr/>
          <p:nvPr userDrawn="1"/>
        </p:nvSpPr>
        <p:spPr>
          <a:xfrm>
            <a:off x="3053909" y="2336808"/>
            <a:ext cx="4571323" cy="584775"/>
          </a:xfrm>
          <a:prstGeom prst="rect">
            <a:avLst/>
          </a:prstGeom>
        </p:spPr>
        <p:txBody>
          <a:bodyPr lIns="91367" tIns="45684" rIns="91367" bIns="45684">
            <a:spAutoFit/>
          </a:bodyPr>
          <a:lstStyle/>
          <a:p>
            <a:pPr algn="ctr"/>
            <a:r>
              <a:rPr lang="en-US" sz="3200" dirty="0" smtClean="0">
                <a:solidFill>
                  <a:prstClr val="black">
                    <a:lumMod val="50000"/>
                    <a:lumOff val="50000"/>
                  </a:prstClr>
                </a:solidFill>
                <a:ea typeface="ＭＳ Ｐゴシック" charset="-128"/>
              </a:rPr>
              <a:t>Welcome</a:t>
            </a:r>
            <a:endParaRPr lang="en-US" sz="3200" dirty="0">
              <a:solidFill>
                <a:prstClr val="black">
                  <a:lumMod val="50000"/>
                  <a:lumOff val="50000"/>
                </a:prstClr>
              </a:solidFill>
            </a:endParaRPr>
          </a:p>
        </p:txBody>
      </p:sp>
    </p:spTree>
    <p:extLst>
      <p:ext uri="{BB962C8B-B14F-4D97-AF65-F5344CB8AC3E}">
        <p14:creationId xmlns:p14="http://schemas.microsoft.com/office/powerpoint/2010/main" val="21746788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3802282"/>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691957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6" Type="http://schemas.openxmlformats.org/officeDocument/2006/relationships/image" Target="../media/image1.jpe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theme" Target="../theme/theme10.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image" Target="../media/image1.jpeg"/><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theme" Target="../theme/theme11.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image" Target="../media/image1.jpeg"/><Relationship Id="rId5" Type="http://schemas.openxmlformats.org/officeDocument/2006/relationships/slideLayout" Target="../slideLayouts/slideLayout216.xml"/><Relationship Id="rId10" Type="http://schemas.openxmlformats.org/officeDocument/2006/relationships/theme" Target="../theme/theme12.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3" Type="http://schemas.openxmlformats.org/officeDocument/2006/relationships/slideLayout" Target="../slideLayouts/slideLayout223.xml"/><Relationship Id="rId21" Type="http://schemas.openxmlformats.org/officeDocument/2006/relationships/theme" Target="../theme/theme1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image" Target="../media/image1.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3" Type="http://schemas.openxmlformats.org/officeDocument/2006/relationships/slideLayout" Target="../slideLayouts/slideLayout243.xml"/><Relationship Id="rId21" Type="http://schemas.openxmlformats.org/officeDocument/2006/relationships/slideLayout" Target="../slideLayouts/slideLayout261.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image" Target="../media/image1.jpeg"/><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theme" Target="../theme/theme14.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1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image" Target="../media/image1.jpeg"/><Relationship Id="rId2" Type="http://schemas.openxmlformats.org/officeDocument/2006/relationships/slideLayout" Target="../slideLayouts/slideLayout276.xml"/><Relationship Id="rId16" Type="http://schemas.openxmlformats.org/officeDocument/2006/relationships/theme" Target="../theme/theme1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18" Type="http://schemas.openxmlformats.org/officeDocument/2006/relationships/image" Target="../media/image1.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theme" Target="../theme/theme17.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6" Type="http://schemas.openxmlformats.org/officeDocument/2006/relationships/image" Target="../media/image1.jpeg"/><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theme" Target="../theme/theme18.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image" Target="../media/image1.jpe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theme" Target="../theme/theme3.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1.jpe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4.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1.jpe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5.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image" Target="../media/image1.jpeg"/><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heme" Target="../theme/theme6.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image" Target="../media/image1.jpeg"/><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theme" Target="../theme/theme7.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9" Type="http://schemas.openxmlformats.org/officeDocument/2006/relationships/image" Target="../media/image1.jpeg"/><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slideLayout" Target="../slideLayouts/slideLayout173.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theme" Target="../theme/theme8.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latin typeface="Arial" charset="0"/>
            </a:endParaRPr>
          </a:p>
        </p:txBody>
      </p:sp>
      <p:pic>
        <p:nvPicPr>
          <p:cNvPr id="8" name="Bild 5" descr="GIG_Trainingmaterial_PP-HG-3.jpg"/>
          <p:cNvPicPr>
            <a:picLocks noChangeAspect="1"/>
          </p:cNvPicPr>
          <p:nvPr/>
        </p:nvPicPr>
        <p:blipFill>
          <a:blip r:embed="rId19"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pPr/>
              <a:t>01.09.2015</a:t>
            </a:fld>
            <a:endParaRPr lang="de-DE"/>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pPr/>
              <a:t>‹Nr.›</a:t>
            </a:fld>
            <a:endParaRPr lang="de-DE"/>
          </a:p>
        </p:txBody>
      </p:sp>
    </p:spTree>
    <p:extLst>
      <p:ext uri="{BB962C8B-B14F-4D97-AF65-F5344CB8AC3E}">
        <p14:creationId xmlns:p14="http://schemas.microsoft.com/office/powerpoint/2010/main" val="1000238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1" r:id="rId3"/>
    <p:sldLayoutId id="2147483662" r:id="rId4"/>
    <p:sldLayoutId id="2147483666" r:id="rId5"/>
    <p:sldLayoutId id="2147483682" r:id="rId6"/>
    <p:sldLayoutId id="2147483683" r:id="rId7"/>
    <p:sldLayoutId id="2147483687" r:id="rId8"/>
    <p:sldLayoutId id="2147483689" r:id="rId9"/>
    <p:sldLayoutId id="2147483741" r:id="rId10"/>
    <p:sldLayoutId id="2147483743" r:id="rId11"/>
    <p:sldLayoutId id="2147483831" r:id="rId12"/>
    <p:sldLayoutId id="2147484025" r:id="rId13"/>
    <p:sldLayoutId id="2147484026" r:id="rId14"/>
    <p:sldLayoutId id="2147484027" r:id="rId15"/>
    <p:sldLayoutId id="2147484028" r:id="rId16"/>
    <p:sldLayoutId id="2147484029" r:id="rId17"/>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6"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2424085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2"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931675831"/>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1" r:id="rId9"/>
    <p:sldLayoutId id="2147483912" r:id="rId10"/>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1"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0924804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22"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58857846"/>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4" r:id="rId10"/>
    <p:sldLayoutId id="2147483935"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220" tIns="52109" rIns="104220" bIns="52109" anchor="ctr"/>
          <a:lstStyle/>
          <a:p>
            <a:pPr defTabSz="456984">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24" cstate="print">
            <a:extLst>
              <a:ext uri="{28A0092B-C50C-407E-A947-70E740481C1C}">
                <a14:useLocalDpi xmlns:a14="http://schemas.microsoft.com/office/drawing/2010/main"/>
              </a:ext>
            </a:extLst>
          </a:blip>
          <a:srcRect t="50109"/>
          <a:stretch>
            <a:fillRect/>
          </a:stretch>
        </p:blipFill>
        <p:spPr>
          <a:xfrm>
            <a:off x="0" y="3784604"/>
            <a:ext cx="10679113" cy="3768149"/>
          </a:xfrm>
          <a:prstGeom prst="rect">
            <a:avLst/>
          </a:prstGeom>
        </p:spPr>
      </p:pic>
      <p:sp>
        <p:nvSpPr>
          <p:cNvPr id="2" name="Titelplatzhalter 1"/>
          <p:cNvSpPr>
            <a:spLocks noGrp="1"/>
          </p:cNvSpPr>
          <p:nvPr>
            <p:ph type="title"/>
          </p:nvPr>
        </p:nvSpPr>
        <p:spPr>
          <a:xfrm>
            <a:off x="533325" y="218484"/>
            <a:ext cx="9612471" cy="685801"/>
          </a:xfrm>
          <a:prstGeom prst="rect">
            <a:avLst/>
          </a:prstGeom>
        </p:spPr>
        <p:txBody>
          <a:bodyPr vert="horz" lIns="91397" tIns="45699" rIns="91397" bIns="4569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25" y="1624363"/>
            <a:ext cx="9612471" cy="5136804"/>
          </a:xfrm>
          <a:prstGeom prst="rect">
            <a:avLst/>
          </a:prstGeom>
        </p:spPr>
        <p:txBody>
          <a:bodyPr vert="horz" lIns="91397" tIns="45699" rIns="91397" bIns="4569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67"/>
            <a:ext cx="2492004" cy="403226"/>
          </a:xfrm>
          <a:prstGeom prst="rect">
            <a:avLst/>
          </a:prstGeom>
        </p:spPr>
        <p:txBody>
          <a:bodyPr vert="horz" lIns="91397" tIns="45699" rIns="91397" bIns="45699" rtlCol="0" anchor="ctr"/>
          <a:lstStyle>
            <a:lvl1pPr algn="l">
              <a:defRPr sz="1300">
                <a:solidFill>
                  <a:schemeClr val="tx1">
                    <a:tint val="75000"/>
                  </a:schemeClr>
                </a:solidFill>
              </a:defRPr>
            </a:lvl1pPr>
          </a:lstStyle>
          <a:p>
            <a:pPr defTabSz="456984"/>
            <a:fld id="{3181BEF0-5587-46B2-A201-AE66ABB9279B}" type="datetimeFigureOut">
              <a:rPr lang="de-DE" smtClean="0">
                <a:solidFill>
                  <a:prstClr val="black">
                    <a:tint val="75000"/>
                  </a:prstClr>
                </a:solidFill>
              </a:rPr>
              <a:pPr defTabSz="456984"/>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67"/>
            <a:ext cx="3380874" cy="403226"/>
          </a:xfrm>
          <a:prstGeom prst="rect">
            <a:avLst/>
          </a:prstGeom>
        </p:spPr>
        <p:txBody>
          <a:bodyPr vert="horz" lIns="91397" tIns="45699" rIns="91397" bIns="45699" rtlCol="0" anchor="ctr"/>
          <a:lstStyle>
            <a:lvl1pPr algn="ctr">
              <a:defRPr sz="1300">
                <a:solidFill>
                  <a:schemeClr val="tx1">
                    <a:tint val="75000"/>
                  </a:schemeClr>
                </a:solidFill>
              </a:defRPr>
            </a:lvl1pPr>
          </a:lstStyle>
          <a:p>
            <a:pPr defTabSz="456984"/>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67"/>
            <a:ext cx="2492004" cy="403226"/>
          </a:xfrm>
          <a:prstGeom prst="rect">
            <a:avLst/>
          </a:prstGeom>
        </p:spPr>
        <p:txBody>
          <a:bodyPr vert="horz" lIns="91397" tIns="45699" rIns="91397" bIns="45699" rtlCol="0" anchor="ctr"/>
          <a:lstStyle>
            <a:lvl1pPr algn="r">
              <a:defRPr sz="1300">
                <a:solidFill>
                  <a:schemeClr val="tx1">
                    <a:tint val="75000"/>
                  </a:schemeClr>
                </a:solidFill>
              </a:defRPr>
            </a:lvl1pPr>
          </a:lstStyle>
          <a:p>
            <a:pPr defTabSz="456984"/>
            <a:fld id="{6EF70C66-DF0F-408C-A41E-239540566B1B}" type="slidenum">
              <a:rPr lang="de-DE" smtClean="0">
                <a:solidFill>
                  <a:prstClr val="black">
                    <a:tint val="75000"/>
                  </a:prstClr>
                </a:solidFill>
              </a:rPr>
              <a:pPr defTabSz="456984"/>
              <a:t>‹Nr.›</a:t>
            </a:fld>
            <a:endParaRPr lang="de-DE">
              <a:solidFill>
                <a:prstClr val="black">
                  <a:tint val="75000"/>
                </a:prstClr>
              </a:solidFill>
            </a:endParaRPr>
          </a:p>
        </p:txBody>
      </p:sp>
    </p:spTree>
    <p:extLst>
      <p:ext uri="{BB962C8B-B14F-4D97-AF65-F5344CB8AC3E}">
        <p14:creationId xmlns:p14="http://schemas.microsoft.com/office/powerpoint/2010/main" val="116813991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4" r:id="rId17"/>
    <p:sldLayoutId id="2147483955" r:id="rId18"/>
    <p:sldLayoutId id="2147483957" r:id="rId19"/>
    <p:sldLayoutId id="2147483958" r:id="rId20"/>
    <p:sldLayoutId id="2147483960" r:id="rId21"/>
    <p:sldLayoutId id="2147483961" r:id="rId22"/>
  </p:sldLayoutIdLst>
  <p:transition>
    <p:fade/>
  </p:transition>
  <p:timing>
    <p:tnLst>
      <p:par>
        <p:cTn id="1" dur="indefinite" restart="never" nodeType="tmRoot"/>
      </p:par>
    </p:tnLst>
  </p:timing>
  <p:txStyles>
    <p:titleStyle>
      <a:lvl1pPr algn="ctr" defTabSz="913971"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740" indent="-342740" algn="l" defTabSz="913971"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602" indent="-285616" algn="l" defTabSz="91397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465" indent="-228493" algn="l" defTabSz="91397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452" indent="-228493" algn="l" defTabSz="91397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436" indent="-228493" algn="l" defTabSz="91397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423" indent="-228493" algn="l" defTabSz="913971"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70407" indent="-228493" algn="l" defTabSz="913971"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7394" indent="-228493" algn="l" defTabSz="913971"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4382" indent="-228493" algn="l" defTabSz="913971"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971" rtl="0" eaLnBrk="1" latinLnBrk="0" hangingPunct="1">
        <a:defRPr sz="1700" kern="1200">
          <a:solidFill>
            <a:schemeClr val="tx1"/>
          </a:solidFill>
          <a:latin typeface="+mn-lt"/>
          <a:ea typeface="+mn-ea"/>
          <a:cs typeface="+mn-cs"/>
        </a:defRPr>
      </a:lvl1pPr>
      <a:lvl2pPr marL="456984" algn="l" defTabSz="913971" rtl="0" eaLnBrk="1" latinLnBrk="0" hangingPunct="1">
        <a:defRPr sz="1700" kern="1200">
          <a:solidFill>
            <a:schemeClr val="tx1"/>
          </a:solidFill>
          <a:latin typeface="+mn-lt"/>
          <a:ea typeface="+mn-ea"/>
          <a:cs typeface="+mn-cs"/>
        </a:defRPr>
      </a:lvl2pPr>
      <a:lvl3pPr marL="913971" algn="l" defTabSz="913971" rtl="0" eaLnBrk="1" latinLnBrk="0" hangingPunct="1">
        <a:defRPr sz="1700" kern="1200">
          <a:solidFill>
            <a:schemeClr val="tx1"/>
          </a:solidFill>
          <a:latin typeface="+mn-lt"/>
          <a:ea typeface="+mn-ea"/>
          <a:cs typeface="+mn-cs"/>
        </a:defRPr>
      </a:lvl3pPr>
      <a:lvl4pPr marL="1370958" algn="l" defTabSz="913971" rtl="0" eaLnBrk="1" latinLnBrk="0" hangingPunct="1">
        <a:defRPr sz="1700" kern="1200">
          <a:solidFill>
            <a:schemeClr val="tx1"/>
          </a:solidFill>
          <a:latin typeface="+mn-lt"/>
          <a:ea typeface="+mn-ea"/>
          <a:cs typeface="+mn-cs"/>
        </a:defRPr>
      </a:lvl4pPr>
      <a:lvl5pPr marL="1827944" algn="l" defTabSz="913971" rtl="0" eaLnBrk="1" latinLnBrk="0" hangingPunct="1">
        <a:defRPr sz="1700" kern="1200">
          <a:solidFill>
            <a:schemeClr val="tx1"/>
          </a:solidFill>
          <a:latin typeface="+mn-lt"/>
          <a:ea typeface="+mn-ea"/>
          <a:cs typeface="+mn-cs"/>
        </a:defRPr>
      </a:lvl5pPr>
      <a:lvl6pPr marL="2284931" algn="l" defTabSz="913971" rtl="0" eaLnBrk="1" latinLnBrk="0" hangingPunct="1">
        <a:defRPr sz="1700" kern="1200">
          <a:solidFill>
            <a:schemeClr val="tx1"/>
          </a:solidFill>
          <a:latin typeface="+mn-lt"/>
          <a:ea typeface="+mn-ea"/>
          <a:cs typeface="+mn-cs"/>
        </a:defRPr>
      </a:lvl6pPr>
      <a:lvl7pPr marL="2741915" algn="l" defTabSz="913971" rtl="0" eaLnBrk="1" latinLnBrk="0" hangingPunct="1">
        <a:defRPr sz="1700" kern="1200">
          <a:solidFill>
            <a:schemeClr val="tx1"/>
          </a:solidFill>
          <a:latin typeface="+mn-lt"/>
          <a:ea typeface="+mn-ea"/>
          <a:cs typeface="+mn-cs"/>
        </a:defRPr>
      </a:lvl7pPr>
      <a:lvl8pPr marL="3198901" algn="l" defTabSz="913971" rtl="0" eaLnBrk="1" latinLnBrk="0" hangingPunct="1">
        <a:defRPr sz="1700" kern="1200">
          <a:solidFill>
            <a:schemeClr val="tx1"/>
          </a:solidFill>
          <a:latin typeface="+mn-lt"/>
          <a:ea typeface="+mn-ea"/>
          <a:cs typeface="+mn-cs"/>
        </a:defRPr>
      </a:lvl8pPr>
      <a:lvl9pPr marL="3655886" algn="l" defTabSz="913971" rtl="0" eaLnBrk="1" latinLnBrk="0" hangingPunct="1">
        <a:defRPr sz="17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213" tIns="52105" rIns="104213" bIns="52105" anchor="ctr"/>
          <a:lstStyle/>
          <a:p>
            <a:pPr defTabSz="456951">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4" cstate="print">
            <a:extLst>
              <a:ext uri="{28A0092B-C50C-407E-A947-70E740481C1C}">
                <a14:useLocalDpi xmlns:a14="http://schemas.microsoft.com/office/drawing/2010/main"/>
              </a:ext>
            </a:extLst>
          </a:blip>
          <a:srcRect t="50109"/>
          <a:stretch>
            <a:fillRect/>
          </a:stretch>
        </p:blipFill>
        <p:spPr>
          <a:xfrm>
            <a:off x="0" y="3784605"/>
            <a:ext cx="10679113" cy="3768149"/>
          </a:xfrm>
          <a:prstGeom prst="rect">
            <a:avLst/>
          </a:prstGeom>
        </p:spPr>
      </p:pic>
      <p:sp>
        <p:nvSpPr>
          <p:cNvPr id="2" name="Titelplatzhalter 1"/>
          <p:cNvSpPr>
            <a:spLocks noGrp="1"/>
          </p:cNvSpPr>
          <p:nvPr>
            <p:ph type="title"/>
          </p:nvPr>
        </p:nvSpPr>
        <p:spPr>
          <a:xfrm>
            <a:off x="533326" y="218485"/>
            <a:ext cx="9612471" cy="685801"/>
          </a:xfrm>
          <a:prstGeom prst="rect">
            <a:avLst/>
          </a:prstGeom>
        </p:spPr>
        <p:txBody>
          <a:bodyPr vert="horz" lIns="91390" tIns="45695" rIns="91390" bIns="45695"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26" y="1624363"/>
            <a:ext cx="9612471" cy="5136804"/>
          </a:xfrm>
          <a:prstGeom prst="rect">
            <a:avLst/>
          </a:prstGeom>
        </p:spPr>
        <p:txBody>
          <a:bodyPr vert="horz" lIns="91390" tIns="45695" rIns="91390" bIns="45695"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68"/>
            <a:ext cx="2492004" cy="403226"/>
          </a:xfrm>
          <a:prstGeom prst="rect">
            <a:avLst/>
          </a:prstGeom>
        </p:spPr>
        <p:txBody>
          <a:bodyPr vert="horz" lIns="91390" tIns="45695" rIns="91390" bIns="45695" rtlCol="0" anchor="ctr"/>
          <a:lstStyle>
            <a:lvl1pPr algn="l">
              <a:defRPr sz="1300">
                <a:solidFill>
                  <a:schemeClr val="tx1">
                    <a:tint val="75000"/>
                  </a:schemeClr>
                </a:solidFill>
              </a:defRPr>
            </a:lvl1pPr>
          </a:lstStyle>
          <a:p>
            <a:pPr defTabSz="456951"/>
            <a:fld id="{3181BEF0-5587-46B2-A201-AE66ABB9279B}" type="datetimeFigureOut">
              <a:rPr lang="de-DE" smtClean="0">
                <a:solidFill>
                  <a:prstClr val="black">
                    <a:tint val="75000"/>
                  </a:prstClr>
                </a:solidFill>
              </a:rPr>
              <a:pPr defTabSz="456951"/>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68"/>
            <a:ext cx="3380874" cy="403226"/>
          </a:xfrm>
          <a:prstGeom prst="rect">
            <a:avLst/>
          </a:prstGeom>
        </p:spPr>
        <p:txBody>
          <a:bodyPr vert="horz" lIns="91390" tIns="45695" rIns="91390" bIns="45695" rtlCol="0" anchor="ctr"/>
          <a:lstStyle>
            <a:lvl1pPr algn="ctr">
              <a:defRPr sz="1300">
                <a:solidFill>
                  <a:schemeClr val="tx1">
                    <a:tint val="75000"/>
                  </a:schemeClr>
                </a:solidFill>
              </a:defRPr>
            </a:lvl1pPr>
          </a:lstStyle>
          <a:p>
            <a:pPr defTabSz="456951"/>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68"/>
            <a:ext cx="2492004" cy="403226"/>
          </a:xfrm>
          <a:prstGeom prst="rect">
            <a:avLst/>
          </a:prstGeom>
        </p:spPr>
        <p:txBody>
          <a:bodyPr vert="horz" lIns="91390" tIns="45695" rIns="91390" bIns="45695" rtlCol="0" anchor="ctr"/>
          <a:lstStyle>
            <a:lvl1pPr algn="r">
              <a:defRPr sz="1300">
                <a:solidFill>
                  <a:schemeClr val="tx1">
                    <a:tint val="75000"/>
                  </a:schemeClr>
                </a:solidFill>
              </a:defRPr>
            </a:lvl1pPr>
          </a:lstStyle>
          <a:p>
            <a:pPr defTabSz="456951"/>
            <a:fld id="{6EF70C66-DF0F-408C-A41E-239540566B1B}" type="slidenum">
              <a:rPr lang="de-DE" smtClean="0">
                <a:solidFill>
                  <a:prstClr val="black">
                    <a:tint val="75000"/>
                  </a:prstClr>
                </a:solidFill>
              </a:rPr>
              <a:pPr defTabSz="456951"/>
              <a:t>‹Nr.›</a:t>
            </a:fld>
            <a:endParaRPr lang="de-DE">
              <a:solidFill>
                <a:prstClr val="black">
                  <a:tint val="75000"/>
                </a:prstClr>
              </a:solidFill>
            </a:endParaRPr>
          </a:p>
        </p:txBody>
      </p:sp>
    </p:spTree>
    <p:extLst>
      <p:ext uri="{BB962C8B-B14F-4D97-AF65-F5344CB8AC3E}">
        <p14:creationId xmlns:p14="http://schemas.microsoft.com/office/powerpoint/2010/main" val="3072545701"/>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transition>
    <p:fade/>
  </p:transition>
  <p:timing>
    <p:tnLst>
      <p:par>
        <p:cTn id="1" dur="indefinite" restart="never" nodeType="tmRoot"/>
      </p:par>
    </p:tnLst>
  </p:timing>
  <p:txStyles>
    <p:titleStyle>
      <a:lvl1pPr algn="ctr" defTabSz="91390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716" indent="-342716" algn="l" defTabSz="91390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550" indent="-285596" algn="l" defTabSz="91390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384" indent="-228477" algn="l" defTabSz="91390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338" indent="-228477" algn="l" defTabSz="91390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290" indent="-228477" algn="l" defTabSz="91390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245" indent="-228477" algn="l" defTabSz="91390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70196" indent="-228477" algn="l" defTabSz="91390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7151" indent="-228477" algn="l" defTabSz="91390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4107" indent="-228477" algn="l" defTabSz="91390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906" rtl="0" eaLnBrk="1" latinLnBrk="0" hangingPunct="1">
        <a:defRPr sz="1700" kern="1200">
          <a:solidFill>
            <a:schemeClr val="tx1"/>
          </a:solidFill>
          <a:latin typeface="+mn-lt"/>
          <a:ea typeface="+mn-ea"/>
          <a:cs typeface="+mn-cs"/>
        </a:defRPr>
      </a:lvl1pPr>
      <a:lvl2pPr marL="456951" algn="l" defTabSz="913906" rtl="0" eaLnBrk="1" latinLnBrk="0" hangingPunct="1">
        <a:defRPr sz="1700" kern="1200">
          <a:solidFill>
            <a:schemeClr val="tx1"/>
          </a:solidFill>
          <a:latin typeface="+mn-lt"/>
          <a:ea typeface="+mn-ea"/>
          <a:cs typeface="+mn-cs"/>
        </a:defRPr>
      </a:lvl2pPr>
      <a:lvl3pPr marL="913906" algn="l" defTabSz="913906" rtl="0" eaLnBrk="1" latinLnBrk="0" hangingPunct="1">
        <a:defRPr sz="1700" kern="1200">
          <a:solidFill>
            <a:schemeClr val="tx1"/>
          </a:solidFill>
          <a:latin typeface="+mn-lt"/>
          <a:ea typeface="+mn-ea"/>
          <a:cs typeface="+mn-cs"/>
        </a:defRPr>
      </a:lvl3pPr>
      <a:lvl4pPr marL="1370861" algn="l" defTabSz="913906" rtl="0" eaLnBrk="1" latinLnBrk="0" hangingPunct="1">
        <a:defRPr sz="1700" kern="1200">
          <a:solidFill>
            <a:schemeClr val="tx1"/>
          </a:solidFill>
          <a:latin typeface="+mn-lt"/>
          <a:ea typeface="+mn-ea"/>
          <a:cs typeface="+mn-cs"/>
        </a:defRPr>
      </a:lvl4pPr>
      <a:lvl5pPr marL="1827814" algn="l" defTabSz="913906" rtl="0" eaLnBrk="1" latinLnBrk="0" hangingPunct="1">
        <a:defRPr sz="1700" kern="1200">
          <a:solidFill>
            <a:schemeClr val="tx1"/>
          </a:solidFill>
          <a:latin typeface="+mn-lt"/>
          <a:ea typeface="+mn-ea"/>
          <a:cs typeface="+mn-cs"/>
        </a:defRPr>
      </a:lvl5pPr>
      <a:lvl6pPr marL="2284769" algn="l" defTabSz="913906" rtl="0" eaLnBrk="1" latinLnBrk="0" hangingPunct="1">
        <a:defRPr sz="1700" kern="1200">
          <a:solidFill>
            <a:schemeClr val="tx1"/>
          </a:solidFill>
          <a:latin typeface="+mn-lt"/>
          <a:ea typeface="+mn-ea"/>
          <a:cs typeface="+mn-cs"/>
        </a:defRPr>
      </a:lvl6pPr>
      <a:lvl7pPr marL="2741720" algn="l" defTabSz="913906" rtl="0" eaLnBrk="1" latinLnBrk="0" hangingPunct="1">
        <a:defRPr sz="1700" kern="1200">
          <a:solidFill>
            <a:schemeClr val="tx1"/>
          </a:solidFill>
          <a:latin typeface="+mn-lt"/>
          <a:ea typeface="+mn-ea"/>
          <a:cs typeface="+mn-cs"/>
        </a:defRPr>
      </a:lvl7pPr>
      <a:lvl8pPr marL="3198674" algn="l" defTabSz="913906" rtl="0" eaLnBrk="1" latinLnBrk="0" hangingPunct="1">
        <a:defRPr sz="1700" kern="1200">
          <a:solidFill>
            <a:schemeClr val="tx1"/>
          </a:solidFill>
          <a:latin typeface="+mn-lt"/>
          <a:ea typeface="+mn-ea"/>
          <a:cs typeface="+mn-cs"/>
        </a:defRPr>
      </a:lvl8pPr>
      <a:lvl9pPr marL="3655626" algn="l" defTabSz="913906" rtl="0" eaLnBrk="1" latinLnBrk="0" hangingPunct="1">
        <a:defRPr sz="1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2"/>
            <a:ext cx="10679113" cy="1192312"/>
          </a:xfrm>
          <a:prstGeom prst="rect">
            <a:avLst/>
          </a:prstGeom>
          <a:solidFill>
            <a:srgbClr val="E3E4E4"/>
          </a:soli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7" cstate="print">
            <a:extLst>
              <a:ext uri="{28A0092B-C50C-407E-A947-70E740481C1C}">
                <a14:useLocalDpi xmlns:a14="http://schemas.microsoft.com/office/drawing/2010/main"/>
              </a:ext>
            </a:extLst>
          </a:blip>
          <a:srcRect t="50109"/>
          <a:stretch>
            <a:fillRect/>
          </a:stretch>
        </p:blipFill>
        <p:spPr>
          <a:xfrm>
            <a:off x="0" y="3784602"/>
            <a:ext cx="10679113" cy="3768149"/>
          </a:xfrm>
          <a:prstGeom prst="rect">
            <a:avLst/>
          </a:prstGeom>
        </p:spPr>
      </p:pic>
      <p:sp>
        <p:nvSpPr>
          <p:cNvPr id="2" name="Titelplatzhalter 1"/>
          <p:cNvSpPr>
            <a:spLocks noGrp="1"/>
          </p:cNvSpPr>
          <p:nvPr>
            <p:ph type="title"/>
          </p:nvPr>
        </p:nvSpPr>
        <p:spPr>
          <a:xfrm>
            <a:off x="533322" y="218482"/>
            <a:ext cx="9612471" cy="685801"/>
          </a:xfrm>
          <a:prstGeom prst="rect">
            <a:avLst/>
          </a:prstGeom>
        </p:spPr>
        <p:txBody>
          <a:bodyPr vert="horz" lIns="91411" tIns="45705" rIns="91411" bIns="45705"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22" y="1624363"/>
            <a:ext cx="9612471" cy="5136804"/>
          </a:xfrm>
          <a:prstGeom prst="rect">
            <a:avLst/>
          </a:prstGeom>
        </p:spPr>
        <p:txBody>
          <a:bodyPr vert="horz" lIns="91411" tIns="45705" rIns="91411" bIns="45705"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65"/>
            <a:ext cx="2492004" cy="403226"/>
          </a:xfrm>
          <a:prstGeom prst="rect">
            <a:avLst/>
          </a:prstGeom>
        </p:spPr>
        <p:txBody>
          <a:bodyPr vert="horz" lIns="91411" tIns="45705" rIns="91411" bIns="45705" rtlCol="0" anchor="ctr"/>
          <a:lstStyle>
            <a:lvl1pPr algn="l">
              <a:defRPr sz="1200">
                <a:solidFill>
                  <a:schemeClr val="tx1">
                    <a:tint val="75000"/>
                  </a:schemeClr>
                </a:solidFill>
              </a:defRPr>
            </a:lvl1pPr>
          </a:lstStyle>
          <a:p>
            <a:pPr defTabSz="457050"/>
            <a:fld id="{3181BEF0-5587-46B2-A201-AE66ABB9279B}" type="datetimeFigureOut">
              <a:rPr lang="de-DE" smtClean="0">
                <a:solidFill>
                  <a:prstClr val="black">
                    <a:tint val="75000"/>
                  </a:prstClr>
                </a:solidFill>
              </a:rPr>
              <a:pPr defTabSz="457050"/>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65"/>
            <a:ext cx="3380874" cy="403226"/>
          </a:xfrm>
          <a:prstGeom prst="rect">
            <a:avLst/>
          </a:prstGeom>
        </p:spPr>
        <p:txBody>
          <a:bodyPr vert="horz" lIns="91411" tIns="45705" rIns="91411" bIns="45705" rtlCol="0" anchor="ctr"/>
          <a:lstStyle>
            <a:lvl1pPr algn="ctr">
              <a:defRPr sz="1200">
                <a:solidFill>
                  <a:schemeClr val="tx1">
                    <a:tint val="75000"/>
                  </a:schemeClr>
                </a:solidFill>
              </a:defRPr>
            </a:lvl1pPr>
          </a:lstStyle>
          <a:p>
            <a:pPr defTabSz="457050"/>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65"/>
            <a:ext cx="2492004" cy="403226"/>
          </a:xfrm>
          <a:prstGeom prst="rect">
            <a:avLst/>
          </a:prstGeom>
        </p:spPr>
        <p:txBody>
          <a:bodyPr vert="horz" lIns="91411" tIns="45705" rIns="91411" bIns="45705" rtlCol="0" anchor="ctr"/>
          <a:lstStyle>
            <a:lvl1pPr algn="r">
              <a:defRPr sz="1200">
                <a:solidFill>
                  <a:schemeClr val="tx1">
                    <a:tint val="75000"/>
                  </a:schemeClr>
                </a:solidFill>
              </a:defRPr>
            </a:lvl1pPr>
          </a:lstStyle>
          <a:p>
            <a:pPr defTabSz="457050"/>
            <a:fld id="{6EF70C66-DF0F-408C-A41E-239540566B1B}" type="slidenum">
              <a:rPr lang="de-DE" smtClean="0">
                <a:solidFill>
                  <a:prstClr val="black">
                    <a:tint val="75000"/>
                  </a:prstClr>
                </a:solidFill>
              </a:rPr>
              <a:pPr defTabSz="457050"/>
              <a:t>‹Nr.›</a:t>
            </a:fld>
            <a:endParaRPr lang="de-DE">
              <a:solidFill>
                <a:prstClr val="black">
                  <a:tint val="75000"/>
                </a:prstClr>
              </a:solidFill>
            </a:endParaRPr>
          </a:p>
        </p:txBody>
      </p:sp>
    </p:spTree>
    <p:extLst>
      <p:ext uri="{BB962C8B-B14F-4D97-AF65-F5344CB8AC3E}">
        <p14:creationId xmlns:p14="http://schemas.microsoft.com/office/powerpoint/2010/main" val="3053217594"/>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90" r:id="rId14"/>
    <p:sldLayoutId id="2147483991" r:id="rId15"/>
  </p:sldLayoutIdLst>
  <p:transition>
    <p:fade/>
  </p:transition>
  <p:timing>
    <p:tnLst>
      <p:par>
        <p:cTn id="1" dur="indefinite" restart="never" nodeType="tmRoot"/>
      </p:par>
    </p:tnLst>
  </p:timing>
  <p:txStyles>
    <p:title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01" rtl="0" eaLnBrk="1" latinLnBrk="0" hangingPunct="1">
        <a:defRPr sz="1700" kern="1200">
          <a:solidFill>
            <a:schemeClr val="tx1"/>
          </a:solidFill>
          <a:latin typeface="+mn-lt"/>
          <a:ea typeface="+mn-ea"/>
          <a:cs typeface="+mn-cs"/>
        </a:defRPr>
      </a:lvl1pPr>
      <a:lvl2pPr marL="457050" algn="l" defTabSz="914101" rtl="0" eaLnBrk="1" latinLnBrk="0" hangingPunct="1">
        <a:defRPr sz="1700" kern="1200">
          <a:solidFill>
            <a:schemeClr val="tx1"/>
          </a:solidFill>
          <a:latin typeface="+mn-lt"/>
          <a:ea typeface="+mn-ea"/>
          <a:cs typeface="+mn-cs"/>
        </a:defRPr>
      </a:lvl2pPr>
      <a:lvl3pPr marL="914101" algn="l" defTabSz="914101" rtl="0" eaLnBrk="1" latinLnBrk="0" hangingPunct="1">
        <a:defRPr sz="1700" kern="1200">
          <a:solidFill>
            <a:schemeClr val="tx1"/>
          </a:solidFill>
          <a:latin typeface="+mn-lt"/>
          <a:ea typeface="+mn-ea"/>
          <a:cs typeface="+mn-cs"/>
        </a:defRPr>
      </a:lvl3pPr>
      <a:lvl4pPr marL="1371152" algn="l" defTabSz="914101" rtl="0" eaLnBrk="1" latinLnBrk="0" hangingPunct="1">
        <a:defRPr sz="1700" kern="1200">
          <a:solidFill>
            <a:schemeClr val="tx1"/>
          </a:solidFill>
          <a:latin typeface="+mn-lt"/>
          <a:ea typeface="+mn-ea"/>
          <a:cs typeface="+mn-cs"/>
        </a:defRPr>
      </a:lvl4pPr>
      <a:lvl5pPr marL="1828204" algn="l" defTabSz="914101" rtl="0" eaLnBrk="1" latinLnBrk="0" hangingPunct="1">
        <a:defRPr sz="1700" kern="1200">
          <a:solidFill>
            <a:schemeClr val="tx1"/>
          </a:solidFill>
          <a:latin typeface="+mn-lt"/>
          <a:ea typeface="+mn-ea"/>
          <a:cs typeface="+mn-cs"/>
        </a:defRPr>
      </a:lvl5pPr>
      <a:lvl6pPr marL="2285255" algn="l" defTabSz="914101" rtl="0" eaLnBrk="1" latinLnBrk="0" hangingPunct="1">
        <a:defRPr sz="1700" kern="1200">
          <a:solidFill>
            <a:schemeClr val="tx1"/>
          </a:solidFill>
          <a:latin typeface="+mn-lt"/>
          <a:ea typeface="+mn-ea"/>
          <a:cs typeface="+mn-cs"/>
        </a:defRPr>
      </a:lvl6pPr>
      <a:lvl7pPr marL="2742305" algn="l" defTabSz="914101" rtl="0" eaLnBrk="1" latinLnBrk="0" hangingPunct="1">
        <a:defRPr sz="1700" kern="1200">
          <a:solidFill>
            <a:schemeClr val="tx1"/>
          </a:solidFill>
          <a:latin typeface="+mn-lt"/>
          <a:ea typeface="+mn-ea"/>
          <a:cs typeface="+mn-cs"/>
        </a:defRPr>
      </a:lvl7pPr>
      <a:lvl8pPr marL="3199355" algn="l" defTabSz="914101" rtl="0" eaLnBrk="1" latinLnBrk="0" hangingPunct="1">
        <a:defRPr sz="1700" kern="1200">
          <a:solidFill>
            <a:schemeClr val="tx1"/>
          </a:solidFill>
          <a:latin typeface="+mn-lt"/>
          <a:ea typeface="+mn-ea"/>
          <a:cs typeface="+mn-cs"/>
        </a:defRPr>
      </a:lvl8pPr>
      <a:lvl9pPr marL="3656406" algn="l" defTabSz="914101" rtl="0" eaLnBrk="1" latinLnBrk="0" hangingPunct="1">
        <a:defRPr sz="17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2"/>
            <a:ext cx="10679113" cy="1192312"/>
          </a:xfrm>
          <a:prstGeom prst="rect">
            <a:avLst/>
          </a:prstGeom>
          <a:solidFill>
            <a:srgbClr val="E3E4E4"/>
          </a:soli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8" cstate="print">
            <a:extLst>
              <a:ext uri="{28A0092B-C50C-407E-A947-70E740481C1C}">
                <a14:useLocalDpi xmlns:a14="http://schemas.microsoft.com/office/drawing/2010/main"/>
              </a:ext>
            </a:extLst>
          </a:blip>
          <a:srcRect t="50109"/>
          <a:stretch>
            <a:fillRect/>
          </a:stretch>
        </p:blipFill>
        <p:spPr>
          <a:xfrm>
            <a:off x="0" y="3784602"/>
            <a:ext cx="10679113" cy="3768149"/>
          </a:xfrm>
          <a:prstGeom prst="rect">
            <a:avLst/>
          </a:prstGeom>
        </p:spPr>
      </p:pic>
      <p:sp>
        <p:nvSpPr>
          <p:cNvPr id="2" name="Titelplatzhalter 1"/>
          <p:cNvSpPr>
            <a:spLocks noGrp="1"/>
          </p:cNvSpPr>
          <p:nvPr>
            <p:ph type="title"/>
          </p:nvPr>
        </p:nvSpPr>
        <p:spPr>
          <a:xfrm>
            <a:off x="533322" y="218482"/>
            <a:ext cx="9612471" cy="685801"/>
          </a:xfrm>
          <a:prstGeom prst="rect">
            <a:avLst/>
          </a:prstGeom>
        </p:spPr>
        <p:txBody>
          <a:bodyPr vert="horz" lIns="91411" tIns="45705" rIns="91411" bIns="45705"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22" y="1624363"/>
            <a:ext cx="9612471" cy="5136804"/>
          </a:xfrm>
          <a:prstGeom prst="rect">
            <a:avLst/>
          </a:prstGeom>
        </p:spPr>
        <p:txBody>
          <a:bodyPr vert="horz" lIns="91411" tIns="45705" rIns="91411" bIns="45705"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65"/>
            <a:ext cx="2492004" cy="403226"/>
          </a:xfrm>
          <a:prstGeom prst="rect">
            <a:avLst/>
          </a:prstGeom>
        </p:spPr>
        <p:txBody>
          <a:bodyPr vert="horz" lIns="91411" tIns="45705" rIns="91411" bIns="45705" rtlCol="0" anchor="ctr"/>
          <a:lstStyle>
            <a:lvl1pPr algn="l">
              <a:defRPr sz="1200">
                <a:solidFill>
                  <a:schemeClr val="tx1">
                    <a:tint val="75000"/>
                  </a:schemeClr>
                </a:solidFill>
              </a:defRPr>
            </a:lvl1pPr>
          </a:lstStyle>
          <a:p>
            <a:pPr defTabSz="457050"/>
            <a:fld id="{3181BEF0-5587-46B2-A201-AE66ABB9279B}" type="datetimeFigureOut">
              <a:rPr lang="de-DE" smtClean="0">
                <a:solidFill>
                  <a:prstClr val="black">
                    <a:tint val="75000"/>
                  </a:prstClr>
                </a:solidFill>
              </a:rPr>
              <a:pPr defTabSz="457050"/>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65"/>
            <a:ext cx="3380874" cy="403226"/>
          </a:xfrm>
          <a:prstGeom prst="rect">
            <a:avLst/>
          </a:prstGeom>
        </p:spPr>
        <p:txBody>
          <a:bodyPr vert="horz" lIns="91411" tIns="45705" rIns="91411" bIns="45705" rtlCol="0" anchor="ctr"/>
          <a:lstStyle>
            <a:lvl1pPr algn="ctr">
              <a:defRPr sz="1200">
                <a:solidFill>
                  <a:schemeClr val="tx1">
                    <a:tint val="75000"/>
                  </a:schemeClr>
                </a:solidFill>
              </a:defRPr>
            </a:lvl1pPr>
          </a:lstStyle>
          <a:p>
            <a:pPr defTabSz="457050"/>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65"/>
            <a:ext cx="2492004" cy="403226"/>
          </a:xfrm>
          <a:prstGeom prst="rect">
            <a:avLst/>
          </a:prstGeom>
        </p:spPr>
        <p:txBody>
          <a:bodyPr vert="horz" lIns="91411" tIns="45705" rIns="91411" bIns="45705" rtlCol="0" anchor="ctr"/>
          <a:lstStyle>
            <a:lvl1pPr algn="r">
              <a:defRPr sz="1200">
                <a:solidFill>
                  <a:schemeClr val="tx1">
                    <a:tint val="75000"/>
                  </a:schemeClr>
                </a:solidFill>
              </a:defRPr>
            </a:lvl1pPr>
          </a:lstStyle>
          <a:p>
            <a:pPr defTabSz="457050"/>
            <a:fld id="{6EF70C66-DF0F-408C-A41E-239540566B1B}" type="slidenum">
              <a:rPr lang="de-DE" smtClean="0">
                <a:solidFill>
                  <a:prstClr val="black">
                    <a:tint val="75000"/>
                  </a:prstClr>
                </a:solidFill>
              </a:rPr>
              <a:pPr defTabSz="457050"/>
              <a:t>‹Nr.›</a:t>
            </a:fld>
            <a:endParaRPr lang="de-DE">
              <a:solidFill>
                <a:prstClr val="black">
                  <a:tint val="75000"/>
                </a:prstClr>
              </a:solidFill>
            </a:endParaRPr>
          </a:p>
        </p:txBody>
      </p:sp>
    </p:spTree>
    <p:extLst>
      <p:ext uri="{BB962C8B-B14F-4D97-AF65-F5344CB8AC3E}">
        <p14:creationId xmlns:p14="http://schemas.microsoft.com/office/powerpoint/2010/main" val="3541885891"/>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Lst>
  <p:transition>
    <p:fade/>
  </p:transition>
  <p:timing>
    <p:tnLst>
      <p:par>
        <p:cTn id="1" dur="indefinite" restart="never" nodeType="tmRoot"/>
      </p:par>
    </p:tnLst>
  </p:timing>
  <p:txStyles>
    <p:title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01" rtl="0" eaLnBrk="1" latinLnBrk="0" hangingPunct="1">
        <a:defRPr sz="1700" kern="1200">
          <a:solidFill>
            <a:schemeClr val="tx1"/>
          </a:solidFill>
          <a:latin typeface="+mn-lt"/>
          <a:ea typeface="+mn-ea"/>
          <a:cs typeface="+mn-cs"/>
        </a:defRPr>
      </a:lvl1pPr>
      <a:lvl2pPr marL="457050" algn="l" defTabSz="914101" rtl="0" eaLnBrk="1" latinLnBrk="0" hangingPunct="1">
        <a:defRPr sz="1700" kern="1200">
          <a:solidFill>
            <a:schemeClr val="tx1"/>
          </a:solidFill>
          <a:latin typeface="+mn-lt"/>
          <a:ea typeface="+mn-ea"/>
          <a:cs typeface="+mn-cs"/>
        </a:defRPr>
      </a:lvl2pPr>
      <a:lvl3pPr marL="914101" algn="l" defTabSz="914101" rtl="0" eaLnBrk="1" latinLnBrk="0" hangingPunct="1">
        <a:defRPr sz="1700" kern="1200">
          <a:solidFill>
            <a:schemeClr val="tx1"/>
          </a:solidFill>
          <a:latin typeface="+mn-lt"/>
          <a:ea typeface="+mn-ea"/>
          <a:cs typeface="+mn-cs"/>
        </a:defRPr>
      </a:lvl3pPr>
      <a:lvl4pPr marL="1371152" algn="l" defTabSz="914101" rtl="0" eaLnBrk="1" latinLnBrk="0" hangingPunct="1">
        <a:defRPr sz="1700" kern="1200">
          <a:solidFill>
            <a:schemeClr val="tx1"/>
          </a:solidFill>
          <a:latin typeface="+mn-lt"/>
          <a:ea typeface="+mn-ea"/>
          <a:cs typeface="+mn-cs"/>
        </a:defRPr>
      </a:lvl4pPr>
      <a:lvl5pPr marL="1828204" algn="l" defTabSz="914101" rtl="0" eaLnBrk="1" latinLnBrk="0" hangingPunct="1">
        <a:defRPr sz="1700" kern="1200">
          <a:solidFill>
            <a:schemeClr val="tx1"/>
          </a:solidFill>
          <a:latin typeface="+mn-lt"/>
          <a:ea typeface="+mn-ea"/>
          <a:cs typeface="+mn-cs"/>
        </a:defRPr>
      </a:lvl5pPr>
      <a:lvl6pPr marL="2285255" algn="l" defTabSz="914101" rtl="0" eaLnBrk="1" latinLnBrk="0" hangingPunct="1">
        <a:defRPr sz="1700" kern="1200">
          <a:solidFill>
            <a:schemeClr val="tx1"/>
          </a:solidFill>
          <a:latin typeface="+mn-lt"/>
          <a:ea typeface="+mn-ea"/>
          <a:cs typeface="+mn-cs"/>
        </a:defRPr>
      </a:lvl6pPr>
      <a:lvl7pPr marL="2742305" algn="l" defTabSz="914101" rtl="0" eaLnBrk="1" latinLnBrk="0" hangingPunct="1">
        <a:defRPr sz="1700" kern="1200">
          <a:solidFill>
            <a:schemeClr val="tx1"/>
          </a:solidFill>
          <a:latin typeface="+mn-lt"/>
          <a:ea typeface="+mn-ea"/>
          <a:cs typeface="+mn-cs"/>
        </a:defRPr>
      </a:lvl7pPr>
      <a:lvl8pPr marL="3199355" algn="l" defTabSz="914101" rtl="0" eaLnBrk="1" latinLnBrk="0" hangingPunct="1">
        <a:defRPr sz="1700" kern="1200">
          <a:solidFill>
            <a:schemeClr val="tx1"/>
          </a:solidFill>
          <a:latin typeface="+mn-lt"/>
          <a:ea typeface="+mn-ea"/>
          <a:cs typeface="+mn-cs"/>
        </a:defRPr>
      </a:lvl8pPr>
      <a:lvl9pPr marL="3656406" algn="l" defTabSz="914101" rtl="0" eaLnBrk="1" latinLnBrk="0" hangingPunct="1">
        <a:defRPr sz="17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2"/>
            <a:ext cx="10679113" cy="1192312"/>
          </a:xfrm>
          <a:prstGeom prst="rect">
            <a:avLst/>
          </a:prstGeom>
          <a:solidFill>
            <a:srgbClr val="E3E4E4"/>
          </a:solidFill>
          <a:ln w="9525">
            <a:noFill/>
            <a:miter lim="800000"/>
            <a:headEnd/>
            <a:tailEnd/>
          </a:ln>
        </p:spPr>
        <p:txBody>
          <a:bodyPr wrap="none" lIns="104234" tIns="52116" rIns="104234" bIns="52116" anchor="ctr"/>
          <a:lstStyle/>
          <a:p>
            <a:pPr defTabSz="457050">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6" cstate="print">
            <a:extLst>
              <a:ext uri="{28A0092B-C50C-407E-A947-70E740481C1C}">
                <a14:useLocalDpi xmlns:a14="http://schemas.microsoft.com/office/drawing/2010/main"/>
              </a:ext>
            </a:extLst>
          </a:blip>
          <a:srcRect t="50109"/>
          <a:stretch>
            <a:fillRect/>
          </a:stretch>
        </p:blipFill>
        <p:spPr>
          <a:xfrm>
            <a:off x="0" y="3784602"/>
            <a:ext cx="10679113" cy="3768149"/>
          </a:xfrm>
          <a:prstGeom prst="rect">
            <a:avLst/>
          </a:prstGeom>
        </p:spPr>
      </p:pic>
      <p:sp>
        <p:nvSpPr>
          <p:cNvPr id="2" name="Titelplatzhalter 1"/>
          <p:cNvSpPr>
            <a:spLocks noGrp="1"/>
          </p:cNvSpPr>
          <p:nvPr>
            <p:ph type="title"/>
          </p:nvPr>
        </p:nvSpPr>
        <p:spPr>
          <a:xfrm>
            <a:off x="533322" y="218482"/>
            <a:ext cx="9612471" cy="685801"/>
          </a:xfrm>
          <a:prstGeom prst="rect">
            <a:avLst/>
          </a:prstGeom>
        </p:spPr>
        <p:txBody>
          <a:bodyPr vert="horz" lIns="91411" tIns="45705" rIns="91411" bIns="45705"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22" y="1624363"/>
            <a:ext cx="9612471" cy="5136804"/>
          </a:xfrm>
          <a:prstGeom prst="rect">
            <a:avLst/>
          </a:prstGeom>
        </p:spPr>
        <p:txBody>
          <a:bodyPr vert="horz" lIns="91411" tIns="45705" rIns="91411" bIns="45705"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65"/>
            <a:ext cx="2492004" cy="403226"/>
          </a:xfrm>
          <a:prstGeom prst="rect">
            <a:avLst/>
          </a:prstGeom>
        </p:spPr>
        <p:txBody>
          <a:bodyPr vert="horz" lIns="91411" tIns="45705" rIns="91411" bIns="45705" rtlCol="0" anchor="ctr"/>
          <a:lstStyle>
            <a:lvl1pPr algn="l">
              <a:defRPr sz="1200">
                <a:solidFill>
                  <a:schemeClr val="tx1">
                    <a:tint val="75000"/>
                  </a:schemeClr>
                </a:solidFill>
              </a:defRPr>
            </a:lvl1pPr>
          </a:lstStyle>
          <a:p>
            <a:pPr defTabSz="457050"/>
            <a:fld id="{3181BEF0-5587-46B2-A201-AE66ABB9279B}" type="datetimeFigureOut">
              <a:rPr lang="de-DE" smtClean="0">
                <a:solidFill>
                  <a:prstClr val="black">
                    <a:tint val="75000"/>
                  </a:prstClr>
                </a:solidFill>
              </a:rPr>
              <a:pPr defTabSz="457050"/>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65"/>
            <a:ext cx="3380874" cy="403226"/>
          </a:xfrm>
          <a:prstGeom prst="rect">
            <a:avLst/>
          </a:prstGeom>
        </p:spPr>
        <p:txBody>
          <a:bodyPr vert="horz" lIns="91411" tIns="45705" rIns="91411" bIns="45705" rtlCol="0" anchor="ctr"/>
          <a:lstStyle>
            <a:lvl1pPr algn="ctr">
              <a:defRPr sz="1200">
                <a:solidFill>
                  <a:schemeClr val="tx1">
                    <a:tint val="75000"/>
                  </a:schemeClr>
                </a:solidFill>
              </a:defRPr>
            </a:lvl1pPr>
          </a:lstStyle>
          <a:p>
            <a:pPr defTabSz="457050"/>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65"/>
            <a:ext cx="2492004" cy="403226"/>
          </a:xfrm>
          <a:prstGeom prst="rect">
            <a:avLst/>
          </a:prstGeom>
        </p:spPr>
        <p:txBody>
          <a:bodyPr vert="horz" lIns="91411" tIns="45705" rIns="91411" bIns="45705" rtlCol="0" anchor="ctr"/>
          <a:lstStyle>
            <a:lvl1pPr algn="r">
              <a:defRPr sz="1200">
                <a:solidFill>
                  <a:schemeClr val="tx1">
                    <a:tint val="75000"/>
                  </a:schemeClr>
                </a:solidFill>
              </a:defRPr>
            </a:lvl1pPr>
          </a:lstStyle>
          <a:p>
            <a:pPr defTabSz="457050"/>
            <a:fld id="{6EF70C66-DF0F-408C-A41E-239540566B1B}" type="slidenum">
              <a:rPr lang="de-DE" smtClean="0">
                <a:solidFill>
                  <a:prstClr val="black">
                    <a:tint val="75000"/>
                  </a:prstClr>
                </a:solidFill>
              </a:rPr>
              <a:pPr defTabSz="457050"/>
              <a:t>‹Nr.›</a:t>
            </a:fld>
            <a:endParaRPr lang="de-DE">
              <a:solidFill>
                <a:prstClr val="black">
                  <a:tint val="75000"/>
                </a:prstClr>
              </a:solidFill>
            </a:endParaRPr>
          </a:p>
        </p:txBody>
      </p:sp>
    </p:spTree>
    <p:extLst>
      <p:ext uri="{BB962C8B-B14F-4D97-AF65-F5344CB8AC3E}">
        <p14:creationId xmlns:p14="http://schemas.microsoft.com/office/powerpoint/2010/main" val="23240706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Lst>
  <p:transition>
    <p:fade/>
  </p:transition>
  <p:timing>
    <p:tnLst>
      <p:par>
        <p:cTn id="1" dur="indefinite" restart="never" nodeType="tmRoot"/>
      </p:par>
    </p:tnLst>
  </p:timing>
  <p:txStyles>
    <p:title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01" rtl="0" eaLnBrk="1" latinLnBrk="0" hangingPunct="1">
        <a:defRPr sz="1700" kern="1200">
          <a:solidFill>
            <a:schemeClr val="tx1"/>
          </a:solidFill>
          <a:latin typeface="+mn-lt"/>
          <a:ea typeface="+mn-ea"/>
          <a:cs typeface="+mn-cs"/>
        </a:defRPr>
      </a:lvl1pPr>
      <a:lvl2pPr marL="457050" algn="l" defTabSz="914101" rtl="0" eaLnBrk="1" latinLnBrk="0" hangingPunct="1">
        <a:defRPr sz="1700" kern="1200">
          <a:solidFill>
            <a:schemeClr val="tx1"/>
          </a:solidFill>
          <a:latin typeface="+mn-lt"/>
          <a:ea typeface="+mn-ea"/>
          <a:cs typeface="+mn-cs"/>
        </a:defRPr>
      </a:lvl2pPr>
      <a:lvl3pPr marL="914101" algn="l" defTabSz="914101" rtl="0" eaLnBrk="1" latinLnBrk="0" hangingPunct="1">
        <a:defRPr sz="1700" kern="1200">
          <a:solidFill>
            <a:schemeClr val="tx1"/>
          </a:solidFill>
          <a:latin typeface="+mn-lt"/>
          <a:ea typeface="+mn-ea"/>
          <a:cs typeface="+mn-cs"/>
        </a:defRPr>
      </a:lvl3pPr>
      <a:lvl4pPr marL="1371152" algn="l" defTabSz="914101" rtl="0" eaLnBrk="1" latinLnBrk="0" hangingPunct="1">
        <a:defRPr sz="1700" kern="1200">
          <a:solidFill>
            <a:schemeClr val="tx1"/>
          </a:solidFill>
          <a:latin typeface="+mn-lt"/>
          <a:ea typeface="+mn-ea"/>
          <a:cs typeface="+mn-cs"/>
        </a:defRPr>
      </a:lvl4pPr>
      <a:lvl5pPr marL="1828204" algn="l" defTabSz="914101" rtl="0" eaLnBrk="1" latinLnBrk="0" hangingPunct="1">
        <a:defRPr sz="1700" kern="1200">
          <a:solidFill>
            <a:schemeClr val="tx1"/>
          </a:solidFill>
          <a:latin typeface="+mn-lt"/>
          <a:ea typeface="+mn-ea"/>
          <a:cs typeface="+mn-cs"/>
        </a:defRPr>
      </a:lvl5pPr>
      <a:lvl6pPr marL="2285255" algn="l" defTabSz="914101" rtl="0" eaLnBrk="1" latinLnBrk="0" hangingPunct="1">
        <a:defRPr sz="1700" kern="1200">
          <a:solidFill>
            <a:schemeClr val="tx1"/>
          </a:solidFill>
          <a:latin typeface="+mn-lt"/>
          <a:ea typeface="+mn-ea"/>
          <a:cs typeface="+mn-cs"/>
        </a:defRPr>
      </a:lvl6pPr>
      <a:lvl7pPr marL="2742305" algn="l" defTabSz="914101" rtl="0" eaLnBrk="1" latinLnBrk="0" hangingPunct="1">
        <a:defRPr sz="1700" kern="1200">
          <a:solidFill>
            <a:schemeClr val="tx1"/>
          </a:solidFill>
          <a:latin typeface="+mn-lt"/>
          <a:ea typeface="+mn-ea"/>
          <a:cs typeface="+mn-cs"/>
        </a:defRPr>
      </a:lvl7pPr>
      <a:lvl8pPr marL="3199355" algn="l" defTabSz="914101" rtl="0" eaLnBrk="1" latinLnBrk="0" hangingPunct="1">
        <a:defRPr sz="1700" kern="1200">
          <a:solidFill>
            <a:schemeClr val="tx1"/>
          </a:solidFill>
          <a:latin typeface="+mn-lt"/>
          <a:ea typeface="+mn-ea"/>
          <a:cs typeface="+mn-cs"/>
        </a:defRPr>
      </a:lvl8pPr>
      <a:lvl9pPr marL="3656406" algn="l" defTabSz="914101"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latin typeface="Arial" charset="0"/>
            </a:endParaRPr>
          </a:p>
        </p:txBody>
      </p:sp>
      <p:pic>
        <p:nvPicPr>
          <p:cNvPr id="8" name="Bild 5" descr="GIG_Trainingmaterial_PP-HG-3.jpg"/>
          <p:cNvPicPr>
            <a:picLocks noChangeAspect="1"/>
          </p:cNvPicPr>
          <p:nvPr/>
        </p:nvPicPr>
        <p:blipFill>
          <a:blip r:embed="rId10"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pPr/>
              <a:t>01.09.2015</a:t>
            </a:fld>
            <a:endParaRPr lang="de-DE"/>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pPr/>
              <a:t>‹Nr.›</a:t>
            </a:fld>
            <a:endParaRPr lang="de-DE"/>
          </a:p>
        </p:txBody>
      </p:sp>
    </p:spTree>
    <p:extLst>
      <p:ext uri="{BB962C8B-B14F-4D97-AF65-F5344CB8AC3E}">
        <p14:creationId xmlns:p14="http://schemas.microsoft.com/office/powerpoint/2010/main" val="10002381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38"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845416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39" r:id="rId35"/>
    <p:sldLayoutId id="2147483740" r:id="rId36"/>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6"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55902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6"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80611615"/>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6"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0265326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38"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3672994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39"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649993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 id="2147483868" r:id="rId36"/>
    <p:sldLayoutId id="2147483869" r:id="rId37"/>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4"/>
          <p:cNvSpPr>
            <a:spLocks noChangeArrowheads="1"/>
          </p:cNvSpPr>
          <p:nvPr/>
        </p:nvSpPr>
        <p:spPr bwMode="auto">
          <a:xfrm>
            <a:off x="0" y="4"/>
            <a:ext cx="10679113" cy="1192312"/>
          </a:xfrm>
          <a:prstGeom prst="rect">
            <a:avLst/>
          </a:prstGeom>
          <a:solidFill>
            <a:srgbClr val="E3E4E4"/>
          </a:solidFill>
          <a:ln w="9525">
            <a:noFill/>
            <a:miter lim="800000"/>
            <a:headEnd/>
            <a:tailEnd/>
          </a:ln>
        </p:spPr>
        <p:txBody>
          <a:bodyPr wrap="none" lIns="104149" tIns="52074" rIns="104149" bIns="52074" anchor="ctr"/>
          <a:lstStyle/>
          <a:p>
            <a:pPr>
              <a:defRPr/>
            </a:pPr>
            <a:endParaRPr lang="en-US" dirty="0">
              <a:solidFill>
                <a:prstClr val="black"/>
              </a:solidFill>
              <a:latin typeface="Arial" charset="0"/>
            </a:endParaRPr>
          </a:p>
        </p:txBody>
      </p:sp>
      <p:pic>
        <p:nvPicPr>
          <p:cNvPr id="8" name="Bild 5" descr="GIG_Trainingmaterial_PP-HG-3.jpg"/>
          <p:cNvPicPr>
            <a:picLocks noChangeAspect="1"/>
          </p:cNvPicPr>
          <p:nvPr/>
        </p:nvPicPr>
        <p:blipFill>
          <a:blip r:embed="rId13" cstate="print">
            <a:extLst>
              <a:ext uri="{28A0092B-C50C-407E-A947-70E740481C1C}">
                <a14:useLocalDpi xmlns:a14="http://schemas.microsoft.com/office/drawing/2010/main"/>
              </a:ext>
            </a:extLst>
          </a:blip>
          <a:srcRect t="50109"/>
          <a:stretch>
            <a:fillRect/>
          </a:stretch>
        </p:blipFill>
        <p:spPr>
          <a:xfrm>
            <a:off x="0" y="3784614"/>
            <a:ext cx="10679113" cy="3768149"/>
          </a:xfrm>
          <a:prstGeom prst="rect">
            <a:avLst/>
          </a:prstGeom>
        </p:spPr>
      </p:pic>
      <p:sp>
        <p:nvSpPr>
          <p:cNvPr id="2" name="Titelplatzhalter 1"/>
          <p:cNvSpPr>
            <a:spLocks noGrp="1"/>
          </p:cNvSpPr>
          <p:nvPr>
            <p:ph type="title"/>
          </p:nvPr>
        </p:nvSpPr>
        <p:spPr>
          <a:xfrm>
            <a:off x="533335" y="218494"/>
            <a:ext cx="9612471" cy="685801"/>
          </a:xfrm>
          <a:prstGeom prst="rect">
            <a:avLst/>
          </a:prstGeom>
        </p:spPr>
        <p:txBody>
          <a:bodyPr vert="horz" lIns="91338" tIns="45669" rIns="91338" bIns="45669"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3335" y="1624363"/>
            <a:ext cx="9612471" cy="5136804"/>
          </a:xfrm>
          <a:prstGeom prst="rect">
            <a:avLst/>
          </a:prstGeom>
        </p:spPr>
        <p:txBody>
          <a:bodyPr vert="horz" lIns="91338" tIns="45669" rIns="91338" bIns="45669"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33323" y="7015171"/>
            <a:ext cx="2492004" cy="403226"/>
          </a:xfrm>
          <a:prstGeom prst="rect">
            <a:avLst/>
          </a:prstGeom>
        </p:spPr>
        <p:txBody>
          <a:bodyPr vert="horz" lIns="91338" tIns="45669" rIns="91338" bIns="45669" rtlCol="0" anchor="ctr"/>
          <a:lstStyle>
            <a:lvl1pPr algn="l">
              <a:defRPr sz="1300">
                <a:solidFill>
                  <a:schemeClr val="tx1">
                    <a:tint val="75000"/>
                  </a:schemeClr>
                </a:solidFill>
              </a:defRPr>
            </a:lvl1pPr>
          </a:lstStyle>
          <a:p>
            <a:fld id="{3181BEF0-5587-46B2-A201-AE66ABB9279B}" type="datetimeFigureOut">
              <a:rPr lang="de-DE" smtClean="0">
                <a:solidFill>
                  <a:prstClr val="black">
                    <a:tint val="75000"/>
                  </a:prstClr>
                </a:solidFill>
              </a:rPr>
              <a:pPr/>
              <a:t>01.09.2015</a:t>
            </a:fld>
            <a:endParaRPr lang="de-DE">
              <a:solidFill>
                <a:prstClr val="black">
                  <a:tint val="75000"/>
                </a:prstClr>
              </a:solidFill>
            </a:endParaRPr>
          </a:p>
        </p:txBody>
      </p:sp>
      <p:sp>
        <p:nvSpPr>
          <p:cNvPr id="5" name="Fußzeilenplatzhalter 4"/>
          <p:cNvSpPr>
            <a:spLocks noGrp="1"/>
          </p:cNvSpPr>
          <p:nvPr>
            <p:ph type="ftr" sz="quarter" idx="3"/>
          </p:nvPr>
        </p:nvSpPr>
        <p:spPr>
          <a:xfrm>
            <a:off x="3649122" y="7015171"/>
            <a:ext cx="3380874" cy="403226"/>
          </a:xfrm>
          <a:prstGeom prst="rect">
            <a:avLst/>
          </a:prstGeom>
        </p:spPr>
        <p:txBody>
          <a:bodyPr vert="horz" lIns="91338" tIns="45669" rIns="91338" bIns="45669" rtlCol="0" anchor="ctr"/>
          <a:lstStyle>
            <a:lvl1pPr algn="ctr">
              <a:defRPr sz="13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7653791" y="7015171"/>
            <a:ext cx="2492004" cy="403226"/>
          </a:xfrm>
          <a:prstGeom prst="rect">
            <a:avLst/>
          </a:prstGeom>
        </p:spPr>
        <p:txBody>
          <a:bodyPr vert="horz" lIns="91338" tIns="45669" rIns="91338" bIns="45669" rtlCol="0" anchor="ctr"/>
          <a:lstStyle>
            <a:lvl1pPr algn="r">
              <a:defRPr sz="1300">
                <a:solidFill>
                  <a:schemeClr val="tx1">
                    <a:tint val="75000"/>
                  </a:schemeClr>
                </a:solidFill>
              </a:defRPr>
            </a:lvl1pPr>
          </a:lstStyle>
          <a:p>
            <a:fld id="{6EF70C66-DF0F-408C-A41E-239540566B1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5223648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ransition>
    <p:fade/>
  </p:transition>
  <p:timing>
    <p:tnLst>
      <p:par>
        <p:cTn id="1" dur="indefinite" restart="never" nodeType="tmRoot"/>
      </p:par>
    </p:tnLst>
  </p:timing>
  <p:txStyles>
    <p:titleStyle>
      <a:lvl1pPr algn="ctr" defTabSz="913386" rtl="0" eaLnBrk="1" latinLnBrk="0" hangingPunct="1">
        <a:spcBef>
          <a:spcPct val="0"/>
        </a:spcBef>
        <a:buNone/>
        <a:defRPr sz="3200" kern="1200">
          <a:solidFill>
            <a:schemeClr val="tx1">
              <a:lumMod val="50000"/>
              <a:lumOff val="50000"/>
            </a:schemeClr>
          </a:solidFill>
          <a:latin typeface="+mj-lt"/>
          <a:ea typeface="+mj-ea"/>
          <a:cs typeface="+mj-cs"/>
        </a:defRPr>
      </a:lvl1pPr>
    </p:titleStyle>
    <p:bodyStyle>
      <a:lvl1pPr marL="342522" indent="-342522" algn="l" defTabSz="913386" rtl="0" eaLnBrk="1" latinLnBrk="0" hangingPunct="1">
        <a:spcBef>
          <a:spcPct val="20000"/>
        </a:spcBef>
        <a:buFont typeface="Wingdings" pitchFamily="2" charset="2"/>
        <a:buChar char="§"/>
        <a:defRPr sz="2100" kern="1200">
          <a:solidFill>
            <a:schemeClr val="tx1">
              <a:lumMod val="50000"/>
              <a:lumOff val="50000"/>
            </a:schemeClr>
          </a:solidFill>
          <a:latin typeface="+mn-lt"/>
          <a:ea typeface="+mn-ea"/>
          <a:cs typeface="+mn-cs"/>
        </a:defRPr>
      </a:lvl1pPr>
      <a:lvl2pPr marL="742129" indent="-285434" algn="l" defTabSz="913386"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1737" indent="-228347" algn="l" defTabSz="913386"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8428"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5124" indent="-228347" algn="l" defTabSz="913386"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181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68511"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5206"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1899" indent="-228347" algn="l" defTabSz="913386"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13386" rtl="0" eaLnBrk="1" latinLnBrk="0" hangingPunct="1">
        <a:defRPr sz="1700" kern="1200">
          <a:solidFill>
            <a:schemeClr val="tx1"/>
          </a:solidFill>
          <a:latin typeface="+mn-lt"/>
          <a:ea typeface="+mn-ea"/>
          <a:cs typeface="+mn-cs"/>
        </a:defRPr>
      </a:lvl1pPr>
      <a:lvl2pPr marL="456690" algn="l" defTabSz="913386" rtl="0" eaLnBrk="1" latinLnBrk="0" hangingPunct="1">
        <a:defRPr sz="1700" kern="1200">
          <a:solidFill>
            <a:schemeClr val="tx1"/>
          </a:solidFill>
          <a:latin typeface="+mn-lt"/>
          <a:ea typeface="+mn-ea"/>
          <a:cs typeface="+mn-cs"/>
        </a:defRPr>
      </a:lvl2pPr>
      <a:lvl3pPr marL="913386" algn="l" defTabSz="913386" rtl="0" eaLnBrk="1" latinLnBrk="0" hangingPunct="1">
        <a:defRPr sz="1700" kern="1200">
          <a:solidFill>
            <a:schemeClr val="tx1"/>
          </a:solidFill>
          <a:latin typeface="+mn-lt"/>
          <a:ea typeface="+mn-ea"/>
          <a:cs typeface="+mn-cs"/>
        </a:defRPr>
      </a:lvl3pPr>
      <a:lvl4pPr marL="1370085" algn="l" defTabSz="913386" rtl="0" eaLnBrk="1" latinLnBrk="0" hangingPunct="1">
        <a:defRPr sz="1700" kern="1200">
          <a:solidFill>
            <a:schemeClr val="tx1"/>
          </a:solidFill>
          <a:latin typeface="+mn-lt"/>
          <a:ea typeface="+mn-ea"/>
          <a:cs typeface="+mn-cs"/>
        </a:defRPr>
      </a:lvl4pPr>
      <a:lvl5pPr marL="1826774" algn="l" defTabSz="913386" rtl="0" eaLnBrk="1" latinLnBrk="0" hangingPunct="1">
        <a:defRPr sz="1700" kern="1200">
          <a:solidFill>
            <a:schemeClr val="tx1"/>
          </a:solidFill>
          <a:latin typeface="+mn-lt"/>
          <a:ea typeface="+mn-ea"/>
          <a:cs typeface="+mn-cs"/>
        </a:defRPr>
      </a:lvl5pPr>
      <a:lvl6pPr marL="2283474" algn="l" defTabSz="913386" rtl="0" eaLnBrk="1" latinLnBrk="0" hangingPunct="1">
        <a:defRPr sz="1700" kern="1200">
          <a:solidFill>
            <a:schemeClr val="tx1"/>
          </a:solidFill>
          <a:latin typeface="+mn-lt"/>
          <a:ea typeface="+mn-ea"/>
          <a:cs typeface="+mn-cs"/>
        </a:defRPr>
      </a:lvl6pPr>
      <a:lvl7pPr marL="2740160" algn="l" defTabSz="913386" rtl="0" eaLnBrk="1" latinLnBrk="0" hangingPunct="1">
        <a:defRPr sz="1700" kern="1200">
          <a:solidFill>
            <a:schemeClr val="tx1"/>
          </a:solidFill>
          <a:latin typeface="+mn-lt"/>
          <a:ea typeface="+mn-ea"/>
          <a:cs typeface="+mn-cs"/>
        </a:defRPr>
      </a:lvl7pPr>
      <a:lvl8pPr marL="3196858" algn="l" defTabSz="913386" rtl="0" eaLnBrk="1" latinLnBrk="0" hangingPunct="1">
        <a:defRPr sz="1700" kern="1200">
          <a:solidFill>
            <a:schemeClr val="tx1"/>
          </a:solidFill>
          <a:latin typeface="+mn-lt"/>
          <a:ea typeface="+mn-ea"/>
          <a:cs typeface="+mn-cs"/>
        </a:defRPr>
      </a:lvl8pPr>
      <a:lvl9pPr marL="3653546" algn="l" defTabSz="91338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100.xml"/><Relationship Id="rId1" Type="http://schemas.openxmlformats.org/officeDocument/2006/relationships/slideLayout" Target="../slideLayouts/slideLayout284.xml"/><Relationship Id="rId6" Type="http://schemas.openxmlformats.org/officeDocument/2006/relationships/image" Target="../media/image8.png"/><Relationship Id="rId5" Type="http://schemas.openxmlformats.org/officeDocument/2006/relationships/image" Target="../media/image33.png"/><Relationship Id="rId10" Type="http://schemas.openxmlformats.org/officeDocument/2006/relationships/image" Target="../media/image203.png"/><Relationship Id="rId4" Type="http://schemas.openxmlformats.org/officeDocument/2006/relationships/image" Target="../media/image32.png"/><Relationship Id="rId9" Type="http://schemas.openxmlformats.org/officeDocument/2006/relationships/image" Target="../media/image9.png"/></Relationships>
</file>

<file path=ppt/slides/_rels/slide10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01.xml"/><Relationship Id="rId1" Type="http://schemas.openxmlformats.org/officeDocument/2006/relationships/slideLayout" Target="../slideLayouts/slideLayout287.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0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2.xml"/><Relationship Id="rId1" Type="http://schemas.openxmlformats.org/officeDocument/2006/relationships/slideLayout" Target="../slideLayouts/slideLayout287.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03.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3.png"/><Relationship Id="rId7" Type="http://schemas.openxmlformats.org/officeDocument/2006/relationships/image" Target="../media/image216.png"/><Relationship Id="rId2" Type="http://schemas.openxmlformats.org/officeDocument/2006/relationships/notesSlide" Target="../notesSlides/notesSlide103.xml"/><Relationship Id="rId1" Type="http://schemas.openxmlformats.org/officeDocument/2006/relationships/slideLayout" Target="../slideLayouts/slideLayout287.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2.png"/></Relationships>
</file>

<file path=ppt/slides/_rels/slide104.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104.xml"/><Relationship Id="rId1" Type="http://schemas.openxmlformats.org/officeDocument/2006/relationships/slideLayout" Target="../slideLayouts/slideLayout287.xml"/><Relationship Id="rId6" Type="http://schemas.openxmlformats.org/officeDocument/2006/relationships/image" Target="../media/image221.png"/><Relationship Id="rId5" Type="http://schemas.openxmlformats.org/officeDocument/2006/relationships/image" Target="../media/image220.png"/><Relationship Id="rId10" Type="http://schemas.openxmlformats.org/officeDocument/2006/relationships/image" Target="../media/image225.png"/><Relationship Id="rId4" Type="http://schemas.openxmlformats.org/officeDocument/2006/relationships/image" Target="../media/image219.png"/><Relationship Id="rId9" Type="http://schemas.openxmlformats.org/officeDocument/2006/relationships/image" Target="../media/image224.png"/></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5.xml"/><Relationship Id="rId1" Type="http://schemas.openxmlformats.org/officeDocument/2006/relationships/slideLayout" Target="../slideLayouts/slideLayout287.xml"/></Relationships>
</file>

<file path=ppt/slides/_rels/slide10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106.xml"/><Relationship Id="rId1" Type="http://schemas.openxmlformats.org/officeDocument/2006/relationships/slideLayout" Target="../slideLayouts/slideLayout284.xml"/><Relationship Id="rId6" Type="http://schemas.openxmlformats.org/officeDocument/2006/relationships/image" Target="../media/image8.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07.xml"/><Relationship Id="rId1" Type="http://schemas.openxmlformats.org/officeDocument/2006/relationships/slideLayout" Target="../slideLayouts/slideLayout288.xml"/><Relationship Id="rId5" Type="http://schemas.openxmlformats.org/officeDocument/2006/relationships/image" Target="../media/image227.png"/><Relationship Id="rId4" Type="http://schemas.openxmlformats.org/officeDocument/2006/relationships/image" Target="../media/image11.jpeg"/></Relationships>
</file>

<file path=ppt/slides/_rels/slide10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08.xml"/><Relationship Id="rId1" Type="http://schemas.openxmlformats.org/officeDocument/2006/relationships/slideLayout" Target="../slideLayouts/slideLayout288.xml"/><Relationship Id="rId5" Type="http://schemas.openxmlformats.org/officeDocument/2006/relationships/image" Target="../media/image11.jpeg"/><Relationship Id="rId4" Type="http://schemas.openxmlformats.org/officeDocument/2006/relationships/image" Target="../media/image226.png"/></Relationships>
</file>

<file path=ppt/slides/_rels/slide109.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image" Target="../media/image232.png"/><Relationship Id="rId2" Type="http://schemas.openxmlformats.org/officeDocument/2006/relationships/notesSlide" Target="../notesSlides/notesSlide109.xml"/><Relationship Id="rId1" Type="http://schemas.openxmlformats.org/officeDocument/2006/relationships/slideLayout" Target="../slideLayouts/slideLayout288.xml"/><Relationship Id="rId6" Type="http://schemas.openxmlformats.org/officeDocument/2006/relationships/image" Target="../media/image11.jpeg"/><Relationship Id="rId5" Type="http://schemas.openxmlformats.org/officeDocument/2006/relationships/image" Target="../media/image231.png"/><Relationship Id="rId4" Type="http://schemas.openxmlformats.org/officeDocument/2006/relationships/image" Target="../media/image23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10.xml"/><Relationship Id="rId1" Type="http://schemas.openxmlformats.org/officeDocument/2006/relationships/slideLayout" Target="../slideLayouts/slideLayout288.xml"/><Relationship Id="rId4" Type="http://schemas.openxmlformats.org/officeDocument/2006/relationships/image" Target="../media/image235.png"/></Relationships>
</file>

<file path=ppt/slides/_rels/slide111.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111.xml"/><Relationship Id="rId1" Type="http://schemas.openxmlformats.org/officeDocument/2006/relationships/slideLayout" Target="../slideLayouts/slideLayout288.xml"/><Relationship Id="rId6" Type="http://schemas.openxmlformats.org/officeDocument/2006/relationships/image" Target="../media/image240.png"/><Relationship Id="rId5" Type="http://schemas.openxmlformats.org/officeDocument/2006/relationships/image" Target="../media/image239.png"/><Relationship Id="rId10" Type="http://schemas.openxmlformats.org/officeDocument/2006/relationships/image" Target="../media/image244.png"/><Relationship Id="rId4" Type="http://schemas.openxmlformats.org/officeDocument/2006/relationships/image" Target="../media/image238.png"/><Relationship Id="rId9" Type="http://schemas.openxmlformats.org/officeDocument/2006/relationships/image" Target="../media/image243.png"/></Relationships>
</file>

<file path=ppt/slides/_rels/slide112.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notesSlide" Target="../notesSlides/notesSlide112.xml"/><Relationship Id="rId1" Type="http://schemas.openxmlformats.org/officeDocument/2006/relationships/slideLayout" Target="../slideLayouts/slideLayout288.xml"/><Relationship Id="rId6" Type="http://schemas.openxmlformats.org/officeDocument/2006/relationships/image" Target="../media/image248.png"/><Relationship Id="rId5" Type="http://schemas.openxmlformats.org/officeDocument/2006/relationships/image" Target="../media/image247.png"/><Relationship Id="rId10" Type="http://schemas.openxmlformats.org/officeDocument/2006/relationships/image" Target="../media/image252.png"/><Relationship Id="rId4" Type="http://schemas.openxmlformats.org/officeDocument/2006/relationships/image" Target="../media/image246.png"/><Relationship Id="rId9" Type="http://schemas.openxmlformats.org/officeDocument/2006/relationships/image" Target="../media/image251.png"/></Relationships>
</file>

<file path=ppt/slides/_rels/slide11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13.xml"/><Relationship Id="rId1" Type="http://schemas.openxmlformats.org/officeDocument/2006/relationships/slideLayout" Target="../slideLayouts/slideLayout288.xml"/><Relationship Id="rId5" Type="http://schemas.openxmlformats.org/officeDocument/2006/relationships/image" Target="../media/image255.png"/><Relationship Id="rId4" Type="http://schemas.openxmlformats.org/officeDocument/2006/relationships/image" Target="../media/image254.png"/></Relationships>
</file>

<file path=ppt/slides/_rels/slide114.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6.png"/><Relationship Id="rId7" Type="http://schemas.openxmlformats.org/officeDocument/2006/relationships/image" Target="../media/image11.jpeg"/><Relationship Id="rId2" Type="http://schemas.openxmlformats.org/officeDocument/2006/relationships/notesSlide" Target="../notesSlides/notesSlide114.xml"/><Relationship Id="rId1" Type="http://schemas.openxmlformats.org/officeDocument/2006/relationships/slideLayout" Target="../slideLayouts/slideLayout288.xml"/><Relationship Id="rId6" Type="http://schemas.openxmlformats.org/officeDocument/2006/relationships/image" Target="../media/image259.png"/><Relationship Id="rId5" Type="http://schemas.openxmlformats.org/officeDocument/2006/relationships/image" Target="../media/image258.png"/><Relationship Id="rId10" Type="http://schemas.openxmlformats.org/officeDocument/2006/relationships/image" Target="../media/image262.png"/><Relationship Id="rId4" Type="http://schemas.openxmlformats.org/officeDocument/2006/relationships/image" Target="../media/image257.png"/><Relationship Id="rId9" Type="http://schemas.openxmlformats.org/officeDocument/2006/relationships/image" Target="../media/image261.png"/></Relationships>
</file>

<file path=ppt/slides/_rels/slide11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5.xml"/><Relationship Id="rId1" Type="http://schemas.openxmlformats.org/officeDocument/2006/relationships/slideLayout" Target="../slideLayouts/slideLayout287.xml"/></Relationships>
</file>

<file path=ppt/slides/_rels/slide11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116.xml"/><Relationship Id="rId1" Type="http://schemas.openxmlformats.org/officeDocument/2006/relationships/slideLayout" Target="../slideLayouts/slideLayout284.xml"/><Relationship Id="rId6" Type="http://schemas.openxmlformats.org/officeDocument/2006/relationships/image" Target="../media/image8.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9.png"/></Relationships>
</file>

<file path=ppt/slides/_rels/slide1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7.xml"/><Relationship Id="rId1" Type="http://schemas.openxmlformats.org/officeDocument/2006/relationships/slideLayout" Target="../slideLayouts/slideLayout284.xml"/></Relationships>
</file>

<file path=ppt/slides/_rels/slide1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118.xml"/><Relationship Id="rId1" Type="http://schemas.openxmlformats.org/officeDocument/2006/relationships/slideLayout" Target="../slideLayouts/slideLayout284.xml"/><Relationship Id="rId6" Type="http://schemas.openxmlformats.org/officeDocument/2006/relationships/image" Target="../media/image8.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9.png"/></Relationships>
</file>

<file path=ppt/slides/_rels/slide11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19.xml"/><Relationship Id="rId1" Type="http://schemas.openxmlformats.org/officeDocument/2006/relationships/slideLayout" Target="../slideLayouts/slideLayout287.xml"/><Relationship Id="rId4" Type="http://schemas.openxmlformats.org/officeDocument/2006/relationships/image" Target="../media/image26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20.xml"/><Relationship Id="rId1" Type="http://schemas.openxmlformats.org/officeDocument/2006/relationships/slideLayout" Target="../slideLayouts/slideLayout287.xml"/><Relationship Id="rId4" Type="http://schemas.openxmlformats.org/officeDocument/2006/relationships/image" Target="../media/image266.png"/></Relationships>
</file>

<file path=ppt/slides/_rels/slide12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21.xml"/><Relationship Id="rId1" Type="http://schemas.openxmlformats.org/officeDocument/2006/relationships/slideLayout" Target="../slideLayouts/slideLayout289.xml"/><Relationship Id="rId4" Type="http://schemas.openxmlformats.org/officeDocument/2006/relationships/image" Target="../media/image11.jpeg"/></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2.xml"/><Relationship Id="rId1" Type="http://schemas.openxmlformats.org/officeDocument/2006/relationships/slideLayout" Target="../slideLayouts/slideLayout287.xml"/></Relationships>
</file>

<file path=ppt/slides/_rels/slide12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123.xml"/><Relationship Id="rId1" Type="http://schemas.openxmlformats.org/officeDocument/2006/relationships/slideLayout" Target="../slideLayouts/slideLayout284.xml"/><Relationship Id="rId6" Type="http://schemas.openxmlformats.org/officeDocument/2006/relationships/image" Target="../media/image8.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9.png"/></Relationships>
</file>

<file path=ppt/slides/_rels/slide124.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24.xml"/><Relationship Id="rId1" Type="http://schemas.openxmlformats.org/officeDocument/2006/relationships/slideLayout" Target="../slideLayouts/slideLayout287.xml"/></Relationships>
</file>

<file path=ppt/slides/_rels/slide12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25.xml"/><Relationship Id="rId1" Type="http://schemas.openxmlformats.org/officeDocument/2006/relationships/slideLayout" Target="../slideLayouts/slideLayout287.xml"/></Relationships>
</file>

<file path=ppt/slides/_rels/slide12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26.xml"/><Relationship Id="rId1" Type="http://schemas.openxmlformats.org/officeDocument/2006/relationships/slideLayout" Target="../slideLayouts/slideLayout284.xml"/><Relationship Id="rId5" Type="http://schemas.openxmlformats.org/officeDocument/2006/relationships/image" Target="../media/image272.png"/><Relationship Id="rId4" Type="http://schemas.openxmlformats.org/officeDocument/2006/relationships/image" Target="../media/image271.png"/></Relationships>
</file>

<file path=ppt/slides/_rels/slide12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27.xml"/><Relationship Id="rId1" Type="http://schemas.openxmlformats.org/officeDocument/2006/relationships/slideLayout" Target="../slideLayouts/slideLayout284.xml"/><Relationship Id="rId4" Type="http://schemas.openxmlformats.org/officeDocument/2006/relationships/image" Target="../media/image274.png"/></Relationships>
</file>

<file path=ppt/slides/_rels/slide12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28.xml"/><Relationship Id="rId1" Type="http://schemas.openxmlformats.org/officeDocument/2006/relationships/slideLayout" Target="../slideLayouts/slideLayout284.xml"/></Relationships>
</file>

<file path=ppt/slides/_rels/slide1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9.xml"/><Relationship Id="rId1" Type="http://schemas.openxmlformats.org/officeDocument/2006/relationships/slideLayout" Target="../slideLayouts/slideLayout28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130.xml"/><Relationship Id="rId1" Type="http://schemas.openxmlformats.org/officeDocument/2006/relationships/slideLayout" Target="../slideLayouts/slideLayout284.xml"/><Relationship Id="rId6" Type="http://schemas.openxmlformats.org/officeDocument/2006/relationships/image" Target="../media/image8.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9.png"/></Relationships>
</file>

<file path=ppt/slides/_rels/slide13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31.xml"/><Relationship Id="rId1" Type="http://schemas.openxmlformats.org/officeDocument/2006/relationships/slideLayout" Target="../slideLayouts/slideLayout285.xml"/><Relationship Id="rId5" Type="http://schemas.openxmlformats.org/officeDocument/2006/relationships/image" Target="../media/image278.png"/><Relationship Id="rId4" Type="http://schemas.openxmlformats.org/officeDocument/2006/relationships/image" Target="../media/image277.png"/></Relationships>
</file>

<file path=ppt/slides/_rels/slide13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32.xml"/><Relationship Id="rId1" Type="http://schemas.openxmlformats.org/officeDocument/2006/relationships/slideLayout" Target="../slideLayouts/slideLayout28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89.xml"/></Relationships>
</file>

<file path=ppt/slides/_rels/slide134.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84.png"/><Relationship Id="rId2" Type="http://schemas.openxmlformats.org/officeDocument/2006/relationships/notesSlide" Target="../notesSlides/notesSlide134.xml"/><Relationship Id="rId1" Type="http://schemas.openxmlformats.org/officeDocument/2006/relationships/slideLayout" Target="../slideLayouts/slideLayout283.xml"/><Relationship Id="rId6" Type="http://schemas.openxmlformats.org/officeDocument/2006/relationships/image" Target="../media/image283.png"/><Relationship Id="rId5" Type="http://schemas.openxmlformats.org/officeDocument/2006/relationships/image" Target="../media/image282.png"/><Relationship Id="rId4" Type="http://schemas.openxmlformats.org/officeDocument/2006/relationships/image" Target="../media/image281.png"/></Relationships>
</file>

<file path=ppt/slides/_rels/slide135.xml.rels><?xml version="1.0" encoding="UTF-8" standalone="yes"?>
<Relationships xmlns="http://schemas.openxmlformats.org/package/2006/relationships"><Relationship Id="rId3" Type="http://schemas.openxmlformats.org/officeDocument/2006/relationships/image" Target="../media/image283.png"/><Relationship Id="rId7" Type="http://schemas.openxmlformats.org/officeDocument/2006/relationships/image" Target="../media/image284.png"/><Relationship Id="rId2" Type="http://schemas.openxmlformats.org/officeDocument/2006/relationships/notesSlide" Target="../notesSlides/notesSlide135.xml"/><Relationship Id="rId1" Type="http://schemas.openxmlformats.org/officeDocument/2006/relationships/slideLayout" Target="../slideLayouts/slideLayout283.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85.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3" Type="http://schemas.openxmlformats.org/officeDocument/2006/relationships/hyperlink" Target="http://pro.gigaset.com/" TargetMode="External"/><Relationship Id="rId2" Type="http://schemas.openxmlformats.org/officeDocument/2006/relationships/notesSlide" Target="../notesSlides/notesSlide137.xml"/><Relationship Id="rId1" Type="http://schemas.openxmlformats.org/officeDocument/2006/relationships/slideLayout" Target="../slideLayouts/slideLayout15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41.xml"/></Relationships>
</file>

<file path=ppt/slides/_rels/slide139.xml.rels><?xml version="1.0" encoding="UTF-8" standalone="yes"?>
<Relationships xmlns="http://schemas.openxmlformats.org/package/2006/relationships"><Relationship Id="rId3" Type="http://schemas.openxmlformats.org/officeDocument/2006/relationships/hyperlink" Target="http://en.wikipedia.org/wiki/Newline" TargetMode="External"/><Relationship Id="rId2" Type="http://schemas.openxmlformats.org/officeDocument/2006/relationships/notesSlide" Target="../notesSlides/notesSlide139.xml"/><Relationship Id="rId1" Type="http://schemas.openxmlformats.org/officeDocument/2006/relationships/slideLayout" Target="../slideLayouts/slideLayout305.xml"/></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9.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0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0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3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3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3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3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35.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36.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3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38.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3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33.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3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33.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231.xml"/><Relationship Id="rId6" Type="http://schemas.openxmlformats.org/officeDocument/2006/relationships/image" Target="../media/image8.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31.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39.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39.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31.xml"/><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31.xml"/><Relationship Id="rId5" Type="http://schemas.openxmlformats.org/officeDocument/2006/relationships/image" Target="../media/image70.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231.xml"/><Relationship Id="rId5" Type="http://schemas.openxmlformats.org/officeDocument/2006/relationships/image" Target="../media/image31.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3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33.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39.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39.xml"/><Relationship Id="rId1" Type="http://schemas.openxmlformats.org/officeDocument/2006/relationships/slideLayout" Target="../slideLayouts/slideLayout232.xml"/><Relationship Id="rId6" Type="http://schemas.openxmlformats.org/officeDocument/2006/relationships/image" Target="../media/image8.pn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1.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20.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220.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220.xml"/><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20.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2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1.jpe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220.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0.gif"/><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10.xml"/></Relationships>
</file>

<file path=ppt/slides/_rels/slide5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28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287.xm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28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122.png"/><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125.png"/><Relationship Id="rId4" Type="http://schemas.openxmlformats.org/officeDocument/2006/relationships/image" Target="../media/image124.jpeg"/></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132.png"/></Relationships>
</file>

<file path=ppt/slides/_rels/slide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0.xml"/><Relationship Id="rId1" Type="http://schemas.openxmlformats.org/officeDocument/2006/relationships/slideLayout" Target="../slideLayouts/slideLayout11.xml"/><Relationship Id="rId5" Type="http://schemas.openxmlformats.org/officeDocument/2006/relationships/image" Target="../media/image153.png"/><Relationship Id="rId4" Type="http://schemas.openxmlformats.org/officeDocument/2006/relationships/image" Target="../media/image152.png"/></Relationships>
</file>

<file path=ppt/slides/_rels/slide8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image" Target="../media/image155.png"/></Relationships>
</file>

<file path=ppt/slides/_rels/slide8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2.xml"/><Relationship Id="rId1" Type="http://schemas.openxmlformats.org/officeDocument/2006/relationships/slideLayout" Target="../slideLayouts/slideLayout1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8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162.png"/></Relationships>
</file>

<file path=ppt/slides/_rels/slide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1.png"/><Relationship Id="rId7" Type="http://schemas.openxmlformats.org/officeDocument/2006/relationships/image" Target="../media/image11.jpeg"/><Relationship Id="rId2" Type="http://schemas.openxmlformats.org/officeDocument/2006/relationships/notesSlide" Target="../notesSlides/notesSlide86.xml"/><Relationship Id="rId1" Type="http://schemas.openxmlformats.org/officeDocument/2006/relationships/slideLayout" Target="../slideLayouts/slideLayout251.xml"/><Relationship Id="rId6" Type="http://schemas.openxmlformats.org/officeDocument/2006/relationships/image" Target="../media/image8.png"/><Relationship Id="rId5" Type="http://schemas.openxmlformats.org/officeDocument/2006/relationships/image" Target="../media/image32.png"/><Relationship Id="rId10" Type="http://schemas.openxmlformats.org/officeDocument/2006/relationships/image" Target="../media/image163.png"/><Relationship Id="rId4" Type="http://schemas.openxmlformats.org/officeDocument/2006/relationships/image" Target="../media/image33.png"/><Relationship Id="rId9" Type="http://schemas.openxmlformats.org/officeDocument/2006/relationships/image" Target="../media/image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52.xml"/></Relationships>
</file>

<file path=ppt/slides/_rels/slide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8.xml"/><Relationship Id="rId1" Type="http://schemas.openxmlformats.org/officeDocument/2006/relationships/slideLayout" Target="../slideLayouts/slideLayout255.xml"/><Relationship Id="rId5" Type="http://schemas.openxmlformats.org/officeDocument/2006/relationships/image" Target="../media/image166.png"/><Relationship Id="rId4" Type="http://schemas.openxmlformats.org/officeDocument/2006/relationships/image" Target="../media/image165.png"/></Relationships>
</file>

<file path=ppt/slides/_rels/slide89.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1.jpeg"/><Relationship Id="rId2" Type="http://schemas.openxmlformats.org/officeDocument/2006/relationships/notesSlide" Target="../notesSlides/notesSlide89.xml"/><Relationship Id="rId1" Type="http://schemas.openxmlformats.org/officeDocument/2006/relationships/slideLayout" Target="../slideLayouts/slideLayout25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1.png"/><Relationship Id="rId7" Type="http://schemas.openxmlformats.org/officeDocument/2006/relationships/image" Target="../media/image103.png"/><Relationship Id="rId12" Type="http://schemas.openxmlformats.org/officeDocument/2006/relationships/image" Target="../media/image178.png"/><Relationship Id="rId2" Type="http://schemas.openxmlformats.org/officeDocument/2006/relationships/notesSlide" Target="../notesSlides/notesSlide90.xml"/><Relationship Id="rId1" Type="http://schemas.openxmlformats.org/officeDocument/2006/relationships/slideLayout" Target="../slideLayouts/slideLayout259.xml"/><Relationship Id="rId6" Type="http://schemas.openxmlformats.org/officeDocument/2006/relationships/image" Target="../media/image174.png"/><Relationship Id="rId11" Type="http://schemas.openxmlformats.org/officeDocument/2006/relationships/image" Target="../media/image11.jpeg"/><Relationship Id="rId5" Type="http://schemas.openxmlformats.org/officeDocument/2006/relationships/image" Target="../media/image173.png"/><Relationship Id="rId10" Type="http://schemas.openxmlformats.org/officeDocument/2006/relationships/image" Target="../media/image177.png"/><Relationship Id="rId4" Type="http://schemas.openxmlformats.org/officeDocument/2006/relationships/image" Target="../media/image172.png"/><Relationship Id="rId9" Type="http://schemas.openxmlformats.org/officeDocument/2006/relationships/image" Target="../media/image176.png"/></Relationships>
</file>

<file path=ppt/slides/_rels/slide91.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9.png"/><Relationship Id="rId7" Type="http://schemas.openxmlformats.org/officeDocument/2006/relationships/image" Target="../media/image182.png"/><Relationship Id="rId2" Type="http://schemas.openxmlformats.org/officeDocument/2006/relationships/notesSlide" Target="../notesSlides/notesSlide91.xml"/><Relationship Id="rId1" Type="http://schemas.openxmlformats.org/officeDocument/2006/relationships/slideLayout" Target="../slideLayouts/slideLayout256.xml"/><Relationship Id="rId6" Type="http://schemas.openxmlformats.org/officeDocument/2006/relationships/image" Target="../media/image181.png"/><Relationship Id="rId5" Type="http://schemas.openxmlformats.org/officeDocument/2006/relationships/image" Target="../media/image11.jpeg"/><Relationship Id="rId4" Type="http://schemas.openxmlformats.org/officeDocument/2006/relationships/image" Target="../media/image180.png"/></Relationships>
</file>

<file path=ppt/slides/_rels/slide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2.xml"/><Relationship Id="rId1" Type="http://schemas.openxmlformats.org/officeDocument/2006/relationships/slideLayout" Target="../slideLayouts/slideLayout257.xml"/><Relationship Id="rId4" Type="http://schemas.openxmlformats.org/officeDocument/2006/relationships/image" Target="../media/image185.png"/></Relationships>
</file>

<file path=ppt/slides/_rels/slide9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3.xml"/><Relationship Id="rId1" Type="http://schemas.openxmlformats.org/officeDocument/2006/relationships/slideLayout" Target="../slideLayouts/slideLayout258.xml"/><Relationship Id="rId4" Type="http://schemas.openxmlformats.org/officeDocument/2006/relationships/image" Target="../media/image186.png"/></Relationships>
</file>

<file path=ppt/slides/_rels/slide94.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1.png"/><Relationship Id="rId7" Type="http://schemas.openxmlformats.org/officeDocument/2006/relationships/image" Target="../media/image103.png"/><Relationship Id="rId12" Type="http://schemas.openxmlformats.org/officeDocument/2006/relationships/image" Target="../media/image178.png"/><Relationship Id="rId2" Type="http://schemas.openxmlformats.org/officeDocument/2006/relationships/notesSlide" Target="../notesSlides/notesSlide94.xml"/><Relationship Id="rId1" Type="http://schemas.openxmlformats.org/officeDocument/2006/relationships/slideLayout" Target="../slideLayouts/slideLayout259.xml"/><Relationship Id="rId6" Type="http://schemas.openxmlformats.org/officeDocument/2006/relationships/image" Target="../media/image174.png"/><Relationship Id="rId11" Type="http://schemas.openxmlformats.org/officeDocument/2006/relationships/image" Target="../media/image11.jpeg"/><Relationship Id="rId5" Type="http://schemas.openxmlformats.org/officeDocument/2006/relationships/image" Target="../media/image173.png"/><Relationship Id="rId10" Type="http://schemas.openxmlformats.org/officeDocument/2006/relationships/image" Target="../media/image177.png"/><Relationship Id="rId4" Type="http://schemas.openxmlformats.org/officeDocument/2006/relationships/image" Target="../media/image172.png"/><Relationship Id="rId9" Type="http://schemas.openxmlformats.org/officeDocument/2006/relationships/image" Target="../media/image176.png"/></Relationships>
</file>

<file path=ppt/slides/_rels/slide9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5.xml"/><Relationship Id="rId1" Type="http://schemas.openxmlformats.org/officeDocument/2006/relationships/slideLayout" Target="../slideLayouts/slideLayout260.xml"/></Relationships>
</file>

<file path=ppt/slides/_rels/slide96.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96.xml"/><Relationship Id="rId1" Type="http://schemas.openxmlformats.org/officeDocument/2006/relationships/slideLayout" Target="../slideLayouts/slideLayout261.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 Id="rId9" Type="http://schemas.openxmlformats.org/officeDocument/2006/relationships/image" Target="../media/image194.png"/></Relationships>
</file>

<file path=ppt/slides/_rels/slide97.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5.png"/><Relationship Id="rId7" Type="http://schemas.openxmlformats.org/officeDocument/2006/relationships/image" Target="../media/image178.png"/><Relationship Id="rId2" Type="http://schemas.openxmlformats.org/officeDocument/2006/relationships/notesSlide" Target="../notesSlides/notesSlide97.xml"/><Relationship Id="rId1" Type="http://schemas.openxmlformats.org/officeDocument/2006/relationships/slideLayout" Target="../slideLayouts/slideLayout274.xml"/><Relationship Id="rId6" Type="http://schemas.openxmlformats.org/officeDocument/2006/relationships/image" Target="../media/image11.jpeg"/><Relationship Id="rId5" Type="http://schemas.openxmlformats.org/officeDocument/2006/relationships/image" Target="../media/image197.png"/><Relationship Id="rId4" Type="http://schemas.openxmlformats.org/officeDocument/2006/relationships/image" Target="../media/image196.png"/></Relationships>
</file>

<file path=ppt/slides/_rels/slide9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8.xml"/><Relationship Id="rId1" Type="http://schemas.openxmlformats.org/officeDocument/2006/relationships/slideLayout" Target="../slideLayouts/slideLayout262.xml"/><Relationship Id="rId4" Type="http://schemas.openxmlformats.org/officeDocument/2006/relationships/image" Target="../media/image200.png"/></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2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p:cNvSpPr>
            <a:spLocks noGrp="1"/>
          </p:cNvSpPr>
          <p:nvPr>
            <p:ph type="ctrTitle"/>
          </p:nvPr>
        </p:nvSpPr>
        <p:spPr>
          <a:xfrm>
            <a:off x="6275659" y="4757548"/>
            <a:ext cx="3744417" cy="2195404"/>
          </a:xfrm>
        </p:spPr>
        <p:txBody>
          <a:bodyPr/>
          <a:lstStyle/>
          <a:p>
            <a:pPr algn="l"/>
            <a:r>
              <a:rPr lang="de-DE" sz="3200" b="1" dirty="0" smtClean="0">
                <a:solidFill>
                  <a:schemeClr val="accent6">
                    <a:lumMod val="75000"/>
                  </a:schemeClr>
                </a:solidFill>
              </a:rPr>
              <a:t>Basic </a:t>
            </a:r>
            <a:r>
              <a:rPr lang="de-DE" sz="3200" b="1" dirty="0">
                <a:solidFill>
                  <a:schemeClr val="accent6">
                    <a:lumMod val="75000"/>
                  </a:schemeClr>
                </a:solidFill>
              </a:rPr>
              <a:t>Training </a:t>
            </a:r>
            <a:r>
              <a:rPr lang="de-DE" sz="3200" b="1" dirty="0" smtClean="0">
                <a:solidFill>
                  <a:schemeClr val="accent6">
                    <a:lumMod val="75000"/>
                  </a:schemeClr>
                </a:solidFill>
              </a:rPr>
              <a:t>V2.1</a:t>
            </a:r>
            <a:r>
              <a:rPr lang="de-DE" sz="3200" dirty="0">
                <a:solidFill>
                  <a:schemeClr val="accent6">
                    <a:lumMod val="75000"/>
                  </a:schemeClr>
                </a:solidFill>
              </a:rPr>
              <a:t/>
            </a:r>
            <a:br>
              <a:rPr lang="de-DE" sz="3200" dirty="0">
                <a:solidFill>
                  <a:schemeClr val="accent6">
                    <a:lumMod val="75000"/>
                  </a:schemeClr>
                </a:solidFill>
              </a:rPr>
            </a:br>
            <a:r>
              <a:rPr lang="de-DE" sz="3200" dirty="0">
                <a:solidFill>
                  <a:schemeClr val="accent6">
                    <a:lumMod val="75000"/>
                  </a:schemeClr>
                </a:solidFill>
              </a:rPr>
              <a:t>Gigaset PRO </a:t>
            </a:r>
            <a:br>
              <a:rPr lang="de-DE" sz="3200" dirty="0">
                <a:solidFill>
                  <a:schemeClr val="accent6">
                    <a:lumMod val="75000"/>
                  </a:schemeClr>
                </a:solidFill>
              </a:rPr>
            </a:br>
            <a:r>
              <a:rPr lang="de-DE" sz="3200" dirty="0">
                <a:solidFill>
                  <a:schemeClr val="accent6">
                    <a:lumMod val="75000"/>
                  </a:schemeClr>
                </a:solidFill>
              </a:rPr>
              <a:t>IP </a:t>
            </a:r>
            <a:r>
              <a:rPr lang="de-DE" sz="3200" dirty="0" smtClean="0">
                <a:solidFill>
                  <a:schemeClr val="accent6">
                    <a:lumMod val="75000"/>
                  </a:schemeClr>
                </a:solidFill>
              </a:rPr>
              <a:t>PBX Systems</a:t>
            </a:r>
            <a:br>
              <a:rPr lang="de-DE" sz="3200" dirty="0" smtClean="0">
                <a:solidFill>
                  <a:schemeClr val="accent6">
                    <a:lumMod val="75000"/>
                  </a:schemeClr>
                </a:solidFill>
              </a:rPr>
            </a:br>
            <a:r>
              <a:rPr lang="de-DE" sz="3200" dirty="0" smtClean="0">
                <a:solidFill>
                  <a:schemeClr val="accent6">
                    <a:lumMod val="75000"/>
                  </a:schemeClr>
                </a:solidFill>
              </a:rPr>
              <a:t>T440 PRO / </a:t>
            </a:r>
            <a:r>
              <a:rPr lang="de-DE" sz="3200" dirty="0">
                <a:solidFill>
                  <a:schemeClr val="accent6">
                    <a:lumMod val="75000"/>
                  </a:schemeClr>
                </a:solidFill>
              </a:rPr>
              <a:t>T640 PRO</a:t>
            </a:r>
          </a:p>
        </p:txBody>
      </p:sp>
    </p:spTree>
    <p:extLst>
      <p:ext uri="{BB962C8B-B14F-4D97-AF65-F5344CB8AC3E}">
        <p14:creationId xmlns:p14="http://schemas.microsoft.com/office/powerpoint/2010/main" val="79771869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804" y="3352552"/>
            <a:ext cx="2811647" cy="216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err="1"/>
              <a:t>License</a:t>
            </a:r>
            <a:r>
              <a:rPr lang="de-DE" dirty="0"/>
              <a:t> </a:t>
            </a:r>
            <a:r>
              <a:rPr lang="de-DE" dirty="0" err="1"/>
              <a:t>model</a:t>
            </a:r>
            <a:endParaRPr lang="de-DE" dirty="0"/>
          </a:p>
        </p:txBody>
      </p:sp>
      <p:sp>
        <p:nvSpPr>
          <p:cNvPr id="4" name="Inhaltsplatzhalter 2"/>
          <p:cNvSpPr txBox="1">
            <a:spLocks/>
          </p:cNvSpPr>
          <p:nvPr/>
        </p:nvSpPr>
        <p:spPr>
          <a:xfrm>
            <a:off x="1337930" y="1624360"/>
            <a:ext cx="7994929" cy="4392488"/>
          </a:xfrm>
          <a:prstGeom prst="rect">
            <a:avLst/>
          </a:prstGeom>
        </p:spPr>
        <p:txBody>
          <a:bodyPr lIns="80178" tIns="40089" rIns="80178" bIns="40089"/>
          <a:lst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smtClean="0">
                <a:solidFill>
                  <a:srgbClr val="22272F"/>
                </a:solidFill>
              </a:rPr>
              <a:t>Activation </a:t>
            </a:r>
            <a:r>
              <a:rPr lang="en-US" sz="2400" b="1" dirty="0">
                <a:solidFill>
                  <a:srgbClr val="22272F"/>
                </a:solidFill>
              </a:rPr>
              <a:t>of the </a:t>
            </a:r>
            <a:r>
              <a:rPr lang="en-US" sz="2400" b="1" dirty="0" smtClean="0">
                <a:solidFill>
                  <a:srgbClr val="22272F"/>
                </a:solidFill>
              </a:rPr>
              <a:t>license</a:t>
            </a:r>
          </a:p>
          <a:p>
            <a:r>
              <a:rPr lang="en-US" sz="2400" dirty="0" smtClean="0">
                <a:solidFill>
                  <a:srgbClr val="22272F"/>
                </a:solidFill>
              </a:rPr>
              <a:t>Login to </a:t>
            </a:r>
            <a:r>
              <a:rPr lang="en-US" sz="2400" dirty="0">
                <a:solidFill>
                  <a:srgbClr val="22272F"/>
                </a:solidFill>
              </a:rPr>
              <a:t>the Gigaset Reseller </a:t>
            </a:r>
            <a:r>
              <a:rPr lang="en-US" sz="2400" dirty="0" smtClean="0">
                <a:solidFill>
                  <a:srgbClr val="22272F"/>
                </a:solidFill>
              </a:rPr>
              <a:t>Portal</a:t>
            </a:r>
          </a:p>
          <a:p>
            <a:r>
              <a:rPr lang="en-US" sz="2400" dirty="0" smtClean="0">
                <a:solidFill>
                  <a:srgbClr val="22272F"/>
                </a:solidFill>
              </a:rPr>
              <a:t>Follow </a:t>
            </a:r>
            <a:r>
              <a:rPr lang="en-US" sz="2400" dirty="0">
                <a:solidFill>
                  <a:srgbClr val="22272F"/>
                </a:solidFill>
              </a:rPr>
              <a:t>link for registration / </a:t>
            </a:r>
            <a:r>
              <a:rPr lang="en-US" sz="2400" dirty="0" smtClean="0">
                <a:solidFill>
                  <a:srgbClr val="22272F"/>
                </a:solidFill>
              </a:rPr>
              <a:t>activation</a:t>
            </a:r>
          </a:p>
          <a:p>
            <a:r>
              <a:rPr lang="en-US" sz="2400" dirty="0" smtClean="0">
                <a:solidFill>
                  <a:srgbClr val="22272F"/>
                </a:solidFill>
              </a:rPr>
              <a:t>Enter Serial number of the PBX System into license-form</a:t>
            </a:r>
          </a:p>
          <a:p>
            <a:r>
              <a:rPr lang="en-US" sz="2400" dirty="0" smtClean="0">
                <a:solidFill>
                  <a:srgbClr val="22272F"/>
                </a:solidFill>
              </a:rPr>
              <a:t>Gigaset activates </a:t>
            </a:r>
            <a:r>
              <a:rPr lang="en-US" sz="2400" dirty="0">
                <a:solidFill>
                  <a:srgbClr val="22272F"/>
                </a:solidFill>
              </a:rPr>
              <a:t>the </a:t>
            </a:r>
            <a:r>
              <a:rPr lang="en-US" sz="2400" dirty="0" smtClean="0">
                <a:solidFill>
                  <a:srgbClr val="22272F"/>
                </a:solidFill>
              </a:rPr>
              <a:t>license automatically</a:t>
            </a:r>
          </a:p>
          <a:p>
            <a:r>
              <a:rPr lang="en-US" sz="2400" dirty="0" smtClean="0">
                <a:solidFill>
                  <a:srgbClr val="22272F"/>
                </a:solidFill>
              </a:rPr>
              <a:t>Reseller downloads the license-file</a:t>
            </a:r>
          </a:p>
          <a:p>
            <a:r>
              <a:rPr lang="en-US" sz="2400" dirty="0" smtClean="0">
                <a:solidFill>
                  <a:srgbClr val="22272F"/>
                </a:solidFill>
              </a:rPr>
              <a:t>Reseller upload the </a:t>
            </a:r>
            <a:r>
              <a:rPr lang="en-US" sz="2400" dirty="0">
                <a:solidFill>
                  <a:srgbClr val="22272F"/>
                </a:solidFill>
              </a:rPr>
              <a:t>file back into the </a:t>
            </a:r>
            <a:r>
              <a:rPr lang="en-US" sz="2400" dirty="0" smtClean="0">
                <a:solidFill>
                  <a:srgbClr val="22272F"/>
                </a:solidFill>
              </a:rPr>
              <a:t>system</a:t>
            </a:r>
          </a:p>
          <a:p>
            <a:r>
              <a:rPr lang="en-US" sz="2400" dirty="0" smtClean="0">
                <a:solidFill>
                  <a:srgbClr val="22272F"/>
                </a:solidFill>
              </a:rPr>
              <a:t>License/System </a:t>
            </a:r>
            <a:r>
              <a:rPr lang="en-US" sz="2400" dirty="0">
                <a:solidFill>
                  <a:srgbClr val="22272F"/>
                </a:solidFill>
              </a:rPr>
              <a:t>is </a:t>
            </a:r>
            <a:r>
              <a:rPr lang="en-US" sz="2400" dirty="0" smtClean="0">
                <a:solidFill>
                  <a:srgbClr val="22272F"/>
                </a:solidFill>
              </a:rPr>
              <a:t>activated</a:t>
            </a:r>
            <a:endParaRPr lang="en-GB" sz="2400" dirty="0">
              <a:solidFill>
                <a:srgbClr val="22272F"/>
              </a:solidFill>
            </a:endParaRPr>
          </a:p>
        </p:txBody>
      </p:sp>
    </p:spTree>
    <p:extLst>
      <p:ext uri="{BB962C8B-B14F-4D97-AF65-F5344CB8AC3E}">
        <p14:creationId xmlns:p14="http://schemas.microsoft.com/office/powerpoint/2010/main" val="3047475601"/>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feld 75"/>
          <p:cNvSpPr txBox="1"/>
          <p:nvPr/>
        </p:nvSpPr>
        <p:spPr>
          <a:xfrm>
            <a:off x="443012" y="1264320"/>
            <a:ext cx="3240360"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err="1" smtClean="0">
                <a:solidFill>
                  <a:prstClr val="black"/>
                </a:solidFill>
              </a:rPr>
              <a:t>Provisioning</a:t>
            </a:r>
            <a:endParaRPr lang="de-DE" sz="1800" b="1" dirty="0" smtClean="0">
              <a:solidFill>
                <a:prstClr val="black"/>
              </a:solidFill>
            </a:endParaRPr>
          </a:p>
          <a:p>
            <a:pPr marL="742440" lvl="1" indent="-285750" defTabSz="457050">
              <a:buFont typeface="Arial" panose="020B0604020202020204" pitchFamily="34" charset="0"/>
              <a:buChar char="•"/>
            </a:pPr>
            <a:r>
              <a:rPr lang="en-US" sz="1800" dirty="0" smtClean="0">
                <a:solidFill>
                  <a:prstClr val="black"/>
                </a:solidFill>
              </a:rPr>
              <a:t>Phones</a:t>
            </a:r>
            <a:endParaRPr lang="en-US" sz="1800" dirty="0">
              <a:solidFill>
                <a:prstClr val="black"/>
              </a:solidFill>
            </a:endParaRPr>
          </a:p>
          <a:p>
            <a:pPr marL="742440" lvl="1" indent="-285750" defTabSz="457050">
              <a:buFont typeface="Arial" panose="020B0604020202020204" pitchFamily="34" charset="0"/>
              <a:buChar char="•"/>
            </a:pPr>
            <a:r>
              <a:rPr lang="en-US" sz="1800" dirty="0">
                <a:solidFill>
                  <a:prstClr val="black"/>
                </a:solidFill>
              </a:rPr>
              <a:t>Provisioning groups</a:t>
            </a:r>
          </a:p>
          <a:p>
            <a:pPr marL="742440" lvl="1" indent="-285750" defTabSz="457050">
              <a:buFont typeface="Arial" panose="020B0604020202020204" pitchFamily="34" charset="0"/>
              <a:buChar char="•"/>
            </a:pPr>
            <a:r>
              <a:rPr lang="en-US" sz="1800" dirty="0" smtClean="0">
                <a:solidFill>
                  <a:prstClr val="black"/>
                </a:solidFill>
              </a:rPr>
              <a:t>Key </a:t>
            </a:r>
            <a:r>
              <a:rPr lang="en-US" sz="1800" dirty="0">
                <a:solidFill>
                  <a:prstClr val="black"/>
                </a:solidFill>
              </a:rPr>
              <a:t>profiles</a:t>
            </a:r>
          </a:p>
          <a:p>
            <a:pPr marL="742440" lvl="1" indent="-285750" defTabSz="457050">
              <a:buFont typeface="Arial" panose="020B0604020202020204" pitchFamily="34" charset="0"/>
              <a:buChar char="•"/>
            </a:pPr>
            <a:r>
              <a:rPr lang="en-US" sz="1800" dirty="0">
                <a:solidFill>
                  <a:prstClr val="black"/>
                </a:solidFill>
              </a:rPr>
              <a:t>Provisioning parameters</a:t>
            </a:r>
            <a:endParaRPr lang="de-DE" sz="1800" dirty="0" smtClean="0">
              <a:solidFill>
                <a:prstClr val="black"/>
              </a:solidFill>
            </a:endParaRPr>
          </a:p>
        </p:txBody>
      </p:sp>
      <p:sp>
        <p:nvSpPr>
          <p:cNvPr id="2" name="Titel 1"/>
          <p:cNvSpPr>
            <a:spLocks noGrp="1"/>
          </p:cNvSpPr>
          <p:nvPr>
            <p:ph type="title"/>
          </p:nvPr>
        </p:nvSpPr>
        <p:spPr/>
        <p:txBody>
          <a:bodyPr/>
          <a:lstStyle/>
          <a:p>
            <a:r>
              <a:rPr lang="de-DE" dirty="0" err="1" smtClean="0"/>
              <a:t>Provisioning</a:t>
            </a:r>
            <a:endParaRPr lang="de-DE" dirty="0"/>
          </a:p>
        </p:txBody>
      </p:sp>
      <p:cxnSp>
        <p:nvCxnSpPr>
          <p:cNvPr id="5" name="Gerade Verbindung 4"/>
          <p:cNvCxnSpPr/>
          <p:nvPr/>
        </p:nvCxnSpPr>
        <p:spPr>
          <a:xfrm flipV="1">
            <a:off x="4907468" y="2283319"/>
            <a:ext cx="0" cy="1020911"/>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3"/>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2"/>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26" y="3424561"/>
            <a:ext cx="1523809" cy="242867"/>
          </a:xfrm>
          <a:prstGeom prst="rect">
            <a:avLst/>
          </a:prstGeom>
        </p:spPr>
      </p:pic>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33" name="Grafik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51324" y="2776489"/>
            <a:ext cx="1523809" cy="250371"/>
          </a:xfrm>
          <a:prstGeom prst="rect">
            <a:avLst/>
          </a:prstGeom>
        </p:spPr>
      </p:pic>
      <p:sp>
        <p:nvSpPr>
          <p:cNvPr id="35" name="Textfeld 34"/>
          <p:cNvSpPr txBox="1"/>
          <p:nvPr/>
        </p:nvSpPr>
        <p:spPr>
          <a:xfrm>
            <a:off x="5246852" y="5086842"/>
            <a:ext cx="950901" cy="353943"/>
          </a:xfrm>
          <a:prstGeom prst="rect">
            <a:avLst/>
          </a:prstGeom>
          <a:noFill/>
        </p:spPr>
        <p:txBody>
          <a:bodyPr wrap="none" rtlCol="0">
            <a:spAutoFit/>
          </a:bodyPr>
          <a:lstStyle/>
          <a:p>
            <a:pPr defTabSz="457050"/>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BRI</a:t>
            </a:r>
          </a:p>
          <a:p>
            <a:pPr algn="ctr" defTabSz="457050"/>
            <a:r>
              <a:rPr lang="de-DE" dirty="0" smtClean="0">
                <a:solidFill>
                  <a:prstClr val="black"/>
                </a:solidFill>
              </a:rPr>
              <a:t>Analog</a:t>
            </a:r>
          </a:p>
        </p:txBody>
      </p:sp>
      <p:sp>
        <p:nvSpPr>
          <p:cNvPr id="44" name="Wolke 43"/>
          <p:cNvSpPr/>
          <p:nvPr/>
        </p:nvSpPr>
        <p:spPr>
          <a:xfrm>
            <a:off x="8620505" y="5008736"/>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ITSP</a:t>
            </a:r>
            <a:br>
              <a:rPr lang="de-DE" dirty="0" smtClean="0">
                <a:solidFill>
                  <a:prstClr val="black"/>
                </a:solidFill>
              </a:rPr>
            </a:br>
            <a:r>
              <a:rPr lang="de-DE" dirty="0" smtClean="0">
                <a:solidFill>
                  <a:prstClr val="black"/>
                </a:solidFill>
              </a:rPr>
              <a:t>Internet</a:t>
            </a:r>
          </a:p>
        </p:txBody>
      </p:sp>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2" name="Gerade Verbindung 61"/>
          <p:cNvCxnSpPr/>
          <p:nvPr/>
        </p:nvCxnSpPr>
        <p:spPr>
          <a:xfrm flipV="1">
            <a:off x="5059868"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01" name="Gruppieren 300"/>
          <p:cNvGrpSpPr/>
          <p:nvPr/>
        </p:nvGrpSpPr>
        <p:grpSpPr>
          <a:xfrm>
            <a:off x="6495026" y="4048596"/>
            <a:ext cx="788746" cy="385106"/>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39" name="Gruppieren 338"/>
          <p:cNvGrpSpPr/>
          <p:nvPr/>
        </p:nvGrpSpPr>
        <p:grpSpPr>
          <a:xfrm>
            <a:off x="7431130" y="4048240"/>
            <a:ext cx="788746" cy="385106"/>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77" name="Gruppieren 376"/>
          <p:cNvGrpSpPr/>
          <p:nvPr/>
        </p:nvGrpSpPr>
        <p:grpSpPr>
          <a:xfrm>
            <a:off x="9299996" y="4048244"/>
            <a:ext cx="788746" cy="385106"/>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415" name="Gruppieren 414"/>
          <p:cNvGrpSpPr/>
          <p:nvPr/>
        </p:nvGrpSpPr>
        <p:grpSpPr>
          <a:xfrm>
            <a:off x="8367235" y="4048242"/>
            <a:ext cx="788746" cy="385106"/>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pic>
        <p:nvPicPr>
          <p:cNvPr id="45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9432" y="3304230"/>
            <a:ext cx="2731429" cy="64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Abgerundetes Rechteck 74"/>
          <p:cNvSpPr/>
          <p:nvPr/>
        </p:nvSpPr>
        <p:spPr>
          <a:xfrm>
            <a:off x="3381297" y="3146721"/>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defTabSz="457050"/>
            <a:endParaRPr lang="de-DE">
              <a:solidFill>
                <a:prstClr val="black"/>
              </a:solidFill>
            </a:endParaRPr>
          </a:p>
        </p:txBody>
      </p:sp>
    </p:spTree>
    <p:extLst>
      <p:ext uri="{BB962C8B-B14F-4D97-AF65-F5344CB8AC3E}">
        <p14:creationId xmlns:p14="http://schemas.microsoft.com/office/powerpoint/2010/main" val="3339117377"/>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Screenshots\Mozilla Firefox_28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03924" y="3991169"/>
            <a:ext cx="4137361" cy="32623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Provisioning</a:t>
            </a:r>
            <a:endParaRPr lang="de-DE" dirty="0"/>
          </a:p>
        </p:txBody>
      </p:sp>
      <p:sp>
        <p:nvSpPr>
          <p:cNvPr id="9" name="Textfeld 8"/>
          <p:cNvSpPr txBox="1"/>
          <p:nvPr/>
        </p:nvSpPr>
        <p:spPr>
          <a:xfrm>
            <a:off x="1558503" y="1645425"/>
            <a:ext cx="756052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b="1" dirty="0">
                <a:solidFill>
                  <a:prstClr val="black"/>
                </a:solidFill>
              </a:rPr>
              <a:t>The Provisioning </a:t>
            </a:r>
            <a:r>
              <a:rPr lang="en-US" sz="1800" b="1" dirty="0" smtClean="0">
                <a:solidFill>
                  <a:prstClr val="black"/>
                </a:solidFill>
              </a:rPr>
              <a:t>provides </a:t>
            </a:r>
            <a:r>
              <a:rPr lang="en-US" sz="1800" b="1" dirty="0">
                <a:solidFill>
                  <a:prstClr val="black"/>
                </a:solidFill>
              </a:rPr>
              <a:t>the connected devices with configuration data.</a:t>
            </a:r>
            <a:endParaRPr lang="de-DE" sz="1800" b="1" dirty="0" smtClean="0">
              <a:solidFill>
                <a:prstClr val="black"/>
              </a:solidFill>
            </a:endParaRPr>
          </a:p>
        </p:txBody>
      </p:sp>
      <p:sp>
        <p:nvSpPr>
          <p:cNvPr id="20" name="Textfeld 19"/>
          <p:cNvSpPr txBox="1"/>
          <p:nvPr/>
        </p:nvSpPr>
        <p:spPr>
          <a:xfrm>
            <a:off x="5315713" y="2323078"/>
            <a:ext cx="273598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err="1" smtClean="0">
                <a:solidFill>
                  <a:prstClr val="black"/>
                </a:solidFill>
              </a:rPr>
              <a:t>Autoprovisioning</a:t>
            </a:r>
            <a:r>
              <a:rPr lang="de-DE" sz="1800" b="1" dirty="0" smtClean="0">
                <a:solidFill>
                  <a:prstClr val="black"/>
                </a:solidFill>
              </a:rPr>
              <a:t> </a:t>
            </a:r>
            <a:r>
              <a:rPr lang="de-DE" sz="1800" b="1" dirty="0" err="1" smtClean="0">
                <a:solidFill>
                  <a:prstClr val="black"/>
                </a:solidFill>
              </a:rPr>
              <a:t>when</a:t>
            </a:r>
            <a:r>
              <a:rPr lang="de-DE" sz="1800" b="1" dirty="0" smtClean="0">
                <a:solidFill>
                  <a:prstClr val="black"/>
                </a:solidFill>
              </a:rPr>
              <a:t>:</a:t>
            </a:r>
          </a:p>
        </p:txBody>
      </p:sp>
      <p:sp>
        <p:nvSpPr>
          <p:cNvPr id="14" name="Textfeld 13"/>
          <p:cNvSpPr txBox="1"/>
          <p:nvPr/>
        </p:nvSpPr>
        <p:spPr>
          <a:xfrm>
            <a:off x="5315713" y="5381550"/>
            <a:ext cx="2112076"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b="1" dirty="0" err="1">
                <a:solidFill>
                  <a:prstClr val="black"/>
                </a:solidFill>
              </a:rPr>
              <a:t>Autoprovisioning</a:t>
            </a:r>
            <a:r>
              <a:rPr lang="en-US" sz="1800" b="1" dirty="0">
                <a:solidFill>
                  <a:prstClr val="black"/>
                </a:solidFill>
              </a:rPr>
              <a:t> in expert mode</a:t>
            </a:r>
          </a:p>
          <a:p>
            <a:pPr defTabSz="457050"/>
            <a:r>
              <a:rPr lang="en-US" sz="1800" b="1" dirty="0">
                <a:solidFill>
                  <a:prstClr val="black"/>
                </a:solidFill>
              </a:rPr>
              <a:t>is configured</a:t>
            </a:r>
            <a:r>
              <a:rPr lang="en-US" sz="1800" b="1" dirty="0" smtClean="0">
                <a:solidFill>
                  <a:prstClr val="black"/>
                </a:solidFill>
              </a:rPr>
              <a:t>.</a:t>
            </a:r>
            <a:endParaRPr lang="de-DE" sz="1800" b="1" dirty="0" smtClean="0">
              <a:solidFill>
                <a:prstClr val="black"/>
              </a:solidFill>
            </a:endParaRPr>
          </a:p>
        </p:txBody>
      </p:sp>
      <p:pic>
        <p:nvPicPr>
          <p:cNvPr id="14338" name="Picture 2" descr="C:\Users\kopowski_t\Desktop\Oasy\Galilei\Screenshots\Menü_127.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42504" y="2788140"/>
            <a:ext cx="3694297" cy="11164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C:\Users\kopowski_t\Desktop\Oasy\Galilei\Screenshots\Menü_127.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728442" y="2788140"/>
            <a:ext cx="1658678" cy="11164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2" descr="C:\Users\kopowski_t\Desktop\Oasy\Galilei\Screenshots\Menü_127.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22"/>
          <a:stretch/>
        </p:blipFill>
        <p:spPr bwMode="auto">
          <a:xfrm>
            <a:off x="3827388" y="3991169"/>
            <a:ext cx="2466753" cy="11802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feld 18"/>
          <p:cNvSpPr txBox="1"/>
          <p:nvPr/>
        </p:nvSpPr>
        <p:spPr>
          <a:xfrm>
            <a:off x="1163092" y="3784600"/>
            <a:ext cx="2735984"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b="1" dirty="0">
                <a:solidFill>
                  <a:prstClr val="black"/>
                </a:solidFill>
              </a:rPr>
              <a:t>Settings for e.g. </a:t>
            </a:r>
            <a:r>
              <a:rPr lang="en-US" sz="1800" b="1" dirty="0" smtClean="0">
                <a:solidFill>
                  <a:prstClr val="black"/>
                </a:solidFill>
              </a:rPr>
              <a:t>:</a:t>
            </a:r>
          </a:p>
          <a:p>
            <a:pPr marL="285750" indent="-285750" defTabSz="457050">
              <a:buFont typeface="Arial" panose="020B0604020202020204" pitchFamily="34" charset="0"/>
              <a:buChar char="•"/>
            </a:pPr>
            <a:r>
              <a:rPr lang="en-US" sz="1800" b="1" dirty="0" smtClean="0">
                <a:solidFill>
                  <a:prstClr val="black"/>
                </a:solidFill>
              </a:rPr>
              <a:t>Audio</a:t>
            </a:r>
          </a:p>
          <a:p>
            <a:pPr marL="285750" indent="-285750" defTabSz="457050">
              <a:buFont typeface="Arial" panose="020B0604020202020204" pitchFamily="34" charset="0"/>
              <a:buChar char="•"/>
            </a:pPr>
            <a:r>
              <a:rPr lang="en-US" sz="1800" b="1" dirty="0">
                <a:solidFill>
                  <a:prstClr val="black"/>
                </a:solidFill>
              </a:rPr>
              <a:t>E</a:t>
            </a:r>
            <a:r>
              <a:rPr lang="en-US" sz="1800" b="1" dirty="0" smtClean="0">
                <a:solidFill>
                  <a:prstClr val="black"/>
                </a:solidFill>
              </a:rPr>
              <a:t>mail delivery</a:t>
            </a:r>
          </a:p>
          <a:p>
            <a:pPr marL="285750" indent="-285750" defTabSz="457050">
              <a:buFont typeface="Arial" panose="020B0604020202020204" pitchFamily="34" charset="0"/>
              <a:buChar char="•"/>
            </a:pPr>
            <a:r>
              <a:rPr lang="en-US" sz="1800" b="1" dirty="0" smtClean="0">
                <a:solidFill>
                  <a:prstClr val="black"/>
                </a:solidFill>
              </a:rPr>
              <a:t>Tones</a:t>
            </a:r>
          </a:p>
          <a:p>
            <a:pPr marL="285750" indent="-285750" defTabSz="457050">
              <a:buFont typeface="Arial" panose="020B0604020202020204" pitchFamily="34" charset="0"/>
              <a:buChar char="•"/>
            </a:pPr>
            <a:r>
              <a:rPr lang="en-US" sz="1800" b="1" dirty="0" smtClean="0">
                <a:solidFill>
                  <a:prstClr val="black"/>
                </a:solidFill>
              </a:rPr>
              <a:t>Function </a:t>
            </a:r>
            <a:r>
              <a:rPr lang="en-US" sz="1800" b="1" dirty="0">
                <a:solidFill>
                  <a:prstClr val="black"/>
                </a:solidFill>
              </a:rPr>
              <a:t>keys </a:t>
            </a:r>
            <a:r>
              <a:rPr lang="en-US" sz="1800" b="1" dirty="0" err="1">
                <a:solidFill>
                  <a:prstClr val="black"/>
                </a:solidFill>
              </a:rPr>
              <a:t>etc</a:t>
            </a:r>
            <a:r>
              <a:rPr lang="de-DE" sz="1800" b="1" dirty="0" smtClean="0">
                <a:solidFill>
                  <a:prstClr val="black"/>
                </a:solidFill>
              </a:rPr>
              <a:t>.</a:t>
            </a:r>
          </a:p>
        </p:txBody>
      </p:sp>
    </p:spTree>
    <p:extLst>
      <p:ext uri="{BB962C8B-B14F-4D97-AF65-F5344CB8AC3E}">
        <p14:creationId xmlns:p14="http://schemas.microsoft.com/office/powerpoint/2010/main" val="3516700560"/>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kopowski_t\Desktop\Oasy\Galilei\Screenshots\Mozilla Firefox_13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5"/>
          <a:stretch/>
        </p:blipFill>
        <p:spPr bwMode="auto">
          <a:xfrm>
            <a:off x="1185498" y="3254743"/>
            <a:ext cx="1818959" cy="60186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2" descr="C:\Users\kopowski_t\Desktop\Oasy\Galilei\Screenshots\Mozilla Firefox_13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23132" y="4579426"/>
            <a:ext cx="4550675" cy="20638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Provisioning</a:t>
            </a:r>
            <a:endParaRPr lang="de-DE" dirty="0"/>
          </a:p>
        </p:txBody>
      </p:sp>
      <p:sp>
        <p:nvSpPr>
          <p:cNvPr id="9" name="Textfeld 8"/>
          <p:cNvSpPr txBox="1"/>
          <p:nvPr/>
        </p:nvSpPr>
        <p:spPr>
          <a:xfrm>
            <a:off x="1307428" y="1645425"/>
            <a:ext cx="1293213"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smtClean="0">
                <a:solidFill>
                  <a:prstClr val="black"/>
                </a:solidFill>
              </a:rPr>
              <a:t>Parameter</a:t>
            </a:r>
          </a:p>
        </p:txBody>
      </p:sp>
      <p:grpSp>
        <p:nvGrpSpPr>
          <p:cNvPr id="15" name="Gruppieren 14"/>
          <p:cNvGrpSpPr/>
          <p:nvPr/>
        </p:nvGrpSpPr>
        <p:grpSpPr>
          <a:xfrm>
            <a:off x="6172068" y="2560929"/>
            <a:ext cx="4236190" cy="3311903"/>
            <a:chOff x="5907831" y="3011561"/>
            <a:chExt cx="4236190" cy="3311903"/>
          </a:xfrm>
          <a:effectLst>
            <a:outerShdw blurRad="50800" dist="38100" dir="2700000" algn="tl" rotWithShape="0">
              <a:prstClr val="black">
                <a:alpha val="40000"/>
              </a:prstClr>
            </a:outerShdw>
          </a:effectLst>
        </p:grpSpPr>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154"/>
            <a:stretch/>
          </p:blipFill>
          <p:spPr bwMode="auto">
            <a:xfrm>
              <a:off x="5907831" y="3011561"/>
              <a:ext cx="4236190" cy="2351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hteck 28"/>
            <p:cNvSpPr/>
            <p:nvPr/>
          </p:nvSpPr>
          <p:spPr>
            <a:xfrm>
              <a:off x="5987628" y="4852145"/>
              <a:ext cx="3744416"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17" name="Textfeld 16"/>
            <p:cNvSpPr txBox="1"/>
            <p:nvPr/>
          </p:nvSpPr>
          <p:spPr>
            <a:xfrm>
              <a:off x="5987628" y="5954132"/>
              <a:ext cx="309634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err="1" smtClean="0">
                  <a:solidFill>
                    <a:prstClr val="black"/>
                  </a:solidFill>
                </a:rPr>
                <a:t>Provisioning_Parameter_List</a:t>
              </a:r>
              <a:endParaRPr lang="de-DE" sz="1800" b="1" dirty="0" smtClean="0">
                <a:solidFill>
                  <a:prstClr val="black"/>
                </a:solidFill>
              </a:endParaRPr>
            </a:p>
          </p:txBody>
        </p:sp>
        <p:cxnSp>
          <p:nvCxnSpPr>
            <p:cNvPr id="18" name="Gerade Verbindung mit Pfeil 17"/>
            <p:cNvCxnSpPr/>
            <p:nvPr/>
          </p:nvCxnSpPr>
          <p:spPr>
            <a:xfrm flipV="1">
              <a:off x="6851724" y="5080744"/>
              <a:ext cx="0" cy="87338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8147868" y="5362811"/>
              <a:ext cx="1368152" cy="353943"/>
            </a:xfrm>
            <a:prstGeom prst="rect">
              <a:avLst/>
            </a:prstGeom>
            <a:noFill/>
          </p:spPr>
          <p:txBody>
            <a:bodyPr wrap="square" rtlCol="0">
              <a:spAutoFit/>
            </a:bodyPr>
            <a:lstStyle/>
            <a:p>
              <a:pPr defTabSz="457050"/>
              <a:r>
                <a:rPr lang="de-DE" dirty="0" smtClean="0">
                  <a:solidFill>
                    <a:prstClr val="black"/>
                  </a:solidFill>
                </a:rPr>
                <a:t>5060 -&gt; 6050</a:t>
              </a:r>
              <a:endParaRPr lang="en-GB" dirty="0">
                <a:solidFill>
                  <a:prstClr val="black"/>
                </a:solidFill>
              </a:endParaRPr>
            </a:p>
          </p:txBody>
        </p:sp>
        <p:cxnSp>
          <p:nvCxnSpPr>
            <p:cNvPr id="24" name="Gerade Verbindung mit Pfeil 23"/>
            <p:cNvCxnSpPr/>
            <p:nvPr/>
          </p:nvCxnSpPr>
          <p:spPr>
            <a:xfrm flipV="1">
              <a:off x="9227988" y="5103088"/>
              <a:ext cx="0" cy="25972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V="1">
              <a:off x="8507908" y="5669839"/>
              <a:ext cx="0" cy="2842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feld 27"/>
          <p:cNvSpPr txBox="1"/>
          <p:nvPr/>
        </p:nvSpPr>
        <p:spPr>
          <a:xfrm>
            <a:off x="1307428" y="5957614"/>
            <a:ext cx="1090331"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endParaRPr lang="de-DE" sz="1800" b="1" dirty="0" smtClean="0">
              <a:solidFill>
                <a:prstClr val="black"/>
              </a:solidFill>
            </a:endParaRPr>
          </a:p>
          <a:p>
            <a:pPr algn="ctr" defTabSz="457050"/>
            <a:r>
              <a:rPr lang="de-DE" sz="1800" b="1" dirty="0" err="1" smtClean="0">
                <a:solidFill>
                  <a:prstClr val="black"/>
                </a:solidFill>
              </a:rPr>
              <a:t>Example</a:t>
            </a:r>
            <a:endParaRPr lang="de-DE" sz="1800" b="1" dirty="0" smtClean="0">
              <a:solidFill>
                <a:prstClr val="black"/>
              </a:solidFill>
            </a:endParaRPr>
          </a:p>
          <a:p>
            <a:pPr defTabSz="457050"/>
            <a:endParaRPr lang="de-DE" sz="1800" b="1" dirty="0" smtClean="0">
              <a:solidFill>
                <a:prstClr val="black"/>
              </a:solidFill>
            </a:endParaRPr>
          </a:p>
        </p:txBody>
      </p:sp>
      <p:cxnSp>
        <p:nvCxnSpPr>
          <p:cNvPr id="16" name="Gerade Verbindung mit Pfeil 15"/>
          <p:cNvCxnSpPr>
            <a:stCxn id="22" idx="0"/>
          </p:cNvCxnSpPr>
          <p:nvPr/>
        </p:nvCxnSpPr>
        <p:spPr>
          <a:xfrm flipV="1">
            <a:off x="5735600" y="2776489"/>
            <a:ext cx="436468" cy="248963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5483571" y="5266121"/>
            <a:ext cx="504057" cy="23737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37" name="Gerade Verbindung mit Pfeil 36"/>
          <p:cNvCxnSpPr/>
          <p:nvPr/>
        </p:nvCxnSpPr>
        <p:spPr>
          <a:xfrm>
            <a:off x="2459236" y="3784600"/>
            <a:ext cx="322753" cy="97060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 descr="C:\Users\kopowski_t\Desktop\Oasy\Galilei\Screenshots\Mozilla Firefox_13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08"/>
          <a:stretch/>
        </p:blipFill>
        <p:spPr bwMode="auto">
          <a:xfrm>
            <a:off x="1185498" y="2444316"/>
            <a:ext cx="2830286" cy="6472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hteck 3"/>
          <p:cNvSpPr/>
          <p:nvPr/>
        </p:nvSpPr>
        <p:spPr>
          <a:xfrm>
            <a:off x="1667148" y="5296768"/>
            <a:ext cx="79208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1595140" y="5266121"/>
            <a:ext cx="1250663" cy="230832"/>
          </a:xfrm>
          <a:prstGeom prst="rect">
            <a:avLst/>
          </a:prstGeom>
          <a:noFill/>
        </p:spPr>
        <p:txBody>
          <a:bodyPr wrap="none" rtlCol="0">
            <a:spAutoFit/>
          </a:bodyPr>
          <a:lstStyle/>
          <a:p>
            <a:r>
              <a:rPr lang="de-DE" sz="900" b="1" dirty="0" smtClean="0"/>
              <a:t>Gigaset </a:t>
            </a:r>
            <a:r>
              <a:rPr lang="de-DE" sz="900" b="1" dirty="0" err="1" smtClean="0"/>
              <a:t>Sales</a:t>
            </a:r>
            <a:r>
              <a:rPr lang="de-DE" sz="900" b="1" dirty="0" smtClean="0"/>
              <a:t>                 </a:t>
            </a:r>
            <a:endParaRPr lang="de-DE" sz="900" b="1" dirty="0"/>
          </a:p>
        </p:txBody>
      </p:sp>
    </p:spTree>
    <p:extLst>
      <p:ext uri="{BB962C8B-B14F-4D97-AF65-F5344CB8AC3E}">
        <p14:creationId xmlns:p14="http://schemas.microsoft.com/office/powerpoint/2010/main" val="515623096"/>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C:\Users\kopowski_t\Desktop\Oasy\Galilei\Screenshots\Mozilla Firefox_13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32770" y="2048450"/>
            <a:ext cx="6184066" cy="26877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Provisioning</a:t>
            </a:r>
            <a:endParaRPr lang="de-DE" dirty="0"/>
          </a:p>
        </p:txBody>
      </p:sp>
      <p:sp>
        <p:nvSpPr>
          <p:cNvPr id="9" name="Textfeld 8"/>
          <p:cNvSpPr txBox="1"/>
          <p:nvPr/>
        </p:nvSpPr>
        <p:spPr>
          <a:xfrm>
            <a:off x="1019076" y="1626990"/>
            <a:ext cx="258642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smtClean="0">
                <a:solidFill>
                  <a:prstClr val="black"/>
                </a:solidFill>
              </a:rPr>
              <a:t>Key </a:t>
            </a:r>
            <a:r>
              <a:rPr lang="de-DE" sz="1800" b="1" dirty="0" err="1" smtClean="0">
                <a:solidFill>
                  <a:prstClr val="black"/>
                </a:solidFill>
              </a:rPr>
              <a:t>profiles</a:t>
            </a:r>
            <a:endParaRPr lang="de-DE" sz="1800" b="1" dirty="0" smtClean="0">
              <a:solidFill>
                <a:prstClr val="black"/>
              </a:solidFill>
            </a:endParaRPr>
          </a:p>
        </p:txBody>
      </p:sp>
      <p:sp>
        <p:nvSpPr>
          <p:cNvPr id="28" name="Textfeld 27"/>
          <p:cNvSpPr txBox="1"/>
          <p:nvPr/>
        </p:nvSpPr>
        <p:spPr>
          <a:xfrm>
            <a:off x="1019076" y="5008736"/>
            <a:ext cx="1090331"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endParaRPr lang="de-DE" sz="1800" b="1" dirty="0" smtClean="0">
              <a:solidFill>
                <a:prstClr val="black"/>
              </a:solidFill>
            </a:endParaRPr>
          </a:p>
          <a:p>
            <a:pPr algn="ctr" defTabSz="457050"/>
            <a:r>
              <a:rPr lang="de-DE" sz="1800" b="1" dirty="0" err="1" smtClean="0">
                <a:solidFill>
                  <a:prstClr val="black"/>
                </a:solidFill>
              </a:rPr>
              <a:t>Example</a:t>
            </a:r>
            <a:endParaRPr lang="de-DE" sz="1800" b="1" dirty="0" smtClean="0">
              <a:solidFill>
                <a:prstClr val="black"/>
              </a:solidFill>
            </a:endParaRPr>
          </a:p>
          <a:p>
            <a:pPr defTabSz="457050"/>
            <a:endParaRPr lang="de-DE" sz="1800" b="1" dirty="0" smtClean="0">
              <a:solidFill>
                <a:prstClr val="black"/>
              </a:solidFill>
            </a:endParaRPr>
          </a:p>
        </p:txBody>
      </p:sp>
      <p:sp>
        <p:nvSpPr>
          <p:cNvPr id="11" name="Rechteck 10"/>
          <p:cNvSpPr/>
          <p:nvPr/>
        </p:nvSpPr>
        <p:spPr>
          <a:xfrm>
            <a:off x="9227988" y="2961284"/>
            <a:ext cx="648072" cy="3192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pic>
        <p:nvPicPr>
          <p:cNvPr id="12" name="Picture 2" descr="C:\Users\kopowski_t\Desktop\Oasy\Galilei\Screenshots\Mozilla Firefox_13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8"/>
          <a:stretch/>
        </p:blipFill>
        <p:spPr bwMode="auto">
          <a:xfrm>
            <a:off x="1185498" y="2444316"/>
            <a:ext cx="2830286" cy="6472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6" name="Picture 2" descr="C:\Users\kopowski_t\Desktop\Oasy\Galilei\Screenshots\Mozilla Firefox_13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235100" y="3208536"/>
            <a:ext cx="1864739" cy="36761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7" name="Picture 3" descr="C:\Users\kopowski_t\Desktop\Oasy\Galilei\Screenshots\Mozilla Firefox_13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459236" y="5728817"/>
            <a:ext cx="7920000" cy="11112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3" descr="C:\Users\kopowski_t\Desktop\Oasy\Galilei\Screenshots\Mozilla Firefox_135.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459236" y="4628595"/>
            <a:ext cx="7920000" cy="110022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3" descr="C:\Users\kopowski_t\Desktop\Oasy\Galilei\Screenshots\Mozilla Firefox_135.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9227988" y="5383911"/>
            <a:ext cx="1026688" cy="344905"/>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2456909" y="4648696"/>
            <a:ext cx="794415" cy="27197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5" name="Gewinkelte Verbindung 4"/>
          <p:cNvCxnSpPr>
            <a:stCxn id="11" idx="2"/>
            <a:endCxn id="10" idx="0"/>
          </p:cNvCxnSpPr>
          <p:nvPr/>
        </p:nvCxnSpPr>
        <p:spPr>
          <a:xfrm rot="5400000">
            <a:off x="5518995" y="615667"/>
            <a:ext cx="1368152" cy="6697907"/>
          </a:xfrm>
          <a:prstGeom prst="bentConnector3">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406691"/>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C:\Users\kopowski_t\Desktop\Oasy\Galilei\Screenshots\Mozilla Firefox_13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5157" y="2286665"/>
            <a:ext cx="2616207" cy="3112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 descr="C:\Users\kopowski_t\Desktop\Oasy\Galilei\Screenshots\Mozilla Firefox_13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662063" y="2292921"/>
            <a:ext cx="2211997" cy="29842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kopowski_t\Desktop\Oasy\Galilei\Screenshots\Mozilla Firefox_13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44012" y="3238480"/>
            <a:ext cx="7200000" cy="20582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2" name="Picture 2" descr="C:\Users\kopowski_t\Desktop\Oasy\Galilei\Screenshots\Mozilla Firefox_13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80258" y="5117401"/>
            <a:ext cx="3882410" cy="20638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3" name="Picture 3" descr="C:\Users\kopowski_t\Desktop\Oasy\Galilei\Screenshots\Mozilla Firefox_134.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46702" y="5332052"/>
            <a:ext cx="3960000" cy="19483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Provisioning</a:t>
            </a:r>
            <a:endParaRPr lang="de-DE" dirty="0"/>
          </a:p>
        </p:txBody>
      </p:sp>
      <p:sp>
        <p:nvSpPr>
          <p:cNvPr id="9" name="Textfeld 8"/>
          <p:cNvSpPr txBox="1"/>
          <p:nvPr/>
        </p:nvSpPr>
        <p:spPr>
          <a:xfrm>
            <a:off x="985118" y="1276093"/>
            <a:ext cx="136799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err="1" smtClean="0">
                <a:solidFill>
                  <a:prstClr val="black"/>
                </a:solidFill>
              </a:rPr>
              <a:t>Overview</a:t>
            </a:r>
            <a:endParaRPr lang="de-DE" sz="1800" b="1" dirty="0" smtClean="0">
              <a:solidFill>
                <a:prstClr val="black"/>
              </a:solidFill>
            </a:endParaRPr>
          </a:p>
        </p:txBody>
      </p:sp>
      <p:sp>
        <p:nvSpPr>
          <p:cNvPr id="28" name="Textfeld 27"/>
          <p:cNvSpPr txBox="1"/>
          <p:nvPr/>
        </p:nvSpPr>
        <p:spPr>
          <a:xfrm>
            <a:off x="985633" y="3661524"/>
            <a:ext cx="1090331"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endParaRPr lang="de-DE" sz="1800" b="1" dirty="0" smtClean="0">
              <a:solidFill>
                <a:prstClr val="black"/>
              </a:solidFill>
            </a:endParaRPr>
          </a:p>
          <a:p>
            <a:pPr algn="ctr" defTabSz="457050"/>
            <a:r>
              <a:rPr lang="de-DE" sz="1800" b="1" dirty="0" err="1" smtClean="0">
                <a:solidFill>
                  <a:prstClr val="black"/>
                </a:solidFill>
              </a:rPr>
              <a:t>Example</a:t>
            </a:r>
            <a:endParaRPr lang="de-DE" sz="1800" b="1" dirty="0" smtClean="0">
              <a:solidFill>
                <a:prstClr val="black"/>
              </a:solidFill>
            </a:endParaRPr>
          </a:p>
          <a:p>
            <a:pPr defTabSz="457050"/>
            <a:endParaRPr lang="de-DE" sz="1800" b="1" dirty="0" smtClean="0">
              <a:solidFill>
                <a:prstClr val="black"/>
              </a:solidFill>
            </a:endParaRPr>
          </a:p>
        </p:txBody>
      </p:sp>
      <p:pic>
        <p:nvPicPr>
          <p:cNvPr id="3091"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8351" y="5178583"/>
            <a:ext cx="1402080" cy="236220"/>
          </a:xfrm>
          <a:prstGeom prst="rect">
            <a:avLst/>
          </a:prstGeom>
          <a:noFill/>
          <a:ln w="25400">
            <a:noFill/>
            <a:miter lim="800000"/>
            <a:headEnd/>
            <a:tailEnd/>
          </a:ln>
          <a:extLst>
            <a:ext uri="{909E8E84-426E-40DD-AFC4-6F175D3DCCD1}">
              <a14:hiddenFill xmlns:a14="http://schemas.microsoft.com/office/drawing/2010/main">
                <a:solidFill>
                  <a:schemeClr val="accent1"/>
                </a:solidFill>
              </a14:hiddenFill>
            </a:ext>
          </a:extLst>
        </p:spPr>
      </p:pic>
      <p:sp>
        <p:nvSpPr>
          <p:cNvPr id="22" name="Rechteck 21"/>
          <p:cNvSpPr/>
          <p:nvPr/>
        </p:nvSpPr>
        <p:spPr>
          <a:xfrm>
            <a:off x="5195540" y="2272432"/>
            <a:ext cx="720080" cy="32550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52" name="Gewinkelte Verbindung 51"/>
          <p:cNvCxnSpPr>
            <a:stCxn id="22" idx="2"/>
          </p:cNvCxnSpPr>
          <p:nvPr/>
        </p:nvCxnSpPr>
        <p:spPr>
          <a:xfrm rot="5400000">
            <a:off x="4554585" y="2660530"/>
            <a:ext cx="1063592" cy="938398"/>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8" name="Rechteck 97"/>
          <p:cNvSpPr/>
          <p:nvPr/>
        </p:nvSpPr>
        <p:spPr>
          <a:xfrm>
            <a:off x="686611" y="5975717"/>
            <a:ext cx="887322" cy="20323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54" name="Gewinkelte Verbindung 53"/>
          <p:cNvCxnSpPr>
            <a:stCxn id="47" idx="2"/>
            <a:endCxn id="98" idx="0"/>
          </p:cNvCxnSpPr>
          <p:nvPr/>
        </p:nvCxnSpPr>
        <p:spPr>
          <a:xfrm rot="5400000">
            <a:off x="3076089" y="2213290"/>
            <a:ext cx="1816610" cy="5708244"/>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Gewinkelte Verbindung 101"/>
          <p:cNvCxnSpPr>
            <a:stCxn id="48" idx="2"/>
            <a:endCxn id="108" idx="0"/>
          </p:cNvCxnSpPr>
          <p:nvPr/>
        </p:nvCxnSpPr>
        <p:spPr>
          <a:xfrm rot="5400000">
            <a:off x="6723161" y="4376117"/>
            <a:ext cx="1949316" cy="900099"/>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8" name="Rechteck 107"/>
          <p:cNvSpPr/>
          <p:nvPr/>
        </p:nvSpPr>
        <p:spPr>
          <a:xfrm>
            <a:off x="6347668" y="5800824"/>
            <a:ext cx="1800201" cy="24048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112" name="Rechteck 111"/>
          <p:cNvSpPr/>
          <p:nvPr/>
        </p:nvSpPr>
        <p:spPr>
          <a:xfrm>
            <a:off x="3466020" y="3554294"/>
            <a:ext cx="5329920" cy="71333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pic>
        <p:nvPicPr>
          <p:cNvPr id="42" name="Picture 3" descr="C:\Users\kopowski_t\Desktop\Oasy\Galilei\Screenshots\Mozilla Firefox_134.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438090" y="5255191"/>
            <a:ext cx="900000" cy="273529"/>
          </a:xfrm>
          <a:prstGeom prst="rect">
            <a:avLst/>
          </a:prstGeom>
          <a:noFill/>
          <a:extLst>
            <a:ext uri="{909E8E84-426E-40DD-AFC4-6F175D3DCCD1}">
              <a14:hiddenFill xmlns:a14="http://schemas.microsoft.com/office/drawing/2010/main">
                <a:solidFill>
                  <a:srgbClr val="FFFFFF"/>
                </a:solidFill>
              </a14:hiddenFill>
            </a:ext>
          </a:extLst>
        </p:spPr>
      </p:pic>
      <p:sp>
        <p:nvSpPr>
          <p:cNvPr id="45" name="Rechteck 44"/>
          <p:cNvSpPr/>
          <p:nvPr/>
        </p:nvSpPr>
        <p:spPr>
          <a:xfrm>
            <a:off x="2393302" y="3661525"/>
            <a:ext cx="574614" cy="20323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6" name="Rechteck 45"/>
          <p:cNvSpPr/>
          <p:nvPr/>
        </p:nvSpPr>
        <p:spPr>
          <a:xfrm>
            <a:off x="3625035" y="3651777"/>
            <a:ext cx="2494652" cy="20323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7" name="Rechteck 46"/>
          <p:cNvSpPr/>
          <p:nvPr/>
        </p:nvSpPr>
        <p:spPr>
          <a:xfrm>
            <a:off x="6249244" y="3956516"/>
            <a:ext cx="1178543" cy="20259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8" name="Rechteck 47"/>
          <p:cNvSpPr/>
          <p:nvPr/>
        </p:nvSpPr>
        <p:spPr>
          <a:xfrm>
            <a:off x="7571804" y="3648274"/>
            <a:ext cx="1152128" cy="20323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pic>
        <p:nvPicPr>
          <p:cNvPr id="57" name="Picture 5" descr="C:\Users\kopowski_t\Desktop\Oasy\Galilei\Screenshots\Mozilla Firefox_13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490326" y="1825266"/>
            <a:ext cx="1082873" cy="13921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70" name="Gewinkelte Verbindung 69"/>
          <p:cNvCxnSpPr>
            <a:stCxn id="22" idx="3"/>
          </p:cNvCxnSpPr>
          <p:nvPr/>
        </p:nvCxnSpPr>
        <p:spPr>
          <a:xfrm flipV="1">
            <a:off x="5915620" y="2200424"/>
            <a:ext cx="574706" cy="234759"/>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021883"/>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Practical</a:t>
            </a:r>
            <a:r>
              <a:rPr lang="de-DE" dirty="0" smtClean="0"/>
              <a:t> </a:t>
            </a:r>
            <a:r>
              <a:rPr lang="de-DE" dirty="0" err="1" smtClean="0"/>
              <a:t>Exercise</a:t>
            </a:r>
            <a:endParaRPr lang="de-DE" dirty="0"/>
          </a:p>
        </p:txBody>
      </p:sp>
      <p:pic>
        <p:nvPicPr>
          <p:cNvPr id="12" name="Picture 4" descr="http://www.ping-pongline.de/wp/wp-content/uploads/2012/02/Werk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16" y="1264320"/>
            <a:ext cx="1989253" cy="1573497"/>
          </a:xfrm>
          <a:prstGeom prst="rect">
            <a:avLst/>
          </a:prstGeom>
          <a:noFill/>
          <a:extLst>
            <a:ext uri="{909E8E84-426E-40DD-AFC4-6F175D3DCCD1}">
              <a14:hiddenFill xmlns:a14="http://schemas.microsoft.com/office/drawing/2010/main">
                <a:solidFill>
                  <a:srgbClr val="FFFFFF"/>
                </a:solidFill>
              </a14:hiddenFill>
            </a:ext>
          </a:extLst>
        </p:spPr>
      </p:pic>
      <p:sp>
        <p:nvSpPr>
          <p:cNvPr id="5" name="Abgerundetes Rechteck 4"/>
          <p:cNvSpPr/>
          <p:nvPr/>
        </p:nvSpPr>
        <p:spPr>
          <a:xfrm>
            <a:off x="1883186"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367" tIns="45684" rIns="91367" bIns="45684" rtlCol="0" anchor="ctr" anchorCtr="1"/>
          <a:lstStyle/>
          <a:p>
            <a:pPr marL="285528" indent="-285528">
              <a:buFont typeface="Arial" pitchFamily="34" charset="0"/>
              <a:buChar char="•"/>
            </a:pPr>
            <a:r>
              <a:rPr lang="en-US" dirty="0"/>
              <a:t>Create a </a:t>
            </a:r>
            <a:r>
              <a:rPr lang="en-US" dirty="0" smtClean="0"/>
              <a:t>profiles </a:t>
            </a:r>
            <a:r>
              <a:rPr lang="en-US" dirty="0"/>
              <a:t>for provisioning </a:t>
            </a:r>
            <a:r>
              <a:rPr lang="en-US" dirty="0" smtClean="0"/>
              <a:t>parameter</a:t>
            </a:r>
            <a:endParaRPr lang="en-US" dirty="0"/>
          </a:p>
          <a:p>
            <a:pPr marL="285528" indent="-285528">
              <a:buFont typeface="Arial" pitchFamily="34" charset="0"/>
              <a:buChar char="•"/>
            </a:pPr>
            <a:r>
              <a:rPr lang="en-US" dirty="0"/>
              <a:t>Create a </a:t>
            </a:r>
            <a:r>
              <a:rPr lang="en-US" dirty="0" smtClean="0"/>
              <a:t>key profile</a:t>
            </a:r>
            <a:endParaRPr lang="en-US" dirty="0"/>
          </a:p>
          <a:p>
            <a:pPr marL="285528" indent="-285528">
              <a:buFont typeface="Arial" pitchFamily="34" charset="0"/>
              <a:buChar char="•"/>
            </a:pPr>
            <a:r>
              <a:rPr lang="en-US" dirty="0"/>
              <a:t>Create a provisioning group</a:t>
            </a:r>
            <a:endParaRPr lang="de-DE" dirty="0" smtClean="0">
              <a:solidFill>
                <a:prstClr val="black"/>
              </a:solidFill>
            </a:endParaRPr>
          </a:p>
        </p:txBody>
      </p:sp>
    </p:spTree>
    <p:extLst>
      <p:ext uri="{BB962C8B-B14F-4D97-AF65-F5344CB8AC3E}">
        <p14:creationId xmlns:p14="http://schemas.microsoft.com/office/powerpoint/2010/main" val="820062972"/>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Queues</a:t>
            </a:r>
            <a:endParaRPr lang="de-DE" dirty="0"/>
          </a:p>
        </p:txBody>
      </p:sp>
      <p:cxnSp>
        <p:nvCxnSpPr>
          <p:cNvPr id="5" name="Gerade Verbindung 4"/>
          <p:cNvCxnSpPr/>
          <p:nvPr/>
        </p:nvCxnSpPr>
        <p:spPr>
          <a:xfrm flipV="1">
            <a:off x="4907468" y="2283319"/>
            <a:ext cx="0" cy="1020911"/>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3"/>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2"/>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26" y="3424561"/>
            <a:ext cx="1523809" cy="242867"/>
          </a:xfrm>
          <a:prstGeom prst="rect">
            <a:avLst/>
          </a:prstGeom>
        </p:spPr>
      </p:pic>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33" name="Grafik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51324" y="2776489"/>
            <a:ext cx="1523809" cy="250371"/>
          </a:xfrm>
          <a:prstGeom prst="rect">
            <a:avLst/>
          </a:prstGeom>
        </p:spPr>
      </p:pic>
      <p:sp>
        <p:nvSpPr>
          <p:cNvPr id="35" name="Textfeld 34"/>
          <p:cNvSpPr txBox="1"/>
          <p:nvPr/>
        </p:nvSpPr>
        <p:spPr>
          <a:xfrm>
            <a:off x="5246852" y="5086842"/>
            <a:ext cx="950901" cy="353943"/>
          </a:xfrm>
          <a:prstGeom prst="rect">
            <a:avLst/>
          </a:prstGeom>
          <a:noFill/>
        </p:spPr>
        <p:txBody>
          <a:bodyPr wrap="none" rtlCol="0">
            <a:spAutoFit/>
          </a:bodyPr>
          <a:lstStyle/>
          <a:p>
            <a:pPr defTabSz="457050"/>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BRI</a:t>
            </a:r>
          </a:p>
          <a:p>
            <a:pPr algn="ctr" defTabSz="457050"/>
            <a:r>
              <a:rPr lang="de-DE" dirty="0" smtClean="0">
                <a:solidFill>
                  <a:prstClr val="black"/>
                </a:solidFill>
              </a:rPr>
              <a:t>Analog </a:t>
            </a:r>
            <a:r>
              <a:rPr lang="de-DE" dirty="0" err="1" smtClean="0">
                <a:solidFill>
                  <a:prstClr val="black"/>
                </a:solidFill>
              </a:rPr>
              <a:t>line</a:t>
            </a:r>
            <a:endParaRPr lang="de-DE" dirty="0" smtClean="0">
              <a:solidFill>
                <a:prstClr val="black"/>
              </a:solidFill>
            </a:endParaRPr>
          </a:p>
        </p:txBody>
      </p:sp>
      <p:sp>
        <p:nvSpPr>
          <p:cNvPr id="44" name="Wolke 43"/>
          <p:cNvSpPr/>
          <p:nvPr/>
        </p:nvSpPr>
        <p:spPr>
          <a:xfrm>
            <a:off x="8620505" y="5008736"/>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ITSP</a:t>
            </a:r>
            <a:br>
              <a:rPr lang="de-DE" dirty="0" smtClean="0">
                <a:solidFill>
                  <a:prstClr val="black"/>
                </a:solidFill>
              </a:rPr>
            </a:br>
            <a:r>
              <a:rPr lang="de-DE" dirty="0" smtClean="0">
                <a:solidFill>
                  <a:prstClr val="black"/>
                </a:solidFill>
              </a:rPr>
              <a:t>Internet</a:t>
            </a:r>
          </a:p>
        </p:txBody>
      </p:sp>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2" name="Gerade Verbindung 61"/>
          <p:cNvCxnSpPr/>
          <p:nvPr/>
        </p:nvCxnSpPr>
        <p:spPr>
          <a:xfrm flipV="1">
            <a:off x="5059868"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sp>
        <p:nvSpPr>
          <p:cNvPr id="76" name="Textfeld 75"/>
          <p:cNvSpPr txBox="1"/>
          <p:nvPr/>
        </p:nvSpPr>
        <p:spPr>
          <a:xfrm>
            <a:off x="443012" y="1671816"/>
            <a:ext cx="309634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b="1" dirty="0" smtClean="0"/>
              <a:t>Queues</a:t>
            </a:r>
          </a:p>
          <a:p>
            <a:pPr marL="742440" lvl="1" indent="-285750" defTabSz="457050">
              <a:buFont typeface="Arial" panose="020B0604020202020204" pitchFamily="34" charset="0"/>
              <a:buChar char="•"/>
            </a:pPr>
            <a:r>
              <a:rPr lang="en-US" sz="1800" dirty="0" smtClean="0"/>
              <a:t>Permissions</a:t>
            </a:r>
          </a:p>
          <a:p>
            <a:pPr marL="742440" lvl="1" indent="-285750" defTabSz="457050">
              <a:buFont typeface="Arial" panose="020B0604020202020204" pitchFamily="34" charset="0"/>
              <a:buChar char="•"/>
            </a:pPr>
            <a:r>
              <a:rPr lang="en-US" sz="1800" dirty="0" smtClean="0"/>
              <a:t>Example</a:t>
            </a:r>
            <a:endParaRPr lang="de-DE" sz="1800" dirty="0" smtClean="0">
              <a:solidFill>
                <a:prstClr val="black"/>
              </a:solidFill>
            </a:endParaRPr>
          </a:p>
        </p:txBody>
      </p: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01" name="Gruppieren 300"/>
          <p:cNvGrpSpPr/>
          <p:nvPr/>
        </p:nvGrpSpPr>
        <p:grpSpPr>
          <a:xfrm>
            <a:off x="6495026" y="4048596"/>
            <a:ext cx="788746" cy="385106"/>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39" name="Gruppieren 338"/>
          <p:cNvGrpSpPr/>
          <p:nvPr/>
        </p:nvGrpSpPr>
        <p:grpSpPr>
          <a:xfrm>
            <a:off x="7431130" y="4048240"/>
            <a:ext cx="788746" cy="385106"/>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77" name="Gruppieren 376"/>
          <p:cNvGrpSpPr/>
          <p:nvPr/>
        </p:nvGrpSpPr>
        <p:grpSpPr>
          <a:xfrm>
            <a:off x="9299996" y="4048244"/>
            <a:ext cx="788746" cy="385106"/>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415" name="Gruppieren 414"/>
          <p:cNvGrpSpPr/>
          <p:nvPr/>
        </p:nvGrpSpPr>
        <p:grpSpPr>
          <a:xfrm>
            <a:off x="8367235" y="4048242"/>
            <a:ext cx="788746" cy="385106"/>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3" name="Abgerundetes Rechteck 452"/>
          <p:cNvSpPr/>
          <p:nvPr/>
        </p:nvSpPr>
        <p:spPr>
          <a:xfrm>
            <a:off x="3352722" y="3146721"/>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defTabSz="457050"/>
            <a:endParaRPr lang="de-DE">
              <a:solidFill>
                <a:prstClr val="black"/>
              </a:solidFill>
            </a:endParaRPr>
          </a:p>
        </p:txBody>
      </p:sp>
      <p:pic>
        <p:nvPicPr>
          <p:cNvPr id="459"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587" y="3280544"/>
            <a:ext cx="2737143" cy="6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916171"/>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AutoShape 2"/>
          <p:cNvSpPr>
            <a:spLocks noChangeArrowheads="1"/>
          </p:cNvSpPr>
          <p:nvPr/>
        </p:nvSpPr>
        <p:spPr bwMode="auto">
          <a:xfrm>
            <a:off x="8120586" y="4261794"/>
            <a:ext cx="2002334" cy="2224186"/>
          </a:xfrm>
          <a:prstGeom prst="roundRect">
            <a:avLst>
              <a:gd name="adj" fmla="val 16667"/>
            </a:avLst>
          </a:prstGeom>
          <a:solidFill>
            <a:schemeClr val="accent6">
              <a:lumMod val="40000"/>
              <a:lumOff val="60000"/>
            </a:schemeClr>
          </a:solidFill>
          <a:ln w="9525">
            <a:solidFill>
              <a:schemeClr val="tx1"/>
            </a:solidFill>
            <a:round/>
            <a:headEnd/>
            <a:tailEnd/>
          </a:ln>
        </p:spPr>
        <p:txBody>
          <a:bodyPr wrap="none" lIns="99516" tIns="49761" rIns="99516" bIns="49761" anchor="ctr"/>
          <a:lstStyle/>
          <a:p>
            <a:pPr algn="r" defTabSz="457050"/>
            <a:endParaRPr lang="de-DE" dirty="0">
              <a:solidFill>
                <a:prstClr val="black"/>
              </a:solidFill>
              <a:cs typeface="ＭＳ Ｐゴシック"/>
            </a:endParaRPr>
          </a:p>
        </p:txBody>
      </p:sp>
      <p:sp>
        <p:nvSpPr>
          <p:cNvPr id="175148" name="Rectangle 94"/>
          <p:cNvSpPr>
            <a:spLocks noChangeArrowheads="1"/>
          </p:cNvSpPr>
          <p:nvPr/>
        </p:nvSpPr>
        <p:spPr bwMode="auto">
          <a:xfrm>
            <a:off x="7669894" y="4288656"/>
            <a:ext cx="337430" cy="2065761"/>
          </a:xfrm>
          <a:prstGeom prst="rect">
            <a:avLst/>
          </a:prstGeom>
          <a:solidFill>
            <a:schemeClr val="bg1"/>
          </a:solidFill>
          <a:ln w="9525">
            <a:solidFill>
              <a:schemeClr val="tx1"/>
            </a:solidFill>
            <a:miter lim="800000"/>
            <a:headEnd/>
            <a:tailEnd/>
          </a:ln>
        </p:spPr>
        <p:txBody>
          <a:bodyPr wrap="none" lIns="95782" tIns="47891" rIns="95782" bIns="47891" anchor="ctr"/>
          <a:lstStyle/>
          <a:p>
            <a:pPr defTabSz="1041812"/>
            <a:endParaRPr lang="de-DE" sz="1600">
              <a:solidFill>
                <a:prstClr val="black"/>
              </a:solidFill>
              <a:cs typeface="ＭＳ Ｐゴシック"/>
            </a:endParaRPr>
          </a:p>
        </p:txBody>
      </p:sp>
      <p:sp>
        <p:nvSpPr>
          <p:cNvPr id="175157" name="Line 119"/>
          <p:cNvSpPr>
            <a:spLocks noChangeShapeType="1"/>
          </p:cNvSpPr>
          <p:nvPr/>
        </p:nvSpPr>
        <p:spPr bwMode="auto">
          <a:xfrm>
            <a:off x="8174185" y="5162969"/>
            <a:ext cx="168715" cy="159444"/>
          </a:xfrm>
          <a:prstGeom prst="line">
            <a:avLst/>
          </a:prstGeom>
          <a:noFill/>
          <a:ln w="25400">
            <a:solidFill>
              <a:schemeClr val="tx1"/>
            </a:solidFill>
            <a:round/>
            <a:headEnd/>
            <a:tailEnd/>
          </a:ln>
        </p:spPr>
        <p:txBody>
          <a:bodyPr/>
          <a:lstStyle/>
          <a:p>
            <a:pPr defTabSz="457050"/>
            <a:endParaRPr lang="de-DE">
              <a:solidFill>
                <a:prstClr val="black"/>
              </a:solidFill>
            </a:endParaRPr>
          </a:p>
        </p:txBody>
      </p:sp>
      <p:sp>
        <p:nvSpPr>
          <p:cNvPr id="175158" name="Text Box 120"/>
          <p:cNvSpPr txBox="1">
            <a:spLocks noChangeArrowheads="1"/>
          </p:cNvSpPr>
          <p:nvPr/>
        </p:nvSpPr>
        <p:spPr bwMode="auto">
          <a:xfrm>
            <a:off x="5819590" y="5939162"/>
            <a:ext cx="1766874" cy="359187"/>
          </a:xfrm>
          <a:prstGeom prst="rect">
            <a:avLst/>
          </a:prstGeom>
          <a:noFill/>
          <a:ln w="9525">
            <a:noFill/>
            <a:miter lim="800000"/>
            <a:headEnd/>
            <a:tailEnd/>
          </a:ln>
        </p:spPr>
        <p:txBody>
          <a:bodyPr lIns="95782" tIns="47891" rIns="95782" bIns="47891">
            <a:spAutoFit/>
          </a:bodyPr>
          <a:lstStyle/>
          <a:p>
            <a:pPr algn="ctr" defTabSz="1041812">
              <a:spcBef>
                <a:spcPct val="50000"/>
              </a:spcBef>
            </a:pPr>
            <a:r>
              <a:rPr lang="de-DE" dirty="0" smtClean="0">
                <a:solidFill>
                  <a:prstClr val="black"/>
                </a:solidFill>
                <a:cs typeface="ＭＳ Ｐゴシック"/>
              </a:rPr>
              <a:t>Queue</a:t>
            </a:r>
            <a:endParaRPr lang="de-DE" dirty="0">
              <a:solidFill>
                <a:prstClr val="black"/>
              </a:solidFill>
              <a:cs typeface="ＭＳ Ｐゴシック"/>
            </a:endParaRPr>
          </a:p>
        </p:txBody>
      </p:sp>
      <p:sp>
        <p:nvSpPr>
          <p:cNvPr id="175147" name="Line 118"/>
          <p:cNvSpPr>
            <a:spLocks noChangeShapeType="1"/>
          </p:cNvSpPr>
          <p:nvPr/>
        </p:nvSpPr>
        <p:spPr bwMode="auto">
          <a:xfrm>
            <a:off x="8341047" y="5320660"/>
            <a:ext cx="166861" cy="0"/>
          </a:xfrm>
          <a:prstGeom prst="line">
            <a:avLst/>
          </a:prstGeom>
          <a:noFill/>
          <a:ln w="25400">
            <a:solidFill>
              <a:schemeClr val="tx1"/>
            </a:solidFill>
            <a:round/>
            <a:headEnd/>
            <a:tailEnd/>
          </a:ln>
        </p:spPr>
        <p:txBody>
          <a:bodyPr/>
          <a:lstStyle/>
          <a:p>
            <a:pPr defTabSz="457050"/>
            <a:endParaRPr lang="de-DE">
              <a:solidFill>
                <a:prstClr val="black"/>
              </a:solidFill>
            </a:endParaRPr>
          </a:p>
        </p:txBody>
      </p:sp>
      <p:sp>
        <p:nvSpPr>
          <p:cNvPr id="175127" name="Line 104"/>
          <p:cNvSpPr>
            <a:spLocks noChangeShapeType="1"/>
          </p:cNvSpPr>
          <p:nvPr/>
        </p:nvSpPr>
        <p:spPr bwMode="auto">
          <a:xfrm flipV="1">
            <a:off x="7358577" y="5370403"/>
            <a:ext cx="504291" cy="0"/>
          </a:xfrm>
          <a:prstGeom prst="line">
            <a:avLst/>
          </a:prstGeom>
          <a:noFill/>
          <a:ln w="38100">
            <a:solidFill>
              <a:srgbClr val="FF9900"/>
            </a:solidFill>
            <a:round/>
            <a:headEnd/>
            <a:tailEnd type="none" w="med" len="med"/>
          </a:ln>
        </p:spPr>
        <p:txBody>
          <a:bodyPr/>
          <a:lstStyle/>
          <a:p>
            <a:pPr defTabSz="457050"/>
            <a:endParaRPr lang="de-DE">
              <a:solidFill>
                <a:prstClr val="black"/>
              </a:solidFill>
            </a:endParaRPr>
          </a:p>
        </p:txBody>
      </p:sp>
      <p:sp>
        <p:nvSpPr>
          <p:cNvPr id="175128" name="Line 123"/>
          <p:cNvSpPr>
            <a:spLocks noChangeShapeType="1"/>
          </p:cNvSpPr>
          <p:nvPr/>
        </p:nvSpPr>
        <p:spPr bwMode="auto">
          <a:xfrm flipV="1">
            <a:off x="7862868" y="4576688"/>
            <a:ext cx="0" cy="793715"/>
          </a:xfrm>
          <a:prstGeom prst="line">
            <a:avLst/>
          </a:prstGeom>
          <a:noFill/>
          <a:ln w="38100">
            <a:solidFill>
              <a:srgbClr val="FF9900"/>
            </a:solidFill>
            <a:round/>
            <a:headEnd/>
            <a:tailEnd/>
          </a:ln>
        </p:spPr>
        <p:txBody>
          <a:bodyPr/>
          <a:lstStyle/>
          <a:p>
            <a:pPr defTabSz="457050"/>
            <a:endParaRPr lang="de-DE">
              <a:solidFill>
                <a:prstClr val="black"/>
              </a:solidFill>
            </a:endParaRPr>
          </a:p>
        </p:txBody>
      </p:sp>
      <p:sp>
        <p:nvSpPr>
          <p:cNvPr id="175129" name="Line 104"/>
          <p:cNvSpPr>
            <a:spLocks noChangeShapeType="1"/>
          </p:cNvSpPr>
          <p:nvPr/>
        </p:nvSpPr>
        <p:spPr bwMode="auto">
          <a:xfrm>
            <a:off x="7862868" y="4576688"/>
            <a:ext cx="587722" cy="0"/>
          </a:xfrm>
          <a:prstGeom prst="line">
            <a:avLst/>
          </a:prstGeom>
          <a:noFill/>
          <a:ln w="38100">
            <a:solidFill>
              <a:srgbClr val="FF9900"/>
            </a:solidFill>
            <a:round/>
            <a:headEnd/>
            <a:tailEnd type="triangle" w="med" len="med"/>
          </a:ln>
        </p:spPr>
        <p:txBody>
          <a:bodyPr/>
          <a:lstStyle/>
          <a:p>
            <a:pPr defTabSz="457050"/>
            <a:endParaRPr lang="de-DE">
              <a:solidFill>
                <a:prstClr val="black"/>
              </a:solidFill>
            </a:endParaRPr>
          </a:p>
        </p:txBody>
      </p:sp>
      <p:sp>
        <p:nvSpPr>
          <p:cNvPr id="175133" name="Line 99"/>
          <p:cNvSpPr>
            <a:spLocks noChangeShapeType="1"/>
          </p:cNvSpPr>
          <p:nvPr/>
        </p:nvSpPr>
        <p:spPr bwMode="auto">
          <a:xfrm flipV="1">
            <a:off x="3395951" y="5315464"/>
            <a:ext cx="1844743" cy="8761"/>
          </a:xfrm>
          <a:prstGeom prst="line">
            <a:avLst/>
          </a:prstGeom>
          <a:noFill/>
          <a:ln w="25400">
            <a:solidFill>
              <a:schemeClr val="tx1"/>
            </a:solidFill>
            <a:round/>
            <a:headEnd/>
            <a:tailEnd type="triangle" w="med" len="med"/>
          </a:ln>
        </p:spPr>
        <p:txBody>
          <a:bodyPr/>
          <a:lstStyle/>
          <a:p>
            <a:pPr defTabSz="457050"/>
            <a:endParaRPr lang="de-DE">
              <a:solidFill>
                <a:prstClr val="black"/>
              </a:solidFill>
            </a:endParaRPr>
          </a:p>
        </p:txBody>
      </p:sp>
      <p:grpSp>
        <p:nvGrpSpPr>
          <p:cNvPr id="121" name="Gruppieren 120"/>
          <p:cNvGrpSpPr/>
          <p:nvPr/>
        </p:nvGrpSpPr>
        <p:grpSpPr>
          <a:xfrm>
            <a:off x="2315220" y="5147480"/>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12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pic>
        <p:nvPicPr>
          <p:cNvPr id="2050" name="Picture 2" descr="C:\Users\rdenardo\AppData\Local\Temp\SNAGHTML1b79a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041" y="5107321"/>
            <a:ext cx="295275" cy="438151"/>
          </a:xfrm>
          <a:prstGeom prst="rect">
            <a:avLst/>
          </a:prstGeom>
          <a:noFill/>
          <a:extLst>
            <a:ext uri="{909E8E84-426E-40DD-AFC4-6F175D3DCCD1}">
              <a14:hiddenFill xmlns:a14="http://schemas.microsoft.com/office/drawing/2010/main">
                <a:solidFill>
                  <a:srgbClr val="FFFFFF"/>
                </a:solidFill>
              </a14:hiddenFill>
            </a:ext>
          </a:extLst>
        </p:spPr>
      </p:pic>
      <p:sp>
        <p:nvSpPr>
          <p:cNvPr id="645152" name="AutoShape 121"/>
          <p:cNvSpPr>
            <a:spLocks noChangeArrowheads="1"/>
          </p:cNvSpPr>
          <p:nvPr/>
        </p:nvSpPr>
        <p:spPr bwMode="auto">
          <a:xfrm>
            <a:off x="3824829" y="5771515"/>
            <a:ext cx="1258874" cy="476580"/>
          </a:xfrm>
          <a:prstGeom prst="wedgeRectCallout">
            <a:avLst>
              <a:gd name="adj1" fmla="val 62222"/>
              <a:gd name="adj2" fmla="val -89704"/>
            </a:avLst>
          </a:prstGeom>
          <a:solidFill>
            <a:schemeClr val="bg1"/>
          </a:solidFill>
          <a:ln w="9525">
            <a:solidFill>
              <a:schemeClr val="tx1"/>
            </a:solidFill>
            <a:miter lim="800000"/>
            <a:headEnd/>
            <a:tailEnd/>
          </a:ln>
        </p:spPr>
        <p:txBody>
          <a:bodyPr lIns="104242" tIns="52122" rIns="104242" bIns="52122"/>
          <a:lstStyle/>
          <a:p>
            <a:pPr algn="ctr" defTabSz="1041812">
              <a:spcBef>
                <a:spcPct val="50000"/>
              </a:spcBef>
            </a:pPr>
            <a:r>
              <a:rPr lang="de-DE" sz="1300" b="1" dirty="0" smtClean="0">
                <a:solidFill>
                  <a:prstClr val="black"/>
                </a:solidFill>
                <a:cs typeface="ＭＳ Ｐゴシック"/>
              </a:rPr>
              <a:t>Call </a:t>
            </a:r>
            <a:r>
              <a:rPr lang="de-DE" sz="1300" b="1" dirty="0" err="1" smtClean="0">
                <a:solidFill>
                  <a:prstClr val="black"/>
                </a:solidFill>
                <a:cs typeface="ＭＳ Ｐゴシック"/>
              </a:rPr>
              <a:t>to</a:t>
            </a:r>
            <a:r>
              <a:rPr lang="de-DE" sz="1300" b="1" dirty="0" smtClean="0">
                <a:solidFill>
                  <a:prstClr val="black"/>
                </a:solidFill>
                <a:cs typeface="ＭＳ Ｐゴシック"/>
              </a:rPr>
              <a:t> </a:t>
            </a:r>
            <a:r>
              <a:rPr lang="de-DE" sz="1300" b="1" dirty="0" err="1" smtClean="0">
                <a:solidFill>
                  <a:prstClr val="black"/>
                </a:solidFill>
                <a:cs typeface="ＭＳ Ｐゴシック"/>
              </a:rPr>
              <a:t>queue</a:t>
            </a:r>
            <a:endParaRPr lang="de-DE" sz="1300" dirty="0">
              <a:solidFill>
                <a:prstClr val="black"/>
              </a:solidFill>
              <a:cs typeface="ＭＳ Ｐゴシック"/>
            </a:endParaRPr>
          </a:p>
        </p:txBody>
      </p:sp>
      <p:sp>
        <p:nvSpPr>
          <p:cNvPr id="175122" name="Text Box 14"/>
          <p:cNvSpPr txBox="1">
            <a:spLocks noChangeArrowheads="1"/>
          </p:cNvSpPr>
          <p:nvPr/>
        </p:nvSpPr>
        <p:spPr bwMode="auto">
          <a:xfrm>
            <a:off x="8530316" y="6607279"/>
            <a:ext cx="1266290" cy="266324"/>
          </a:xfrm>
          <a:prstGeom prst="rect">
            <a:avLst/>
          </a:prstGeom>
          <a:solidFill>
            <a:schemeClr val="bg1"/>
          </a:solidFill>
          <a:ln w="9525">
            <a:solidFill>
              <a:schemeClr val="tx1"/>
            </a:solidFill>
            <a:miter lim="800000"/>
            <a:headEnd/>
            <a:tailEnd/>
          </a:ln>
        </p:spPr>
        <p:txBody>
          <a:bodyPr lIns="95782" tIns="47891" rIns="95782" bIns="47891">
            <a:spAutoFit/>
          </a:bodyPr>
          <a:lstStyle/>
          <a:p>
            <a:pPr defTabSz="1041812">
              <a:spcBef>
                <a:spcPct val="50000"/>
              </a:spcBef>
            </a:pPr>
            <a:r>
              <a:rPr lang="de-DE" sz="1100" b="1" dirty="0" smtClean="0">
                <a:solidFill>
                  <a:prstClr val="black"/>
                </a:solidFill>
                <a:cs typeface="ＭＳ Ｐゴシック"/>
              </a:rPr>
              <a:t>Voicemail</a:t>
            </a:r>
            <a:endParaRPr lang="de-DE" sz="1100" b="1" dirty="0">
              <a:solidFill>
                <a:prstClr val="black"/>
              </a:solidFill>
              <a:cs typeface="ＭＳ Ｐゴシック"/>
            </a:endParaRPr>
          </a:p>
        </p:txBody>
      </p:sp>
      <p:sp>
        <p:nvSpPr>
          <p:cNvPr id="175123" name="Line 60"/>
          <p:cNvSpPr>
            <a:spLocks noChangeShapeType="1"/>
          </p:cNvSpPr>
          <p:nvPr/>
        </p:nvSpPr>
        <p:spPr bwMode="auto">
          <a:xfrm>
            <a:off x="7862872" y="6731680"/>
            <a:ext cx="673006" cy="0"/>
          </a:xfrm>
          <a:prstGeom prst="line">
            <a:avLst/>
          </a:prstGeom>
          <a:noFill/>
          <a:ln w="25400">
            <a:solidFill>
              <a:schemeClr val="tx1"/>
            </a:solidFill>
            <a:round/>
            <a:headEnd/>
            <a:tailEnd type="triangle" w="med" len="med"/>
          </a:ln>
        </p:spPr>
        <p:txBody>
          <a:bodyPr/>
          <a:lstStyle/>
          <a:p>
            <a:pPr defTabSz="457050"/>
            <a:endParaRPr lang="de-DE">
              <a:solidFill>
                <a:prstClr val="black"/>
              </a:solidFill>
            </a:endParaRPr>
          </a:p>
        </p:txBody>
      </p:sp>
      <p:sp>
        <p:nvSpPr>
          <p:cNvPr id="175124" name="Line 61"/>
          <p:cNvSpPr>
            <a:spLocks noChangeShapeType="1"/>
          </p:cNvSpPr>
          <p:nvPr/>
        </p:nvSpPr>
        <p:spPr bwMode="auto">
          <a:xfrm>
            <a:off x="7862872" y="6356724"/>
            <a:ext cx="0" cy="374956"/>
          </a:xfrm>
          <a:prstGeom prst="line">
            <a:avLst/>
          </a:prstGeom>
          <a:noFill/>
          <a:ln w="25400">
            <a:solidFill>
              <a:schemeClr val="tx1"/>
            </a:solidFill>
            <a:round/>
            <a:headEnd/>
            <a:tailEnd/>
          </a:ln>
        </p:spPr>
        <p:txBody>
          <a:bodyPr/>
          <a:lstStyle/>
          <a:p>
            <a:pPr defTabSz="457050"/>
            <a:endParaRPr lang="de-DE">
              <a:solidFill>
                <a:prstClr val="black"/>
              </a:solidFill>
            </a:endParaRPr>
          </a:p>
        </p:txBody>
      </p:sp>
      <p:sp>
        <p:nvSpPr>
          <p:cNvPr id="57" name="Titel 1"/>
          <p:cNvSpPr txBox="1">
            <a:spLocks/>
          </p:cNvSpPr>
          <p:nvPr/>
        </p:nvSpPr>
        <p:spPr>
          <a:xfrm>
            <a:off x="533322" y="218482"/>
            <a:ext cx="9612471" cy="685801"/>
          </a:xfrm>
          <a:prstGeom prst="rect">
            <a:avLst/>
          </a:prstGeom>
        </p:spPr>
        <p:txBody>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smtClean="0">
                <a:solidFill>
                  <a:prstClr val="black">
                    <a:lumMod val="50000"/>
                    <a:lumOff val="50000"/>
                  </a:prstClr>
                </a:solidFill>
              </a:rPr>
              <a:t>Queues</a:t>
            </a:r>
            <a:endParaRPr lang="de-DE" dirty="0">
              <a:solidFill>
                <a:prstClr val="black">
                  <a:lumMod val="50000"/>
                  <a:lumOff val="50000"/>
                </a:prstClr>
              </a:solidFill>
            </a:endParaRPr>
          </a:p>
        </p:txBody>
      </p:sp>
      <p:sp>
        <p:nvSpPr>
          <p:cNvPr id="58" name="Textfeld 57"/>
          <p:cNvSpPr txBox="1"/>
          <p:nvPr/>
        </p:nvSpPr>
        <p:spPr>
          <a:xfrm>
            <a:off x="900136" y="1840384"/>
            <a:ext cx="8431221"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b="1" dirty="0">
                <a:solidFill>
                  <a:prstClr val="black"/>
                </a:solidFill>
              </a:rPr>
              <a:t>Queues are more than one hunt group. They </a:t>
            </a:r>
            <a:r>
              <a:rPr lang="en-US" sz="1800" b="1" dirty="0" smtClean="0">
                <a:solidFill>
                  <a:prstClr val="black"/>
                </a:solidFill>
              </a:rPr>
              <a:t>offer:</a:t>
            </a:r>
          </a:p>
          <a:p>
            <a:pPr marL="285750" indent="-285750" defTabSz="457050">
              <a:buFont typeface="Arial" panose="020B0604020202020204" pitchFamily="34" charset="0"/>
              <a:buChar char="•"/>
            </a:pPr>
            <a:r>
              <a:rPr lang="en-US" sz="1800" dirty="0" smtClean="0">
                <a:solidFill>
                  <a:prstClr val="black"/>
                </a:solidFill>
              </a:rPr>
              <a:t>Distribution </a:t>
            </a:r>
            <a:r>
              <a:rPr lang="en-US" sz="1800" dirty="0">
                <a:solidFill>
                  <a:prstClr val="black"/>
                </a:solidFill>
              </a:rPr>
              <a:t>of calls with different </a:t>
            </a:r>
            <a:r>
              <a:rPr lang="en-US" sz="1800" dirty="0" smtClean="0">
                <a:solidFill>
                  <a:prstClr val="black"/>
                </a:solidFill>
              </a:rPr>
              <a:t>algorithms</a:t>
            </a:r>
            <a:endParaRPr lang="en-US" sz="1800" dirty="0">
              <a:solidFill>
                <a:prstClr val="black"/>
              </a:solidFill>
            </a:endParaRPr>
          </a:p>
          <a:p>
            <a:pPr marL="285750" indent="-285750" defTabSz="457050">
              <a:buFont typeface="Arial" panose="020B0604020202020204" pitchFamily="34" charset="0"/>
              <a:buChar char="•"/>
            </a:pPr>
            <a:r>
              <a:rPr lang="en-US" sz="1800" dirty="0">
                <a:solidFill>
                  <a:prstClr val="black"/>
                </a:solidFill>
              </a:rPr>
              <a:t>Various announcements: </a:t>
            </a:r>
            <a:r>
              <a:rPr lang="en-US" sz="1800" dirty="0" smtClean="0">
                <a:solidFill>
                  <a:prstClr val="black"/>
                </a:solidFill>
              </a:rPr>
              <a:t>welcome announcement, </a:t>
            </a:r>
            <a:r>
              <a:rPr lang="en-US" sz="1800" dirty="0">
                <a:solidFill>
                  <a:prstClr val="black"/>
                </a:solidFill>
              </a:rPr>
              <a:t>music, ringing instead of music, periodic announcement</a:t>
            </a:r>
          </a:p>
          <a:p>
            <a:pPr marL="285750" indent="-285750" defTabSz="457050">
              <a:buFont typeface="Arial" panose="020B0604020202020204" pitchFamily="34" charset="0"/>
              <a:buChar char="•"/>
            </a:pPr>
            <a:r>
              <a:rPr lang="en-US" sz="1800" dirty="0">
                <a:solidFill>
                  <a:prstClr val="black"/>
                </a:solidFill>
              </a:rPr>
              <a:t>Variable Logging on and off of employees</a:t>
            </a:r>
            <a:endParaRPr lang="de-DE" sz="1800" dirty="0">
              <a:solidFill>
                <a:prstClr val="black"/>
              </a:solidFill>
            </a:endParaRPr>
          </a:p>
        </p:txBody>
      </p:sp>
      <p:pic>
        <p:nvPicPr>
          <p:cNvPr id="97" name="Picture 22" descr="Newton_s"/>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8406094" y="4359173"/>
            <a:ext cx="715659" cy="505881"/>
          </a:xfrm>
          <a:prstGeom prst="rect">
            <a:avLst/>
          </a:prstGeom>
          <a:noFill/>
          <a:effectLst/>
        </p:spPr>
      </p:pic>
      <p:pic>
        <p:nvPicPr>
          <p:cNvPr id="98" name="Picture 22" descr="Newton_s"/>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8437362" y="5109457"/>
            <a:ext cx="715659" cy="505881"/>
          </a:xfrm>
          <a:prstGeom prst="rect">
            <a:avLst/>
          </a:prstGeom>
          <a:noFill/>
          <a:effectLst/>
        </p:spPr>
      </p:pic>
      <p:pic>
        <p:nvPicPr>
          <p:cNvPr id="99" name="Picture 22" descr="Newton_s"/>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8437362" y="5850843"/>
            <a:ext cx="715659" cy="505881"/>
          </a:xfrm>
          <a:prstGeom prst="rect">
            <a:avLst/>
          </a:prstGeom>
          <a:noFill/>
          <a:effectLst/>
        </p:spPr>
      </p:pic>
      <p:sp>
        <p:nvSpPr>
          <p:cNvPr id="173" name="Line 99"/>
          <p:cNvSpPr>
            <a:spLocks noChangeShapeType="1"/>
          </p:cNvSpPr>
          <p:nvPr/>
        </p:nvSpPr>
        <p:spPr bwMode="auto">
          <a:xfrm>
            <a:off x="3395375" y="5407450"/>
            <a:ext cx="1846597" cy="0"/>
          </a:xfrm>
          <a:prstGeom prst="line">
            <a:avLst/>
          </a:prstGeom>
          <a:noFill/>
          <a:ln w="25400">
            <a:solidFill>
              <a:schemeClr val="tx1"/>
            </a:solidFill>
            <a:round/>
            <a:headEnd/>
            <a:tailEnd type="triangle" w="med" len="med"/>
          </a:ln>
        </p:spPr>
        <p:txBody>
          <a:bodyPr/>
          <a:lstStyle/>
          <a:p>
            <a:pPr defTabSz="457050"/>
            <a:endParaRPr lang="de-DE">
              <a:solidFill>
                <a:prstClr val="black"/>
              </a:solidFill>
            </a:endParaRPr>
          </a:p>
        </p:txBody>
      </p:sp>
      <p:sp>
        <p:nvSpPr>
          <p:cNvPr id="200" name="Line 99"/>
          <p:cNvSpPr>
            <a:spLocks noChangeShapeType="1"/>
          </p:cNvSpPr>
          <p:nvPr/>
        </p:nvSpPr>
        <p:spPr bwMode="auto">
          <a:xfrm>
            <a:off x="3395951" y="5227589"/>
            <a:ext cx="1846597" cy="0"/>
          </a:xfrm>
          <a:prstGeom prst="line">
            <a:avLst/>
          </a:prstGeom>
          <a:noFill/>
          <a:ln w="25400">
            <a:solidFill>
              <a:schemeClr val="tx1"/>
            </a:solidFill>
            <a:round/>
            <a:headEnd/>
            <a:tailEnd type="triangle" w="med" len="med"/>
          </a:ln>
        </p:spPr>
        <p:txBody>
          <a:bodyPr/>
          <a:lstStyle/>
          <a:p>
            <a:pPr defTabSz="457050"/>
            <a:endParaRPr lang="de-DE">
              <a:solidFill>
                <a:prstClr val="black"/>
              </a:solidFill>
            </a:endParaRPr>
          </a:p>
        </p:txBody>
      </p:sp>
      <p:grpSp>
        <p:nvGrpSpPr>
          <p:cNvPr id="3" name="Gruppieren 2"/>
          <p:cNvGrpSpPr/>
          <p:nvPr/>
        </p:nvGrpSpPr>
        <p:grpSpPr>
          <a:xfrm>
            <a:off x="5231868" y="4844081"/>
            <a:ext cx="2102450" cy="1033757"/>
            <a:chOff x="5231868" y="4844081"/>
            <a:chExt cx="2102450" cy="1033757"/>
          </a:xfrm>
        </p:grpSpPr>
        <p:sp>
          <p:nvSpPr>
            <p:cNvPr id="175149" name="AutoShape 103"/>
            <p:cNvSpPr>
              <a:spLocks noChangeArrowheads="1"/>
            </p:cNvSpPr>
            <p:nvPr/>
          </p:nvSpPr>
          <p:spPr bwMode="auto">
            <a:xfrm>
              <a:off x="5231868" y="4844081"/>
              <a:ext cx="2102450" cy="1033757"/>
            </a:xfrm>
            <a:prstGeom prst="rightArrow">
              <a:avLst>
                <a:gd name="adj1" fmla="val 50000"/>
                <a:gd name="adj2" fmla="val 48051"/>
              </a:avLst>
            </a:prstGeom>
            <a:solidFill>
              <a:schemeClr val="accent6"/>
            </a:solidFill>
            <a:ln w="9525">
              <a:solidFill>
                <a:schemeClr val="tx1"/>
              </a:solidFill>
              <a:miter lim="800000"/>
              <a:headEnd/>
              <a:tailEnd/>
            </a:ln>
          </p:spPr>
          <p:txBody>
            <a:bodyPr wrap="none" lIns="95782" tIns="47891" rIns="95782" bIns="47891" anchor="ctr"/>
            <a:lstStyle/>
            <a:p>
              <a:pPr defTabSz="1041812"/>
              <a:endParaRPr lang="de-DE" sz="1600">
                <a:solidFill>
                  <a:prstClr val="black"/>
                </a:solidFill>
                <a:cs typeface="ＭＳ Ｐゴシック"/>
              </a:endParaRPr>
            </a:p>
          </p:txBody>
        </p:sp>
        <p:sp>
          <p:nvSpPr>
            <p:cNvPr id="175134" name="AutoShape 92"/>
            <p:cNvSpPr>
              <a:spLocks noChangeArrowheads="1"/>
            </p:cNvSpPr>
            <p:nvPr/>
          </p:nvSpPr>
          <p:spPr bwMode="auto">
            <a:xfrm rot="16200000">
              <a:off x="6664507" y="5090231"/>
              <a:ext cx="380212" cy="545080"/>
            </a:xfrm>
            <a:prstGeom prst="can">
              <a:avLst>
                <a:gd name="adj" fmla="val 33871"/>
              </a:avLst>
            </a:prstGeom>
            <a:gradFill rotWithShape="1">
              <a:gsLst>
                <a:gs pos="0">
                  <a:schemeClr val="accent6"/>
                </a:gs>
                <a:gs pos="50000">
                  <a:schemeClr val="accent6">
                    <a:lumMod val="40000"/>
                    <a:lumOff val="60000"/>
                  </a:schemeClr>
                </a:gs>
                <a:gs pos="100000">
                  <a:schemeClr val="accent6"/>
                </a:gs>
              </a:gsLst>
              <a:lin ang="0" scaled="1"/>
            </a:gradFill>
            <a:ln w="9525">
              <a:solidFill>
                <a:schemeClr val="tx1"/>
              </a:solidFill>
              <a:round/>
              <a:headEnd/>
              <a:tailEnd/>
            </a:ln>
          </p:spPr>
          <p:txBody>
            <a:bodyPr rot="10800000" wrap="none" lIns="95782" tIns="47891" rIns="95782" bIns="47891" anchor="ctr"/>
            <a:lstStyle/>
            <a:p>
              <a:pPr defTabSz="1041812"/>
              <a:endParaRPr lang="de-DE" sz="1600">
                <a:solidFill>
                  <a:prstClr val="black"/>
                </a:solidFill>
                <a:cs typeface="ＭＳ Ｐゴシック"/>
              </a:endParaRPr>
            </a:p>
          </p:txBody>
        </p:sp>
        <p:sp>
          <p:nvSpPr>
            <p:cNvPr id="174" name="AutoShape 92"/>
            <p:cNvSpPr>
              <a:spLocks noChangeArrowheads="1"/>
            </p:cNvSpPr>
            <p:nvPr/>
          </p:nvSpPr>
          <p:spPr bwMode="auto">
            <a:xfrm rot="16200000">
              <a:off x="6031712" y="5091107"/>
              <a:ext cx="380212" cy="545080"/>
            </a:xfrm>
            <a:prstGeom prst="can">
              <a:avLst>
                <a:gd name="adj" fmla="val 33871"/>
              </a:avLst>
            </a:prstGeom>
            <a:gradFill rotWithShape="1">
              <a:gsLst>
                <a:gs pos="0">
                  <a:schemeClr val="accent6"/>
                </a:gs>
                <a:gs pos="50000">
                  <a:schemeClr val="accent6">
                    <a:lumMod val="40000"/>
                    <a:lumOff val="60000"/>
                  </a:schemeClr>
                </a:gs>
                <a:gs pos="100000">
                  <a:schemeClr val="accent6"/>
                </a:gs>
              </a:gsLst>
              <a:lin ang="0" scaled="1"/>
            </a:gradFill>
            <a:ln w="9525">
              <a:solidFill>
                <a:schemeClr val="tx1"/>
              </a:solidFill>
              <a:round/>
              <a:headEnd/>
              <a:tailEnd/>
            </a:ln>
          </p:spPr>
          <p:txBody>
            <a:bodyPr rot="10800000" wrap="none" lIns="95782" tIns="47891" rIns="95782" bIns="47891" anchor="ctr"/>
            <a:lstStyle/>
            <a:p>
              <a:pPr defTabSz="1041812"/>
              <a:endParaRPr lang="de-DE" sz="1600">
                <a:solidFill>
                  <a:prstClr val="black"/>
                </a:solidFill>
                <a:cs typeface="ＭＳ Ｐゴシック"/>
              </a:endParaRPr>
            </a:p>
          </p:txBody>
        </p:sp>
        <p:sp>
          <p:nvSpPr>
            <p:cNvPr id="201" name="AutoShape 92"/>
            <p:cNvSpPr>
              <a:spLocks noChangeArrowheads="1"/>
            </p:cNvSpPr>
            <p:nvPr/>
          </p:nvSpPr>
          <p:spPr bwMode="auto">
            <a:xfrm rot="16200000">
              <a:off x="5424172" y="5096971"/>
              <a:ext cx="380212" cy="545080"/>
            </a:xfrm>
            <a:prstGeom prst="can">
              <a:avLst>
                <a:gd name="adj" fmla="val 33871"/>
              </a:avLst>
            </a:prstGeom>
            <a:gradFill rotWithShape="1">
              <a:gsLst>
                <a:gs pos="0">
                  <a:schemeClr val="accent6"/>
                </a:gs>
                <a:gs pos="50000">
                  <a:schemeClr val="accent6">
                    <a:lumMod val="40000"/>
                    <a:lumOff val="60000"/>
                  </a:schemeClr>
                </a:gs>
                <a:gs pos="100000">
                  <a:schemeClr val="accent6"/>
                </a:gs>
              </a:gsLst>
              <a:lin ang="0" scaled="1"/>
            </a:gradFill>
            <a:ln w="9525">
              <a:solidFill>
                <a:schemeClr val="tx1"/>
              </a:solidFill>
              <a:round/>
              <a:headEnd/>
              <a:tailEnd/>
            </a:ln>
          </p:spPr>
          <p:txBody>
            <a:bodyPr rot="10800000" wrap="none" lIns="95782" tIns="47891" rIns="95782" bIns="47891" anchor="ctr"/>
            <a:lstStyle/>
            <a:p>
              <a:pPr defTabSz="1041812"/>
              <a:endParaRPr lang="de-DE" sz="1600">
                <a:solidFill>
                  <a:prstClr val="black"/>
                </a:solidFill>
                <a:cs typeface="ＭＳ Ｐゴシック"/>
              </a:endParaRPr>
            </a:p>
          </p:txBody>
        </p:sp>
      </p:grpSp>
      <p:sp>
        <p:nvSpPr>
          <p:cNvPr id="175125" name="AutoShape 107"/>
          <p:cNvSpPr>
            <a:spLocks noChangeArrowheads="1"/>
          </p:cNvSpPr>
          <p:nvPr/>
        </p:nvSpPr>
        <p:spPr bwMode="auto">
          <a:xfrm>
            <a:off x="6097849" y="4608101"/>
            <a:ext cx="754582" cy="478332"/>
          </a:xfrm>
          <a:prstGeom prst="wedgeEllipseCallout">
            <a:avLst>
              <a:gd name="adj1" fmla="val -33292"/>
              <a:gd name="adj2" fmla="val 76741"/>
            </a:avLst>
          </a:prstGeom>
          <a:solidFill>
            <a:schemeClr val="bg1"/>
          </a:solidFill>
          <a:ln w="9525">
            <a:solidFill>
              <a:schemeClr val="tx1"/>
            </a:solidFill>
            <a:miter lim="800000"/>
            <a:headEnd/>
            <a:tailEnd/>
          </a:ln>
        </p:spPr>
        <p:txBody>
          <a:bodyPr lIns="95782" tIns="47891" rIns="95782" bIns="47891"/>
          <a:lstStyle/>
          <a:p>
            <a:pPr algn="ctr" defTabSz="1041812"/>
            <a:endParaRPr lang="de-DE" sz="900">
              <a:solidFill>
                <a:prstClr val="black"/>
              </a:solidFill>
              <a:latin typeface="Wingdings" pitchFamily="2" charset="2"/>
              <a:cs typeface="ＭＳ Ｐゴシック"/>
            </a:endParaRPr>
          </a:p>
        </p:txBody>
      </p:sp>
      <p:pic>
        <p:nvPicPr>
          <p:cNvPr id="175126" name="Picture 110"/>
          <p:cNvPicPr>
            <a:picLocks noChangeAspect="1" noChangeArrowheads="1"/>
          </p:cNvPicPr>
          <p:nvPr/>
        </p:nvPicPr>
        <p:blipFill>
          <a:blip r:embed="rId5" cstate="print"/>
          <a:srcRect/>
          <a:stretch>
            <a:fillRect/>
          </a:stretch>
        </p:blipFill>
        <p:spPr bwMode="auto">
          <a:xfrm>
            <a:off x="6264710" y="4688699"/>
            <a:ext cx="389342" cy="367948"/>
          </a:xfrm>
          <a:prstGeom prst="rect">
            <a:avLst/>
          </a:prstGeom>
          <a:noFill/>
          <a:ln w="9525">
            <a:noFill/>
            <a:miter lim="800000"/>
            <a:headEnd/>
            <a:tailEnd/>
          </a:ln>
        </p:spPr>
      </p:pic>
      <p:sp>
        <p:nvSpPr>
          <p:cNvPr id="645157" name="AutoShape 108"/>
          <p:cNvSpPr>
            <a:spLocks noChangeArrowheads="1"/>
          </p:cNvSpPr>
          <p:nvPr/>
        </p:nvSpPr>
        <p:spPr bwMode="auto">
          <a:xfrm>
            <a:off x="5083703" y="4580072"/>
            <a:ext cx="1375680" cy="508118"/>
          </a:xfrm>
          <a:prstGeom prst="wedgeEllipseCallout">
            <a:avLst>
              <a:gd name="adj1" fmla="val -24801"/>
              <a:gd name="adj2" fmla="val 74829"/>
            </a:avLst>
          </a:prstGeom>
          <a:solidFill>
            <a:schemeClr val="bg1"/>
          </a:solidFill>
          <a:ln w="9525">
            <a:solidFill>
              <a:schemeClr val="tx1"/>
            </a:solidFill>
            <a:miter lim="800000"/>
            <a:headEnd/>
            <a:tailEnd/>
          </a:ln>
        </p:spPr>
        <p:txBody>
          <a:bodyPr lIns="104242" tIns="52122" rIns="104242" bIns="52122"/>
          <a:lstStyle/>
          <a:p>
            <a:pPr algn="ctr" defTabSz="1041812"/>
            <a:r>
              <a:rPr lang="de-DE" sz="900" dirty="0" err="1" smtClean="0">
                <a:solidFill>
                  <a:prstClr val="black"/>
                </a:solidFill>
                <a:cs typeface="ＭＳ Ｐゴシック"/>
              </a:rPr>
              <a:t>Periodic</a:t>
            </a:r>
            <a:r>
              <a:rPr lang="de-DE" sz="900" dirty="0" smtClean="0">
                <a:solidFill>
                  <a:prstClr val="black"/>
                </a:solidFill>
                <a:cs typeface="ＭＳ Ｐゴシック"/>
              </a:rPr>
              <a:t> </a:t>
            </a:r>
            <a:r>
              <a:rPr lang="de-DE" sz="900" dirty="0" err="1" smtClean="0">
                <a:solidFill>
                  <a:prstClr val="black"/>
                </a:solidFill>
                <a:cs typeface="ＭＳ Ｐゴシック"/>
              </a:rPr>
              <a:t>announcement</a:t>
            </a:r>
            <a:endParaRPr lang="de-DE" sz="900" dirty="0">
              <a:solidFill>
                <a:prstClr val="black"/>
              </a:solidFill>
              <a:cs typeface="ＭＳ Ｐゴシック"/>
            </a:endParaRPr>
          </a:p>
        </p:txBody>
      </p:sp>
      <p:sp>
        <p:nvSpPr>
          <p:cNvPr id="208" name="AutoShape 121"/>
          <p:cNvSpPr>
            <a:spLocks noChangeArrowheads="1"/>
          </p:cNvSpPr>
          <p:nvPr/>
        </p:nvSpPr>
        <p:spPr bwMode="auto">
          <a:xfrm>
            <a:off x="6405282" y="6614551"/>
            <a:ext cx="1259129" cy="770449"/>
          </a:xfrm>
          <a:prstGeom prst="wedgeRectCallout">
            <a:avLst>
              <a:gd name="adj1" fmla="val 62222"/>
              <a:gd name="adj2" fmla="val -89704"/>
            </a:avLst>
          </a:prstGeom>
          <a:solidFill>
            <a:schemeClr val="bg1"/>
          </a:solidFill>
          <a:ln w="9525">
            <a:solidFill>
              <a:schemeClr val="tx1"/>
            </a:solidFill>
            <a:miter lim="800000"/>
            <a:headEnd/>
            <a:tailEnd/>
          </a:ln>
        </p:spPr>
        <p:txBody>
          <a:bodyPr lIns="104242" tIns="52122" rIns="104242" bIns="52122"/>
          <a:lstStyle/>
          <a:p>
            <a:pPr algn="ctr" defTabSz="1041812">
              <a:spcBef>
                <a:spcPct val="50000"/>
              </a:spcBef>
            </a:pPr>
            <a:r>
              <a:rPr lang="de-DE" sz="1400" dirty="0" err="1"/>
              <a:t>Forwarding</a:t>
            </a:r>
            <a:r>
              <a:rPr lang="de-DE" sz="1400" dirty="0"/>
              <a:t> </a:t>
            </a:r>
            <a:r>
              <a:rPr lang="de-DE" sz="1400" dirty="0" err="1"/>
              <a:t>destination</a:t>
            </a:r>
            <a:r>
              <a:rPr lang="de-DE" sz="1400" dirty="0"/>
              <a:t> </a:t>
            </a:r>
            <a:r>
              <a:rPr lang="de-DE" sz="1400" dirty="0" err="1"/>
              <a:t>configurable</a:t>
            </a:r>
            <a:endParaRPr lang="de-DE" sz="1300" dirty="0">
              <a:solidFill>
                <a:prstClr val="black"/>
              </a:solidFill>
              <a:cs typeface="ＭＳ Ｐゴシック"/>
            </a:endParaRPr>
          </a:p>
        </p:txBody>
      </p:sp>
      <p:grpSp>
        <p:nvGrpSpPr>
          <p:cNvPr id="175" name="Gruppieren 174"/>
          <p:cNvGrpSpPr/>
          <p:nvPr/>
        </p:nvGrpSpPr>
        <p:grpSpPr>
          <a:xfrm>
            <a:off x="9392920" y="4359173"/>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176"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7"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9"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0"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1"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2"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3"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4"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5"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6"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7"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8"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9"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0"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21" name="Gruppieren 220"/>
          <p:cNvGrpSpPr/>
          <p:nvPr/>
        </p:nvGrpSpPr>
        <p:grpSpPr>
          <a:xfrm>
            <a:off x="795359" y="4680120"/>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22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42" name="Gruppieren 241"/>
          <p:cNvGrpSpPr/>
          <p:nvPr/>
        </p:nvGrpSpPr>
        <p:grpSpPr>
          <a:xfrm>
            <a:off x="1586337" y="4954927"/>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243"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4"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5"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6"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7"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8"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9"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0"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1"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2"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3"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4"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5"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6"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7"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8"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9"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0"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1"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2"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63" name="Gruppieren 262"/>
          <p:cNvGrpSpPr/>
          <p:nvPr/>
        </p:nvGrpSpPr>
        <p:grpSpPr>
          <a:xfrm>
            <a:off x="9408521" y="5850843"/>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26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sp>
        <p:nvSpPr>
          <p:cNvPr id="645143" name="AutoShape 106"/>
          <p:cNvSpPr>
            <a:spLocks noChangeArrowheads="1"/>
          </p:cNvSpPr>
          <p:nvPr/>
        </p:nvSpPr>
        <p:spPr bwMode="auto">
          <a:xfrm>
            <a:off x="6825877" y="4602412"/>
            <a:ext cx="1096505" cy="478332"/>
          </a:xfrm>
          <a:prstGeom prst="wedgeEllipseCallout">
            <a:avLst>
              <a:gd name="adj1" fmla="val -33398"/>
              <a:gd name="adj2" fmla="val 76741"/>
            </a:avLst>
          </a:prstGeom>
          <a:solidFill>
            <a:schemeClr val="bg1"/>
          </a:solidFill>
          <a:ln w="9525">
            <a:solidFill>
              <a:schemeClr val="tx1"/>
            </a:solidFill>
            <a:miter lim="800000"/>
            <a:headEnd/>
            <a:tailEnd/>
          </a:ln>
        </p:spPr>
        <p:txBody>
          <a:bodyPr lIns="104242" tIns="52122" rIns="104242" bIns="52122"/>
          <a:lstStyle/>
          <a:p>
            <a:pPr algn="ctr" defTabSz="1041812"/>
            <a:r>
              <a:rPr lang="de-DE" sz="900" dirty="0" err="1" smtClean="0">
                <a:solidFill>
                  <a:prstClr val="black"/>
                </a:solidFill>
                <a:cs typeface="ＭＳ Ｐゴシック"/>
              </a:rPr>
              <a:t>Announce-ment</a:t>
            </a:r>
            <a:endParaRPr lang="de-DE" sz="900" dirty="0">
              <a:solidFill>
                <a:prstClr val="black"/>
              </a:solidFill>
              <a:cs typeface="ＭＳ Ｐゴシック"/>
            </a:endParaRPr>
          </a:p>
        </p:txBody>
      </p:sp>
      <p:sp>
        <p:nvSpPr>
          <p:cNvPr id="175155" name="Line 95"/>
          <p:cNvSpPr>
            <a:spLocks noChangeShapeType="1"/>
          </p:cNvSpPr>
          <p:nvPr/>
        </p:nvSpPr>
        <p:spPr bwMode="auto">
          <a:xfrm>
            <a:off x="8007324" y="6037282"/>
            <a:ext cx="420861" cy="0"/>
          </a:xfrm>
          <a:prstGeom prst="line">
            <a:avLst/>
          </a:prstGeom>
          <a:noFill/>
          <a:ln w="25400">
            <a:solidFill>
              <a:schemeClr val="tx1"/>
            </a:solidFill>
            <a:round/>
            <a:headEnd/>
            <a:tailEnd type="triangle" w="med" len="med"/>
          </a:ln>
        </p:spPr>
        <p:txBody>
          <a:bodyPr/>
          <a:lstStyle/>
          <a:p>
            <a:pPr defTabSz="457050"/>
            <a:endParaRPr lang="de-DE">
              <a:solidFill>
                <a:prstClr val="black"/>
              </a:solidFill>
            </a:endParaRPr>
          </a:p>
        </p:txBody>
      </p:sp>
      <p:sp>
        <p:nvSpPr>
          <p:cNvPr id="175156" name="Line 117"/>
          <p:cNvSpPr>
            <a:spLocks noChangeShapeType="1"/>
          </p:cNvSpPr>
          <p:nvPr/>
        </p:nvSpPr>
        <p:spPr bwMode="auto">
          <a:xfrm>
            <a:off x="8005470" y="5322413"/>
            <a:ext cx="168715" cy="0"/>
          </a:xfrm>
          <a:prstGeom prst="line">
            <a:avLst/>
          </a:prstGeom>
          <a:noFill/>
          <a:ln w="25400">
            <a:solidFill>
              <a:schemeClr val="tx1"/>
            </a:solidFill>
            <a:round/>
            <a:headEnd/>
            <a:tailEnd type="oval" w="med" len="med"/>
          </a:ln>
        </p:spPr>
        <p:txBody>
          <a:bodyPr/>
          <a:lstStyle/>
          <a:p>
            <a:pPr defTabSz="457050"/>
            <a:endParaRPr lang="de-DE">
              <a:solidFill>
                <a:prstClr val="black"/>
              </a:solidFill>
            </a:endParaRPr>
          </a:p>
        </p:txBody>
      </p:sp>
      <p:sp>
        <p:nvSpPr>
          <p:cNvPr id="175159" name="Line 95"/>
          <p:cNvSpPr>
            <a:spLocks noChangeShapeType="1"/>
          </p:cNvSpPr>
          <p:nvPr/>
        </p:nvSpPr>
        <p:spPr bwMode="auto">
          <a:xfrm>
            <a:off x="8007324" y="4647843"/>
            <a:ext cx="420861" cy="0"/>
          </a:xfrm>
          <a:prstGeom prst="line">
            <a:avLst/>
          </a:prstGeom>
          <a:noFill/>
          <a:ln w="25400">
            <a:solidFill>
              <a:schemeClr val="tx1"/>
            </a:solidFill>
            <a:round/>
            <a:headEnd/>
            <a:tailEnd type="triangle" w="med" len="med"/>
          </a:ln>
        </p:spPr>
        <p:txBody>
          <a:bodyPr/>
          <a:lstStyle/>
          <a:p>
            <a:pPr defTabSz="457050"/>
            <a:endParaRPr lang="de-DE">
              <a:solidFill>
                <a:prstClr val="black"/>
              </a:solidFill>
            </a:endParaRPr>
          </a:p>
        </p:txBody>
      </p:sp>
    </p:spTree>
    <p:extLst>
      <p:ext uri="{BB962C8B-B14F-4D97-AF65-F5344CB8AC3E}">
        <p14:creationId xmlns:p14="http://schemas.microsoft.com/office/powerpoint/2010/main" val="2473531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6" name="AutoShape 2"/>
          <p:cNvSpPr>
            <a:spLocks noChangeArrowheads="1"/>
          </p:cNvSpPr>
          <p:nvPr/>
        </p:nvSpPr>
        <p:spPr bwMode="auto">
          <a:xfrm>
            <a:off x="7797981" y="3882721"/>
            <a:ext cx="2002334" cy="2859475"/>
          </a:xfrm>
          <a:prstGeom prst="roundRect">
            <a:avLst>
              <a:gd name="adj" fmla="val 16667"/>
            </a:avLst>
          </a:prstGeom>
          <a:solidFill>
            <a:schemeClr val="accent6">
              <a:lumMod val="40000"/>
              <a:lumOff val="60000"/>
            </a:schemeClr>
          </a:solidFill>
          <a:ln w="9525">
            <a:solidFill>
              <a:schemeClr val="tx1"/>
            </a:solidFill>
            <a:round/>
            <a:headEnd/>
            <a:tailEnd/>
          </a:ln>
        </p:spPr>
        <p:txBody>
          <a:bodyPr wrap="none" lIns="99516" tIns="49761" rIns="99516" bIns="49761" anchor="ctr"/>
          <a:lstStyle/>
          <a:p>
            <a:pPr algn="r" defTabSz="457050"/>
            <a:endParaRPr lang="de-DE" sz="1100">
              <a:solidFill>
                <a:prstClr val="black"/>
              </a:solidFill>
            </a:endParaRPr>
          </a:p>
          <a:p>
            <a:pPr algn="r" defTabSz="457050"/>
            <a:endParaRPr lang="de-DE" sz="1100">
              <a:solidFill>
                <a:prstClr val="black"/>
              </a:solidFill>
            </a:endParaRPr>
          </a:p>
          <a:p>
            <a:pPr algn="r" defTabSz="457050"/>
            <a:endParaRPr lang="de-DE" sz="1100">
              <a:solidFill>
                <a:prstClr val="black"/>
              </a:solidFill>
            </a:endParaRPr>
          </a:p>
          <a:p>
            <a:pPr algn="r" defTabSz="457050"/>
            <a:endParaRPr lang="de-DE" sz="1100">
              <a:solidFill>
                <a:prstClr val="black"/>
              </a:solidFill>
            </a:endParaRPr>
          </a:p>
          <a:p>
            <a:pPr algn="r" defTabSz="457050"/>
            <a:endParaRPr lang="de-DE" sz="1100">
              <a:solidFill>
                <a:prstClr val="black"/>
              </a:solidFill>
            </a:endParaRPr>
          </a:p>
          <a:p>
            <a:pPr algn="r" defTabSz="457050"/>
            <a:endParaRPr lang="de-DE" sz="1100">
              <a:solidFill>
                <a:prstClr val="black"/>
              </a:solidFill>
            </a:endParaRPr>
          </a:p>
          <a:p>
            <a:pPr algn="r" defTabSz="457050"/>
            <a:endParaRPr lang="de-DE">
              <a:solidFill>
                <a:prstClr val="black"/>
              </a:solidFill>
            </a:endParaRPr>
          </a:p>
        </p:txBody>
      </p:sp>
      <p:grpSp>
        <p:nvGrpSpPr>
          <p:cNvPr id="171" name="Gruppieren 170"/>
          <p:cNvGrpSpPr/>
          <p:nvPr/>
        </p:nvGrpSpPr>
        <p:grpSpPr>
          <a:xfrm>
            <a:off x="4668381" y="4477777"/>
            <a:ext cx="2102450" cy="1033757"/>
            <a:chOff x="5231868" y="4844081"/>
            <a:chExt cx="2102450" cy="1033757"/>
          </a:xfrm>
        </p:grpSpPr>
        <p:sp>
          <p:nvSpPr>
            <p:cNvPr id="172" name="AutoShape 103"/>
            <p:cNvSpPr>
              <a:spLocks noChangeArrowheads="1"/>
            </p:cNvSpPr>
            <p:nvPr/>
          </p:nvSpPr>
          <p:spPr bwMode="auto">
            <a:xfrm>
              <a:off x="5231868" y="4844081"/>
              <a:ext cx="2102450" cy="1033757"/>
            </a:xfrm>
            <a:prstGeom prst="rightArrow">
              <a:avLst>
                <a:gd name="adj1" fmla="val 50000"/>
                <a:gd name="adj2" fmla="val 48051"/>
              </a:avLst>
            </a:prstGeom>
            <a:solidFill>
              <a:schemeClr val="accent6"/>
            </a:solidFill>
            <a:ln w="9525">
              <a:solidFill>
                <a:schemeClr val="tx1"/>
              </a:solidFill>
              <a:miter lim="800000"/>
              <a:headEnd/>
              <a:tailEnd/>
            </a:ln>
          </p:spPr>
          <p:txBody>
            <a:bodyPr wrap="none" lIns="95782" tIns="47891" rIns="95782" bIns="47891" anchor="ctr"/>
            <a:lstStyle/>
            <a:p>
              <a:pPr defTabSz="1041812"/>
              <a:endParaRPr lang="de-DE" sz="1600">
                <a:solidFill>
                  <a:prstClr val="black"/>
                </a:solidFill>
                <a:cs typeface="ＭＳ Ｐゴシック"/>
              </a:endParaRPr>
            </a:p>
          </p:txBody>
        </p:sp>
        <p:sp>
          <p:nvSpPr>
            <p:cNvPr id="173" name="AutoShape 92"/>
            <p:cNvSpPr>
              <a:spLocks noChangeArrowheads="1"/>
            </p:cNvSpPr>
            <p:nvPr/>
          </p:nvSpPr>
          <p:spPr bwMode="auto">
            <a:xfrm rot="16200000">
              <a:off x="6664507" y="5090231"/>
              <a:ext cx="380212" cy="545080"/>
            </a:xfrm>
            <a:prstGeom prst="can">
              <a:avLst>
                <a:gd name="adj" fmla="val 33871"/>
              </a:avLst>
            </a:prstGeom>
            <a:gradFill rotWithShape="1">
              <a:gsLst>
                <a:gs pos="0">
                  <a:schemeClr val="accent6"/>
                </a:gs>
                <a:gs pos="50000">
                  <a:schemeClr val="accent6">
                    <a:lumMod val="40000"/>
                    <a:lumOff val="60000"/>
                  </a:schemeClr>
                </a:gs>
                <a:gs pos="100000">
                  <a:schemeClr val="accent6"/>
                </a:gs>
              </a:gsLst>
              <a:lin ang="0" scaled="1"/>
            </a:gradFill>
            <a:ln w="9525">
              <a:solidFill>
                <a:schemeClr val="tx1"/>
              </a:solidFill>
              <a:round/>
              <a:headEnd/>
              <a:tailEnd/>
            </a:ln>
          </p:spPr>
          <p:txBody>
            <a:bodyPr rot="10800000" wrap="none" lIns="95782" tIns="47891" rIns="95782" bIns="47891" anchor="ctr"/>
            <a:lstStyle/>
            <a:p>
              <a:pPr defTabSz="1041812"/>
              <a:endParaRPr lang="de-DE" sz="1600">
                <a:solidFill>
                  <a:prstClr val="black"/>
                </a:solidFill>
                <a:cs typeface="ＭＳ Ｐゴシック"/>
              </a:endParaRPr>
            </a:p>
          </p:txBody>
        </p:sp>
        <p:sp>
          <p:nvSpPr>
            <p:cNvPr id="174" name="AutoShape 92"/>
            <p:cNvSpPr>
              <a:spLocks noChangeArrowheads="1"/>
            </p:cNvSpPr>
            <p:nvPr/>
          </p:nvSpPr>
          <p:spPr bwMode="auto">
            <a:xfrm rot="16200000">
              <a:off x="6031712" y="5091107"/>
              <a:ext cx="380212" cy="545080"/>
            </a:xfrm>
            <a:prstGeom prst="can">
              <a:avLst>
                <a:gd name="adj" fmla="val 33871"/>
              </a:avLst>
            </a:prstGeom>
            <a:gradFill rotWithShape="1">
              <a:gsLst>
                <a:gs pos="0">
                  <a:schemeClr val="accent6"/>
                </a:gs>
                <a:gs pos="50000">
                  <a:schemeClr val="accent6">
                    <a:lumMod val="40000"/>
                    <a:lumOff val="60000"/>
                  </a:schemeClr>
                </a:gs>
                <a:gs pos="100000">
                  <a:schemeClr val="accent6"/>
                </a:gs>
              </a:gsLst>
              <a:lin ang="0" scaled="1"/>
            </a:gradFill>
            <a:ln w="9525">
              <a:solidFill>
                <a:schemeClr val="tx1"/>
              </a:solidFill>
              <a:round/>
              <a:headEnd/>
              <a:tailEnd/>
            </a:ln>
          </p:spPr>
          <p:txBody>
            <a:bodyPr rot="10800000" wrap="none" lIns="95782" tIns="47891" rIns="95782" bIns="47891" anchor="ctr"/>
            <a:lstStyle/>
            <a:p>
              <a:pPr defTabSz="1041812"/>
              <a:endParaRPr lang="de-DE" sz="1600">
                <a:solidFill>
                  <a:prstClr val="black"/>
                </a:solidFill>
                <a:cs typeface="ＭＳ Ｐゴシック"/>
              </a:endParaRPr>
            </a:p>
          </p:txBody>
        </p:sp>
        <p:sp>
          <p:nvSpPr>
            <p:cNvPr id="175" name="AutoShape 92"/>
            <p:cNvSpPr>
              <a:spLocks noChangeArrowheads="1"/>
            </p:cNvSpPr>
            <p:nvPr/>
          </p:nvSpPr>
          <p:spPr bwMode="auto">
            <a:xfrm rot="16200000">
              <a:off x="5424172" y="5096971"/>
              <a:ext cx="380212" cy="545080"/>
            </a:xfrm>
            <a:prstGeom prst="can">
              <a:avLst>
                <a:gd name="adj" fmla="val 33871"/>
              </a:avLst>
            </a:prstGeom>
            <a:gradFill rotWithShape="1">
              <a:gsLst>
                <a:gs pos="0">
                  <a:schemeClr val="accent6"/>
                </a:gs>
                <a:gs pos="50000">
                  <a:schemeClr val="accent6">
                    <a:lumMod val="40000"/>
                    <a:lumOff val="60000"/>
                  </a:schemeClr>
                </a:gs>
                <a:gs pos="100000">
                  <a:schemeClr val="accent6"/>
                </a:gs>
              </a:gsLst>
              <a:lin ang="0" scaled="1"/>
            </a:gradFill>
            <a:ln w="9525">
              <a:solidFill>
                <a:schemeClr val="tx1"/>
              </a:solidFill>
              <a:round/>
              <a:headEnd/>
              <a:tailEnd/>
            </a:ln>
          </p:spPr>
          <p:txBody>
            <a:bodyPr rot="10800000" wrap="none" lIns="95782" tIns="47891" rIns="95782" bIns="47891" anchor="ctr"/>
            <a:lstStyle/>
            <a:p>
              <a:pPr defTabSz="1041812"/>
              <a:endParaRPr lang="de-DE" sz="1600">
                <a:solidFill>
                  <a:prstClr val="black"/>
                </a:solidFill>
                <a:cs typeface="ＭＳ Ｐゴシック"/>
              </a:endParaRPr>
            </a:p>
          </p:txBody>
        </p:sp>
      </p:grpSp>
      <p:grpSp>
        <p:nvGrpSpPr>
          <p:cNvPr id="166" name="Gruppieren 165"/>
          <p:cNvGrpSpPr/>
          <p:nvPr/>
        </p:nvGrpSpPr>
        <p:grpSpPr>
          <a:xfrm>
            <a:off x="4633180" y="5613585"/>
            <a:ext cx="2102450" cy="1033757"/>
            <a:chOff x="5231868" y="4844081"/>
            <a:chExt cx="2102450" cy="1033757"/>
          </a:xfrm>
        </p:grpSpPr>
        <p:sp>
          <p:nvSpPr>
            <p:cNvPr id="167" name="AutoShape 103"/>
            <p:cNvSpPr>
              <a:spLocks noChangeArrowheads="1"/>
            </p:cNvSpPr>
            <p:nvPr/>
          </p:nvSpPr>
          <p:spPr bwMode="auto">
            <a:xfrm>
              <a:off x="5231868" y="4844081"/>
              <a:ext cx="2102450" cy="1033757"/>
            </a:xfrm>
            <a:prstGeom prst="rightArrow">
              <a:avLst>
                <a:gd name="adj1" fmla="val 50000"/>
                <a:gd name="adj2" fmla="val 48051"/>
              </a:avLst>
            </a:prstGeom>
            <a:solidFill>
              <a:schemeClr val="accent6"/>
            </a:solidFill>
            <a:ln w="9525">
              <a:solidFill>
                <a:schemeClr val="tx1"/>
              </a:solidFill>
              <a:miter lim="800000"/>
              <a:headEnd/>
              <a:tailEnd/>
            </a:ln>
          </p:spPr>
          <p:txBody>
            <a:bodyPr wrap="none" lIns="95782" tIns="47891" rIns="95782" bIns="47891" anchor="ctr"/>
            <a:lstStyle/>
            <a:p>
              <a:pPr defTabSz="1041812"/>
              <a:endParaRPr lang="de-DE" sz="1600">
                <a:solidFill>
                  <a:prstClr val="black"/>
                </a:solidFill>
                <a:cs typeface="ＭＳ Ｐゴシック"/>
              </a:endParaRPr>
            </a:p>
          </p:txBody>
        </p:sp>
        <p:sp>
          <p:nvSpPr>
            <p:cNvPr id="168" name="AutoShape 92"/>
            <p:cNvSpPr>
              <a:spLocks noChangeArrowheads="1"/>
            </p:cNvSpPr>
            <p:nvPr/>
          </p:nvSpPr>
          <p:spPr bwMode="auto">
            <a:xfrm rot="16200000">
              <a:off x="6664507" y="5090231"/>
              <a:ext cx="380212" cy="545080"/>
            </a:xfrm>
            <a:prstGeom prst="can">
              <a:avLst>
                <a:gd name="adj" fmla="val 33871"/>
              </a:avLst>
            </a:prstGeom>
            <a:gradFill rotWithShape="1">
              <a:gsLst>
                <a:gs pos="0">
                  <a:schemeClr val="accent6"/>
                </a:gs>
                <a:gs pos="50000">
                  <a:schemeClr val="accent6">
                    <a:lumMod val="40000"/>
                    <a:lumOff val="60000"/>
                  </a:schemeClr>
                </a:gs>
                <a:gs pos="100000">
                  <a:schemeClr val="accent6"/>
                </a:gs>
              </a:gsLst>
              <a:lin ang="0" scaled="1"/>
            </a:gradFill>
            <a:ln w="9525">
              <a:solidFill>
                <a:schemeClr val="tx1"/>
              </a:solidFill>
              <a:round/>
              <a:headEnd/>
              <a:tailEnd/>
            </a:ln>
          </p:spPr>
          <p:txBody>
            <a:bodyPr rot="10800000" wrap="none" lIns="95782" tIns="47891" rIns="95782" bIns="47891" anchor="ctr"/>
            <a:lstStyle/>
            <a:p>
              <a:pPr defTabSz="1041812"/>
              <a:endParaRPr lang="de-DE" sz="1600">
                <a:solidFill>
                  <a:prstClr val="black"/>
                </a:solidFill>
                <a:cs typeface="ＭＳ Ｐゴシック"/>
              </a:endParaRPr>
            </a:p>
          </p:txBody>
        </p:sp>
        <p:sp>
          <p:nvSpPr>
            <p:cNvPr id="169" name="AutoShape 92"/>
            <p:cNvSpPr>
              <a:spLocks noChangeArrowheads="1"/>
            </p:cNvSpPr>
            <p:nvPr/>
          </p:nvSpPr>
          <p:spPr bwMode="auto">
            <a:xfrm rot="16200000">
              <a:off x="6031712" y="5091107"/>
              <a:ext cx="380212" cy="545080"/>
            </a:xfrm>
            <a:prstGeom prst="can">
              <a:avLst>
                <a:gd name="adj" fmla="val 33871"/>
              </a:avLst>
            </a:prstGeom>
            <a:gradFill rotWithShape="1">
              <a:gsLst>
                <a:gs pos="0">
                  <a:schemeClr val="accent6"/>
                </a:gs>
                <a:gs pos="50000">
                  <a:schemeClr val="accent6">
                    <a:lumMod val="40000"/>
                    <a:lumOff val="60000"/>
                  </a:schemeClr>
                </a:gs>
                <a:gs pos="100000">
                  <a:schemeClr val="accent6"/>
                </a:gs>
              </a:gsLst>
              <a:lin ang="0" scaled="1"/>
            </a:gradFill>
            <a:ln w="9525">
              <a:solidFill>
                <a:schemeClr val="tx1"/>
              </a:solidFill>
              <a:round/>
              <a:headEnd/>
              <a:tailEnd/>
            </a:ln>
          </p:spPr>
          <p:txBody>
            <a:bodyPr rot="10800000" wrap="none" lIns="95782" tIns="47891" rIns="95782" bIns="47891" anchor="ctr"/>
            <a:lstStyle/>
            <a:p>
              <a:pPr defTabSz="1041812"/>
              <a:endParaRPr lang="de-DE" sz="1600">
                <a:solidFill>
                  <a:prstClr val="black"/>
                </a:solidFill>
                <a:cs typeface="ＭＳ Ｐゴシック"/>
              </a:endParaRPr>
            </a:p>
          </p:txBody>
        </p:sp>
        <p:sp>
          <p:nvSpPr>
            <p:cNvPr id="170" name="AutoShape 92"/>
            <p:cNvSpPr>
              <a:spLocks noChangeArrowheads="1"/>
            </p:cNvSpPr>
            <p:nvPr/>
          </p:nvSpPr>
          <p:spPr bwMode="auto">
            <a:xfrm rot="16200000">
              <a:off x="5424172" y="5096971"/>
              <a:ext cx="380212" cy="545080"/>
            </a:xfrm>
            <a:prstGeom prst="can">
              <a:avLst>
                <a:gd name="adj" fmla="val 33871"/>
              </a:avLst>
            </a:prstGeom>
            <a:gradFill rotWithShape="1">
              <a:gsLst>
                <a:gs pos="0">
                  <a:schemeClr val="accent6"/>
                </a:gs>
                <a:gs pos="50000">
                  <a:schemeClr val="accent6">
                    <a:lumMod val="40000"/>
                    <a:lumOff val="60000"/>
                  </a:schemeClr>
                </a:gs>
                <a:gs pos="100000">
                  <a:schemeClr val="accent6"/>
                </a:gs>
              </a:gsLst>
              <a:lin ang="0" scaled="1"/>
            </a:gradFill>
            <a:ln w="9525">
              <a:solidFill>
                <a:schemeClr val="tx1"/>
              </a:solidFill>
              <a:round/>
              <a:headEnd/>
              <a:tailEnd/>
            </a:ln>
          </p:spPr>
          <p:txBody>
            <a:bodyPr rot="10800000" wrap="none" lIns="95782" tIns="47891" rIns="95782" bIns="47891" anchor="ctr"/>
            <a:lstStyle/>
            <a:p>
              <a:pPr defTabSz="1041812"/>
              <a:endParaRPr lang="de-DE" sz="1600">
                <a:solidFill>
                  <a:prstClr val="black"/>
                </a:solidFill>
                <a:cs typeface="ＭＳ Ｐゴシック"/>
              </a:endParaRPr>
            </a:p>
          </p:txBody>
        </p:sp>
      </p:grpSp>
      <p:sp>
        <p:nvSpPr>
          <p:cNvPr id="54" name="Rectangle 94"/>
          <p:cNvSpPr>
            <a:spLocks noChangeArrowheads="1"/>
          </p:cNvSpPr>
          <p:nvPr/>
        </p:nvSpPr>
        <p:spPr bwMode="auto">
          <a:xfrm>
            <a:off x="7082330" y="4357349"/>
            <a:ext cx="337430" cy="2065761"/>
          </a:xfrm>
          <a:prstGeom prst="rect">
            <a:avLst/>
          </a:prstGeom>
          <a:solidFill>
            <a:schemeClr val="bg1"/>
          </a:solidFill>
          <a:ln w="9525">
            <a:solidFill>
              <a:schemeClr val="tx1"/>
            </a:solidFill>
            <a:miter lim="800000"/>
            <a:headEnd/>
            <a:tailEnd/>
          </a:ln>
        </p:spPr>
        <p:txBody>
          <a:bodyPr wrap="none" lIns="95782" tIns="47891" rIns="95782" bIns="47891" anchor="ctr"/>
          <a:lstStyle/>
          <a:p>
            <a:pPr defTabSz="1041812"/>
            <a:endParaRPr lang="de-DE" sz="1600">
              <a:solidFill>
                <a:prstClr val="black"/>
              </a:solidFill>
              <a:cs typeface="ＭＳ Ｐゴシック"/>
            </a:endParaRPr>
          </a:p>
        </p:txBody>
      </p:sp>
      <p:sp>
        <p:nvSpPr>
          <p:cNvPr id="53" name="Textfeld 52"/>
          <p:cNvSpPr txBox="1"/>
          <p:nvPr/>
        </p:nvSpPr>
        <p:spPr>
          <a:xfrm>
            <a:off x="900136" y="1840384"/>
            <a:ext cx="8431221"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b="1" dirty="0">
                <a:solidFill>
                  <a:prstClr val="black"/>
                </a:solidFill>
                <a:cs typeface="ＭＳ Ｐゴシック"/>
              </a:rPr>
              <a:t>Prioritization of queues</a:t>
            </a:r>
          </a:p>
          <a:p>
            <a:pPr marL="285750" indent="-285750" defTabSz="457050">
              <a:buFont typeface="Arial" panose="020B0604020202020204" pitchFamily="34" charset="0"/>
              <a:buChar char="•"/>
            </a:pPr>
            <a:r>
              <a:rPr lang="en-US" sz="1800" dirty="0">
                <a:solidFill>
                  <a:prstClr val="black"/>
                </a:solidFill>
                <a:cs typeface="ＭＳ Ｐゴシック"/>
              </a:rPr>
              <a:t>Employees are logged into multiple queues</a:t>
            </a:r>
          </a:p>
          <a:p>
            <a:pPr marL="285750" indent="-285750" defTabSz="457050">
              <a:buFont typeface="Arial" panose="020B0604020202020204" pitchFamily="34" charset="0"/>
              <a:buChar char="•"/>
            </a:pPr>
            <a:r>
              <a:rPr lang="en-US" sz="1800" dirty="0">
                <a:solidFill>
                  <a:prstClr val="black"/>
                </a:solidFill>
                <a:cs typeface="ＭＳ Ｐゴシック"/>
              </a:rPr>
              <a:t>By different prioritization of </a:t>
            </a:r>
            <a:r>
              <a:rPr lang="en-US" sz="1800" dirty="0" smtClean="0">
                <a:solidFill>
                  <a:prstClr val="black"/>
                </a:solidFill>
                <a:cs typeface="ＭＳ Ｐゴシック"/>
              </a:rPr>
              <a:t>queues, </a:t>
            </a:r>
            <a:r>
              <a:rPr lang="en-US" sz="1800" dirty="0">
                <a:solidFill>
                  <a:prstClr val="black"/>
                </a:solidFill>
                <a:cs typeface="ＭＳ Ｐゴシック"/>
              </a:rPr>
              <a:t>caller </a:t>
            </a:r>
            <a:r>
              <a:rPr lang="en-US" sz="1800" dirty="0" smtClean="0">
                <a:solidFill>
                  <a:prstClr val="black"/>
                </a:solidFill>
                <a:cs typeface="ＭＳ Ｐゴシック"/>
              </a:rPr>
              <a:t>of certain </a:t>
            </a:r>
            <a:r>
              <a:rPr lang="en-US" sz="1800" dirty="0">
                <a:solidFill>
                  <a:prstClr val="black"/>
                </a:solidFill>
                <a:cs typeface="ＭＳ Ｐゴシック"/>
              </a:rPr>
              <a:t>queues can be given preferential treatment</a:t>
            </a:r>
            <a:endParaRPr lang="de-DE" sz="1800" dirty="0" smtClean="0">
              <a:solidFill>
                <a:prstClr val="black"/>
              </a:solidFill>
              <a:cs typeface="ＭＳ Ｐゴシック"/>
            </a:endParaRPr>
          </a:p>
        </p:txBody>
      </p:sp>
      <p:sp>
        <p:nvSpPr>
          <p:cNvPr id="26626" name="Rectangle 2"/>
          <p:cNvSpPr>
            <a:spLocks noGrp="1"/>
          </p:cNvSpPr>
          <p:nvPr>
            <p:ph type="title" idx="4294967295"/>
          </p:nvPr>
        </p:nvSpPr>
        <p:spPr/>
        <p:txBody>
          <a:bodyPr/>
          <a:lstStyle/>
          <a:p>
            <a:r>
              <a:rPr lang="de-DE" dirty="0">
                <a:solidFill>
                  <a:prstClr val="black">
                    <a:lumMod val="50000"/>
                    <a:lumOff val="50000"/>
                  </a:prstClr>
                </a:solidFill>
              </a:rPr>
              <a:t>Queues</a:t>
            </a:r>
            <a:endParaRPr lang="en-US" dirty="0" smtClean="0"/>
          </a:p>
        </p:txBody>
      </p:sp>
      <p:sp>
        <p:nvSpPr>
          <p:cNvPr id="26629" name="Text Box 120"/>
          <p:cNvSpPr txBox="1">
            <a:spLocks noChangeArrowheads="1"/>
          </p:cNvSpPr>
          <p:nvPr/>
        </p:nvSpPr>
        <p:spPr bwMode="auto">
          <a:xfrm>
            <a:off x="4790770" y="6698394"/>
            <a:ext cx="1766874" cy="32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42" tIns="52122" rIns="104242" bIns="52122">
            <a:spAutoFit/>
          </a:bodyPr>
          <a:lstStyle>
            <a:lvl1pPr defTabSz="957263" eaLnBrk="0" hangingPunct="0">
              <a:defRPr sz="1400">
                <a:solidFill>
                  <a:schemeClr val="tx1"/>
                </a:solidFill>
                <a:latin typeface="Arial" charset="0"/>
                <a:ea typeface="ＭＳ Ｐゴシック" pitchFamily="34" charset="-128"/>
              </a:defRPr>
            </a:lvl1pPr>
            <a:lvl2pPr marL="742950" indent="-285750" defTabSz="957263" eaLnBrk="0" hangingPunct="0">
              <a:defRPr sz="1400">
                <a:solidFill>
                  <a:schemeClr val="tx1"/>
                </a:solidFill>
                <a:latin typeface="Arial" charset="0"/>
                <a:ea typeface="ＭＳ Ｐゴシック" pitchFamily="34" charset="-128"/>
              </a:defRPr>
            </a:lvl2pPr>
            <a:lvl3pPr marL="1143000" indent="-228600" defTabSz="957263" eaLnBrk="0" hangingPunct="0">
              <a:defRPr sz="1400">
                <a:solidFill>
                  <a:schemeClr val="tx1"/>
                </a:solidFill>
                <a:latin typeface="Arial" charset="0"/>
                <a:ea typeface="ＭＳ Ｐゴシック" pitchFamily="34" charset="-128"/>
              </a:defRPr>
            </a:lvl3pPr>
            <a:lvl4pPr marL="1600200" indent="-228600" defTabSz="957263" eaLnBrk="0" hangingPunct="0">
              <a:defRPr sz="1400">
                <a:solidFill>
                  <a:schemeClr val="tx1"/>
                </a:solidFill>
                <a:latin typeface="Arial" charset="0"/>
                <a:ea typeface="ＭＳ Ｐゴシック" pitchFamily="34" charset="-128"/>
              </a:defRPr>
            </a:lvl4pPr>
            <a:lvl5pPr marL="2057400" indent="-228600" defTabSz="957263" eaLnBrk="0" hangingPunct="0">
              <a:defRPr sz="1400">
                <a:solidFill>
                  <a:schemeClr val="tx1"/>
                </a:solidFill>
                <a:latin typeface="Arial" charset="0"/>
                <a:ea typeface="ＭＳ Ｐゴシック" pitchFamily="34" charset="-128"/>
              </a:defRPr>
            </a:lvl5pPr>
            <a:lvl6pPr marL="2514600" indent="-228600" defTabSz="957263"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defTabSz="957263"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defTabSz="957263"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defTabSz="957263" eaLnBrk="0" fontAlgn="base" hangingPunct="0">
              <a:spcBef>
                <a:spcPct val="0"/>
              </a:spcBef>
              <a:spcAft>
                <a:spcPct val="0"/>
              </a:spcAft>
              <a:defRPr sz="1400">
                <a:solidFill>
                  <a:schemeClr val="tx1"/>
                </a:solidFill>
                <a:latin typeface="Arial" charset="0"/>
                <a:ea typeface="ＭＳ Ｐゴシック" pitchFamily="34" charset="-128"/>
              </a:defRPr>
            </a:lvl9pPr>
          </a:lstStyle>
          <a:p>
            <a:pPr algn="ctr" eaLnBrk="1" hangingPunct="1">
              <a:spcBef>
                <a:spcPct val="50000"/>
              </a:spcBef>
            </a:pPr>
            <a:r>
              <a:rPr lang="de-DE" dirty="0" smtClean="0">
                <a:solidFill>
                  <a:prstClr val="black"/>
                </a:solidFill>
              </a:rPr>
              <a:t>Queues</a:t>
            </a:r>
            <a:endParaRPr lang="de-DE" dirty="0">
              <a:solidFill>
                <a:prstClr val="black"/>
              </a:solidFill>
            </a:endParaRPr>
          </a:p>
        </p:txBody>
      </p:sp>
      <p:sp>
        <p:nvSpPr>
          <p:cNvPr id="26630" name="AutoShape 121"/>
          <p:cNvSpPr>
            <a:spLocks noChangeArrowheads="1"/>
          </p:cNvSpPr>
          <p:nvPr/>
        </p:nvSpPr>
        <p:spPr bwMode="auto">
          <a:xfrm>
            <a:off x="2845913" y="4114000"/>
            <a:ext cx="1481355" cy="476580"/>
          </a:xfrm>
          <a:prstGeom prst="wedgeRectCallout">
            <a:avLst>
              <a:gd name="adj1" fmla="val 53380"/>
              <a:gd name="adj2" fmla="val 104412"/>
            </a:avLst>
          </a:prstGeom>
          <a:solidFill>
            <a:schemeClr val="bg1"/>
          </a:solidFill>
          <a:ln w="9525">
            <a:solidFill>
              <a:schemeClr val="tx1"/>
            </a:solidFill>
            <a:miter lim="800000"/>
            <a:headEnd/>
            <a:tailEnd/>
          </a:ln>
        </p:spPr>
        <p:txBody>
          <a:bodyPr lIns="104242" tIns="52122" rIns="104242" bIns="52122"/>
          <a:lstStyle/>
          <a:p>
            <a:pPr algn="ctr" defTabSz="1041812">
              <a:spcBef>
                <a:spcPct val="50000"/>
              </a:spcBef>
            </a:pPr>
            <a:r>
              <a:rPr lang="de-DE" sz="1300" b="1" dirty="0" err="1" smtClean="0">
                <a:solidFill>
                  <a:prstClr val="black"/>
                </a:solidFill>
              </a:rPr>
              <a:t>Sales</a:t>
            </a:r>
            <a:r>
              <a:rPr lang="de-DE" sz="1300" b="1" dirty="0" smtClean="0">
                <a:solidFill>
                  <a:prstClr val="black"/>
                </a:solidFill>
              </a:rPr>
              <a:t> Standard</a:t>
            </a:r>
            <a:endParaRPr lang="de-DE" sz="1300" b="1" dirty="0">
              <a:solidFill>
                <a:prstClr val="black"/>
              </a:solidFill>
            </a:endParaRPr>
          </a:p>
          <a:p>
            <a:pPr algn="ctr" defTabSz="1041812"/>
            <a:r>
              <a:rPr lang="de-DE" sz="1400" dirty="0" err="1"/>
              <a:t>Weighting</a:t>
            </a:r>
            <a:r>
              <a:rPr lang="de-DE" sz="1400" dirty="0"/>
              <a:t> = 1</a:t>
            </a:r>
            <a:endParaRPr lang="de-DE" sz="1300" dirty="0">
              <a:solidFill>
                <a:prstClr val="black"/>
              </a:solidFill>
            </a:endParaRPr>
          </a:p>
        </p:txBody>
      </p:sp>
      <p:sp>
        <p:nvSpPr>
          <p:cNvPr id="26631" name="Line 104"/>
          <p:cNvSpPr>
            <a:spLocks noChangeShapeType="1"/>
          </p:cNvSpPr>
          <p:nvPr/>
        </p:nvSpPr>
        <p:spPr bwMode="auto">
          <a:xfrm flipV="1">
            <a:off x="6794957" y="4991817"/>
            <a:ext cx="456088"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lIns="99516" tIns="49761" rIns="99516" bIns="49761"/>
          <a:lstStyle/>
          <a:p>
            <a:pPr defTabSz="457050"/>
            <a:endParaRPr lang="de-DE">
              <a:solidFill>
                <a:prstClr val="black"/>
              </a:solidFill>
            </a:endParaRPr>
          </a:p>
        </p:txBody>
      </p:sp>
      <p:sp>
        <p:nvSpPr>
          <p:cNvPr id="26632" name="Line 123"/>
          <p:cNvSpPr>
            <a:spLocks noChangeShapeType="1"/>
          </p:cNvSpPr>
          <p:nvPr/>
        </p:nvSpPr>
        <p:spPr bwMode="auto">
          <a:xfrm flipV="1">
            <a:off x="7228801" y="4481953"/>
            <a:ext cx="11124" cy="1848497"/>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lIns="99516" tIns="49761" rIns="99516" bIns="49761"/>
          <a:lstStyle/>
          <a:p>
            <a:pPr defTabSz="457050"/>
            <a:endParaRPr lang="de-DE">
              <a:solidFill>
                <a:prstClr val="black"/>
              </a:solidFill>
            </a:endParaRPr>
          </a:p>
        </p:txBody>
      </p:sp>
      <p:sp>
        <p:nvSpPr>
          <p:cNvPr id="26633" name="Line 104"/>
          <p:cNvSpPr>
            <a:spLocks noChangeShapeType="1"/>
          </p:cNvSpPr>
          <p:nvPr/>
        </p:nvSpPr>
        <p:spPr bwMode="auto">
          <a:xfrm flipV="1">
            <a:off x="7239922" y="4460926"/>
            <a:ext cx="543224" cy="10513"/>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lIns="99516" tIns="49761" rIns="99516" bIns="49761"/>
          <a:lstStyle/>
          <a:p>
            <a:pPr defTabSz="457050"/>
            <a:endParaRPr lang="de-DE">
              <a:solidFill>
                <a:prstClr val="black"/>
              </a:solidFill>
            </a:endParaRPr>
          </a:p>
        </p:txBody>
      </p:sp>
      <p:grpSp>
        <p:nvGrpSpPr>
          <p:cNvPr id="26634" name="Group 22"/>
          <p:cNvGrpSpPr>
            <a:grpSpLocks/>
          </p:cNvGrpSpPr>
          <p:nvPr/>
        </p:nvGrpSpPr>
        <p:grpSpPr bwMode="auto">
          <a:xfrm>
            <a:off x="2476963" y="4114003"/>
            <a:ext cx="4992856" cy="844527"/>
            <a:chOff x="1664" y="2150"/>
            <a:chExt cx="2693" cy="482"/>
          </a:xfrm>
        </p:grpSpPr>
        <p:sp>
          <p:nvSpPr>
            <p:cNvPr id="26675" name="Line 100"/>
            <p:cNvSpPr>
              <a:spLocks noChangeShapeType="1"/>
            </p:cNvSpPr>
            <p:nvPr/>
          </p:nvSpPr>
          <p:spPr bwMode="auto">
            <a:xfrm>
              <a:off x="1664" y="2632"/>
              <a:ext cx="1179"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050"/>
              <a:endParaRPr lang="de-DE">
                <a:solidFill>
                  <a:prstClr val="black"/>
                </a:solidFill>
              </a:endParaRPr>
            </a:p>
          </p:txBody>
        </p:sp>
        <p:grpSp>
          <p:nvGrpSpPr>
            <p:cNvPr id="26665" name="Group 27"/>
            <p:cNvGrpSpPr>
              <a:grpSpLocks/>
            </p:cNvGrpSpPr>
            <p:nvPr/>
          </p:nvGrpSpPr>
          <p:grpSpPr bwMode="auto">
            <a:xfrm>
              <a:off x="2743" y="2150"/>
              <a:ext cx="1614" cy="330"/>
              <a:chOff x="2743" y="2150"/>
              <a:chExt cx="1614" cy="330"/>
            </a:xfrm>
          </p:grpSpPr>
          <p:sp>
            <p:nvSpPr>
              <p:cNvPr id="26670" name="AutoShape 106"/>
              <p:cNvSpPr>
                <a:spLocks noChangeArrowheads="1"/>
              </p:cNvSpPr>
              <p:nvPr/>
            </p:nvSpPr>
            <p:spPr bwMode="auto">
              <a:xfrm>
                <a:off x="3604" y="2206"/>
                <a:ext cx="753" cy="273"/>
              </a:xfrm>
              <a:prstGeom prst="wedgeEllipseCallout">
                <a:avLst>
                  <a:gd name="adj1" fmla="val -36699"/>
                  <a:gd name="adj2" fmla="val 76741"/>
                </a:avLst>
              </a:prstGeom>
              <a:solidFill>
                <a:schemeClr val="bg1"/>
              </a:solidFill>
              <a:ln w="9525">
                <a:solidFill>
                  <a:schemeClr val="tx1"/>
                </a:solidFill>
                <a:miter lim="800000"/>
                <a:headEnd/>
                <a:tailEnd/>
              </a:ln>
            </p:spPr>
            <p:txBody>
              <a:bodyPr lIns="95782" tIns="47891" rIns="95782" bIns="47891"/>
              <a:lstStyle/>
              <a:p>
                <a:pPr algn="ctr" defTabSz="1041812"/>
                <a:r>
                  <a:rPr lang="de-DE" sz="900" dirty="0" err="1" smtClean="0">
                    <a:solidFill>
                      <a:prstClr val="black"/>
                    </a:solidFill>
                  </a:rPr>
                  <a:t>Periodic</a:t>
                </a:r>
                <a:r>
                  <a:rPr lang="de-DE" sz="900" dirty="0">
                    <a:solidFill>
                      <a:prstClr val="black"/>
                    </a:solidFill>
                  </a:rPr>
                  <a:t> </a:t>
                </a:r>
                <a:r>
                  <a:rPr lang="de-DE" sz="900" dirty="0" err="1" smtClean="0">
                    <a:solidFill>
                      <a:prstClr val="black"/>
                    </a:solidFill>
                  </a:rPr>
                  <a:t>Announcement</a:t>
                </a:r>
                <a:endParaRPr lang="de-DE" sz="900" dirty="0">
                  <a:solidFill>
                    <a:prstClr val="black"/>
                  </a:solidFill>
                </a:endParaRPr>
              </a:p>
            </p:txBody>
          </p:sp>
          <p:grpSp>
            <p:nvGrpSpPr>
              <p:cNvPr id="26671" name="Group 38"/>
              <p:cNvGrpSpPr>
                <a:grpSpLocks/>
              </p:cNvGrpSpPr>
              <p:nvPr/>
            </p:nvGrpSpPr>
            <p:grpSpPr bwMode="auto">
              <a:xfrm>
                <a:off x="3289" y="2206"/>
                <a:ext cx="407" cy="273"/>
                <a:chOff x="3245" y="2630"/>
                <a:chExt cx="407" cy="273"/>
              </a:xfrm>
            </p:grpSpPr>
            <p:sp>
              <p:nvSpPr>
                <p:cNvPr id="26673" name="AutoShape 107"/>
                <p:cNvSpPr>
                  <a:spLocks noChangeArrowheads="1"/>
                </p:cNvSpPr>
                <p:nvPr/>
              </p:nvSpPr>
              <p:spPr bwMode="auto">
                <a:xfrm>
                  <a:off x="3245" y="2630"/>
                  <a:ext cx="407" cy="273"/>
                </a:xfrm>
                <a:prstGeom prst="wedgeEllipseCallout">
                  <a:avLst>
                    <a:gd name="adj1" fmla="val -33292"/>
                    <a:gd name="adj2" fmla="val 76741"/>
                  </a:avLst>
                </a:prstGeom>
                <a:solidFill>
                  <a:schemeClr val="bg1"/>
                </a:solidFill>
                <a:ln w="9525">
                  <a:solidFill>
                    <a:schemeClr val="tx1"/>
                  </a:solidFill>
                  <a:miter lim="800000"/>
                  <a:headEnd/>
                  <a:tailEnd/>
                </a:ln>
              </p:spPr>
              <p:txBody>
                <a:bodyPr lIns="95782" tIns="47891" rIns="95782" bIns="47891"/>
                <a:lstStyle/>
                <a:p>
                  <a:pPr algn="ctr" defTabSz="1041812"/>
                  <a:endParaRPr lang="en-US" sz="900">
                    <a:solidFill>
                      <a:prstClr val="black"/>
                    </a:solidFill>
                    <a:latin typeface="Wingdings" pitchFamily="2" charset="2"/>
                  </a:endParaRPr>
                </a:p>
              </p:txBody>
            </p:sp>
            <p:pic>
              <p:nvPicPr>
                <p:cNvPr id="26674"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 y="2676"/>
                  <a:ext cx="21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72" name="AutoShape 108"/>
              <p:cNvSpPr>
                <a:spLocks noChangeArrowheads="1"/>
              </p:cNvSpPr>
              <p:nvPr/>
            </p:nvSpPr>
            <p:spPr bwMode="auto">
              <a:xfrm>
                <a:off x="2743" y="2150"/>
                <a:ext cx="702" cy="330"/>
              </a:xfrm>
              <a:prstGeom prst="wedgeEllipseCallout">
                <a:avLst>
                  <a:gd name="adj1" fmla="val -24801"/>
                  <a:gd name="adj2" fmla="val 74829"/>
                </a:avLst>
              </a:prstGeom>
              <a:solidFill>
                <a:schemeClr val="bg1"/>
              </a:solidFill>
              <a:ln w="9525">
                <a:solidFill>
                  <a:schemeClr val="tx1"/>
                </a:solidFill>
                <a:miter lim="800000"/>
                <a:headEnd/>
                <a:tailEnd/>
              </a:ln>
            </p:spPr>
            <p:txBody>
              <a:bodyPr lIns="95782" tIns="47891" rIns="95782" bIns="47891"/>
              <a:lstStyle/>
              <a:p>
                <a:pPr algn="ctr" defTabSz="1041812"/>
                <a:r>
                  <a:rPr lang="de-DE" sz="900" dirty="0" err="1" smtClean="0">
                    <a:solidFill>
                      <a:prstClr val="black"/>
                    </a:solidFill>
                  </a:rPr>
                  <a:t>Announce-ment</a:t>
                </a:r>
                <a:endParaRPr lang="de-DE" sz="900" dirty="0">
                  <a:solidFill>
                    <a:prstClr val="black"/>
                  </a:solidFill>
                </a:endParaRPr>
              </a:p>
            </p:txBody>
          </p:sp>
        </p:grpSp>
      </p:grpSp>
      <p:grpSp>
        <p:nvGrpSpPr>
          <p:cNvPr id="26635" name="Group 62"/>
          <p:cNvGrpSpPr>
            <a:grpSpLocks/>
          </p:cNvGrpSpPr>
          <p:nvPr/>
        </p:nvGrpSpPr>
        <p:grpSpPr bwMode="auto">
          <a:xfrm>
            <a:off x="7254754" y="6423303"/>
            <a:ext cx="2089470" cy="797220"/>
            <a:chOff x="4241" y="3464"/>
            <a:chExt cx="1127" cy="455"/>
          </a:xfrm>
        </p:grpSpPr>
        <p:sp>
          <p:nvSpPr>
            <p:cNvPr id="26661" name="Text Box 14"/>
            <p:cNvSpPr txBox="1">
              <a:spLocks noChangeArrowheads="1"/>
            </p:cNvSpPr>
            <p:nvPr/>
          </p:nvSpPr>
          <p:spPr bwMode="auto">
            <a:xfrm>
              <a:off x="4601" y="3767"/>
              <a:ext cx="767" cy="152"/>
            </a:xfrm>
            <a:prstGeom prst="rect">
              <a:avLst/>
            </a:prstGeom>
            <a:solidFill>
              <a:schemeClr val="bg1"/>
            </a:solidFill>
            <a:ln w="9525">
              <a:solidFill>
                <a:schemeClr val="tx1"/>
              </a:solidFill>
              <a:miter lim="800000"/>
              <a:headEnd/>
              <a:tailEnd/>
            </a:ln>
          </p:spPr>
          <p:txBody>
            <a:bodyPr wrap="square" lIns="95782" tIns="47891" rIns="95782" bIns="47891">
              <a:spAutoFit/>
            </a:bodyPr>
            <a:lstStyle>
              <a:lvl1pPr defTabSz="957263" eaLnBrk="0" hangingPunct="0">
                <a:defRPr sz="1400">
                  <a:solidFill>
                    <a:schemeClr val="tx1"/>
                  </a:solidFill>
                  <a:latin typeface="Arial" charset="0"/>
                  <a:ea typeface="ＭＳ Ｐゴシック" pitchFamily="34" charset="-128"/>
                </a:defRPr>
              </a:lvl1pPr>
              <a:lvl2pPr marL="742950" indent="-285750" defTabSz="957263" eaLnBrk="0" hangingPunct="0">
                <a:defRPr sz="1400">
                  <a:solidFill>
                    <a:schemeClr val="tx1"/>
                  </a:solidFill>
                  <a:latin typeface="Arial" charset="0"/>
                  <a:ea typeface="ＭＳ Ｐゴシック" pitchFamily="34" charset="-128"/>
                </a:defRPr>
              </a:lvl2pPr>
              <a:lvl3pPr marL="1143000" indent="-228600" defTabSz="957263" eaLnBrk="0" hangingPunct="0">
                <a:defRPr sz="1400">
                  <a:solidFill>
                    <a:schemeClr val="tx1"/>
                  </a:solidFill>
                  <a:latin typeface="Arial" charset="0"/>
                  <a:ea typeface="ＭＳ Ｐゴシック" pitchFamily="34" charset="-128"/>
                </a:defRPr>
              </a:lvl3pPr>
              <a:lvl4pPr marL="1600200" indent="-228600" defTabSz="957263" eaLnBrk="0" hangingPunct="0">
                <a:defRPr sz="1400">
                  <a:solidFill>
                    <a:schemeClr val="tx1"/>
                  </a:solidFill>
                  <a:latin typeface="Arial" charset="0"/>
                  <a:ea typeface="ＭＳ Ｐゴシック" pitchFamily="34" charset="-128"/>
                </a:defRPr>
              </a:lvl4pPr>
              <a:lvl5pPr marL="2057400" indent="-228600" defTabSz="957263" eaLnBrk="0" hangingPunct="0">
                <a:defRPr sz="1400">
                  <a:solidFill>
                    <a:schemeClr val="tx1"/>
                  </a:solidFill>
                  <a:latin typeface="Arial" charset="0"/>
                  <a:ea typeface="ＭＳ Ｐゴシック" pitchFamily="34" charset="-128"/>
                </a:defRPr>
              </a:lvl5pPr>
              <a:lvl6pPr marL="2514600" indent="-228600" defTabSz="957263"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defTabSz="957263"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defTabSz="957263"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defTabSz="957263"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spcBef>
                  <a:spcPct val="50000"/>
                </a:spcBef>
              </a:pPr>
              <a:r>
                <a:rPr lang="de-DE" sz="1100" b="1" dirty="0" smtClean="0">
                  <a:solidFill>
                    <a:prstClr val="black"/>
                  </a:solidFill>
                </a:rPr>
                <a:t>Voicemail</a:t>
              </a:r>
              <a:endParaRPr lang="de-DE" sz="1100" b="1" dirty="0">
                <a:solidFill>
                  <a:prstClr val="black"/>
                </a:solidFill>
              </a:endParaRPr>
            </a:p>
          </p:txBody>
        </p:sp>
        <p:sp>
          <p:nvSpPr>
            <p:cNvPr id="26662" name="Line 60"/>
            <p:cNvSpPr>
              <a:spLocks noChangeShapeType="1"/>
            </p:cNvSpPr>
            <p:nvPr/>
          </p:nvSpPr>
          <p:spPr bwMode="auto">
            <a:xfrm>
              <a:off x="4241" y="3838"/>
              <a:ext cx="363"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050"/>
              <a:endParaRPr lang="de-DE">
                <a:solidFill>
                  <a:prstClr val="black"/>
                </a:solidFill>
              </a:endParaRPr>
            </a:p>
          </p:txBody>
        </p:sp>
        <p:sp>
          <p:nvSpPr>
            <p:cNvPr id="26663" name="Line 61"/>
            <p:cNvSpPr>
              <a:spLocks noChangeShapeType="1"/>
            </p:cNvSpPr>
            <p:nvPr/>
          </p:nvSpPr>
          <p:spPr bwMode="auto">
            <a:xfrm>
              <a:off x="4241" y="3464"/>
              <a:ext cx="0" cy="37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defTabSz="457050"/>
              <a:endParaRPr lang="de-DE">
                <a:solidFill>
                  <a:prstClr val="black"/>
                </a:solidFill>
              </a:endParaRPr>
            </a:p>
          </p:txBody>
        </p:sp>
      </p:grpSp>
      <p:grpSp>
        <p:nvGrpSpPr>
          <p:cNvPr id="26640" name="Group 50"/>
          <p:cNvGrpSpPr>
            <a:grpSpLocks/>
          </p:cNvGrpSpPr>
          <p:nvPr/>
        </p:nvGrpSpPr>
        <p:grpSpPr bwMode="auto">
          <a:xfrm>
            <a:off x="2447299" y="5312456"/>
            <a:ext cx="4903865" cy="809484"/>
            <a:chOff x="1664" y="2170"/>
            <a:chExt cx="2645" cy="462"/>
          </a:xfrm>
        </p:grpSpPr>
        <p:sp>
          <p:nvSpPr>
            <p:cNvPr id="26658" name="Line 100"/>
            <p:cNvSpPr>
              <a:spLocks noChangeShapeType="1"/>
            </p:cNvSpPr>
            <p:nvPr/>
          </p:nvSpPr>
          <p:spPr bwMode="auto">
            <a:xfrm>
              <a:off x="1664" y="2632"/>
              <a:ext cx="1179"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457050"/>
              <a:endParaRPr lang="de-DE">
                <a:solidFill>
                  <a:prstClr val="black"/>
                </a:solidFill>
              </a:endParaRPr>
            </a:p>
          </p:txBody>
        </p:sp>
        <p:grpSp>
          <p:nvGrpSpPr>
            <p:cNvPr id="26648" name="Group 55"/>
            <p:cNvGrpSpPr>
              <a:grpSpLocks/>
            </p:cNvGrpSpPr>
            <p:nvPr/>
          </p:nvGrpSpPr>
          <p:grpSpPr bwMode="auto">
            <a:xfrm>
              <a:off x="2759" y="2170"/>
              <a:ext cx="1550" cy="310"/>
              <a:chOff x="2759" y="2170"/>
              <a:chExt cx="1550" cy="310"/>
            </a:xfrm>
          </p:grpSpPr>
          <p:sp>
            <p:nvSpPr>
              <p:cNvPr id="26653" name="AutoShape 106"/>
              <p:cNvSpPr>
                <a:spLocks noChangeArrowheads="1"/>
              </p:cNvSpPr>
              <p:nvPr/>
            </p:nvSpPr>
            <p:spPr bwMode="auto">
              <a:xfrm>
                <a:off x="3604" y="2206"/>
                <a:ext cx="705" cy="273"/>
              </a:xfrm>
              <a:prstGeom prst="wedgeEllipseCallout">
                <a:avLst>
                  <a:gd name="adj1" fmla="val -36699"/>
                  <a:gd name="adj2" fmla="val 76741"/>
                </a:avLst>
              </a:prstGeom>
              <a:solidFill>
                <a:schemeClr val="bg1"/>
              </a:solidFill>
              <a:ln w="9525">
                <a:solidFill>
                  <a:schemeClr val="tx1"/>
                </a:solidFill>
                <a:miter lim="800000"/>
                <a:headEnd/>
                <a:tailEnd/>
              </a:ln>
            </p:spPr>
            <p:txBody>
              <a:bodyPr lIns="95782" tIns="47891" rIns="95782" bIns="47891"/>
              <a:lstStyle/>
              <a:p>
                <a:pPr algn="ctr" defTabSz="1041812"/>
                <a:r>
                  <a:rPr lang="de-DE" sz="900" dirty="0" err="1" smtClean="0">
                    <a:solidFill>
                      <a:prstClr val="black"/>
                    </a:solidFill>
                  </a:rPr>
                  <a:t>Periodic</a:t>
                </a:r>
                <a:r>
                  <a:rPr lang="de-DE" sz="900" dirty="0" smtClean="0">
                    <a:solidFill>
                      <a:prstClr val="black"/>
                    </a:solidFill>
                  </a:rPr>
                  <a:t> </a:t>
                </a:r>
                <a:r>
                  <a:rPr lang="de-DE" sz="900" dirty="0" err="1" smtClean="0">
                    <a:solidFill>
                      <a:prstClr val="black"/>
                    </a:solidFill>
                  </a:rPr>
                  <a:t>Announcement</a:t>
                </a:r>
                <a:endParaRPr lang="de-DE" sz="900" dirty="0">
                  <a:solidFill>
                    <a:prstClr val="black"/>
                  </a:solidFill>
                </a:endParaRPr>
              </a:p>
            </p:txBody>
          </p:sp>
          <p:grpSp>
            <p:nvGrpSpPr>
              <p:cNvPr id="26654" name="Group 38"/>
              <p:cNvGrpSpPr>
                <a:grpSpLocks/>
              </p:cNvGrpSpPr>
              <p:nvPr/>
            </p:nvGrpSpPr>
            <p:grpSpPr bwMode="auto">
              <a:xfrm>
                <a:off x="3289" y="2206"/>
                <a:ext cx="407" cy="273"/>
                <a:chOff x="3245" y="2630"/>
                <a:chExt cx="407" cy="273"/>
              </a:xfrm>
            </p:grpSpPr>
            <p:sp>
              <p:nvSpPr>
                <p:cNvPr id="26656" name="AutoShape 107"/>
                <p:cNvSpPr>
                  <a:spLocks noChangeArrowheads="1"/>
                </p:cNvSpPr>
                <p:nvPr/>
              </p:nvSpPr>
              <p:spPr bwMode="auto">
                <a:xfrm>
                  <a:off x="3245" y="2630"/>
                  <a:ext cx="407" cy="273"/>
                </a:xfrm>
                <a:prstGeom prst="wedgeEllipseCallout">
                  <a:avLst>
                    <a:gd name="adj1" fmla="val -33292"/>
                    <a:gd name="adj2" fmla="val 76741"/>
                  </a:avLst>
                </a:prstGeom>
                <a:solidFill>
                  <a:schemeClr val="bg1"/>
                </a:solidFill>
                <a:ln w="9525">
                  <a:solidFill>
                    <a:schemeClr val="tx1"/>
                  </a:solidFill>
                  <a:miter lim="800000"/>
                  <a:headEnd/>
                  <a:tailEnd/>
                </a:ln>
              </p:spPr>
              <p:txBody>
                <a:bodyPr lIns="95782" tIns="47891" rIns="95782" bIns="47891"/>
                <a:lstStyle/>
                <a:p>
                  <a:pPr algn="ctr" defTabSz="1041812"/>
                  <a:endParaRPr lang="en-US" sz="900">
                    <a:solidFill>
                      <a:prstClr val="black"/>
                    </a:solidFill>
                    <a:latin typeface="Wingdings" pitchFamily="2" charset="2"/>
                  </a:endParaRPr>
                </a:p>
              </p:txBody>
            </p:sp>
            <p:pic>
              <p:nvPicPr>
                <p:cNvPr id="26657" name="Picture 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 y="2676"/>
                  <a:ext cx="210"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55" name="AutoShape 108"/>
              <p:cNvSpPr>
                <a:spLocks noChangeArrowheads="1"/>
              </p:cNvSpPr>
              <p:nvPr/>
            </p:nvSpPr>
            <p:spPr bwMode="auto">
              <a:xfrm>
                <a:off x="2759" y="2170"/>
                <a:ext cx="702" cy="310"/>
              </a:xfrm>
              <a:prstGeom prst="wedgeEllipseCallout">
                <a:avLst>
                  <a:gd name="adj1" fmla="val -24801"/>
                  <a:gd name="adj2" fmla="val 74829"/>
                </a:avLst>
              </a:prstGeom>
              <a:solidFill>
                <a:schemeClr val="bg1"/>
              </a:solidFill>
              <a:ln w="9525">
                <a:solidFill>
                  <a:schemeClr val="tx1"/>
                </a:solidFill>
                <a:miter lim="800000"/>
                <a:headEnd/>
                <a:tailEnd/>
              </a:ln>
            </p:spPr>
            <p:txBody>
              <a:bodyPr lIns="95782" tIns="47891" rIns="95782" bIns="47891"/>
              <a:lstStyle/>
              <a:p>
                <a:pPr algn="ctr" defTabSz="1041812"/>
                <a:r>
                  <a:rPr lang="de-DE" sz="900" dirty="0" err="1" smtClean="0">
                    <a:solidFill>
                      <a:prstClr val="black"/>
                    </a:solidFill>
                  </a:rPr>
                  <a:t>Announce-ment</a:t>
                </a:r>
                <a:endParaRPr lang="de-DE" sz="900" dirty="0">
                  <a:solidFill>
                    <a:prstClr val="black"/>
                  </a:solidFill>
                </a:endParaRPr>
              </a:p>
            </p:txBody>
          </p:sp>
        </p:grpSp>
      </p:grpSp>
      <p:sp>
        <p:nvSpPr>
          <p:cNvPr id="26641" name="Line 104"/>
          <p:cNvSpPr>
            <a:spLocks noChangeShapeType="1"/>
          </p:cNvSpPr>
          <p:nvPr/>
        </p:nvSpPr>
        <p:spPr bwMode="auto">
          <a:xfrm>
            <a:off x="6720798" y="6127198"/>
            <a:ext cx="1260728" cy="0"/>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lIns="99516" tIns="49761" rIns="99516" bIns="49761"/>
          <a:lstStyle/>
          <a:p>
            <a:pPr defTabSz="457050"/>
            <a:endParaRPr lang="de-DE">
              <a:solidFill>
                <a:prstClr val="black"/>
              </a:solidFill>
            </a:endParaRPr>
          </a:p>
        </p:txBody>
      </p:sp>
      <p:sp>
        <p:nvSpPr>
          <p:cNvPr id="26642" name="Line 123"/>
          <p:cNvSpPr>
            <a:spLocks noChangeShapeType="1"/>
          </p:cNvSpPr>
          <p:nvPr/>
        </p:nvSpPr>
        <p:spPr bwMode="auto">
          <a:xfrm>
            <a:off x="7480943" y="4655409"/>
            <a:ext cx="7416" cy="1484053"/>
          </a:xfrm>
          <a:prstGeom prst="line">
            <a:avLst/>
          </a:prstGeom>
          <a:noFill/>
          <a:ln w="38100">
            <a:solidFill>
              <a:srgbClr val="33CC33"/>
            </a:solidFill>
            <a:round/>
            <a:headEnd/>
            <a:tailEnd/>
          </a:ln>
          <a:extLst>
            <a:ext uri="{909E8E84-426E-40DD-AFC4-6F175D3DCCD1}">
              <a14:hiddenFill xmlns:a14="http://schemas.microsoft.com/office/drawing/2010/main">
                <a:noFill/>
              </a14:hiddenFill>
            </a:ext>
          </a:extLst>
        </p:spPr>
        <p:txBody>
          <a:bodyPr lIns="99516" tIns="49761" rIns="99516" bIns="49761"/>
          <a:lstStyle/>
          <a:p>
            <a:pPr defTabSz="457050"/>
            <a:endParaRPr lang="de-DE">
              <a:solidFill>
                <a:prstClr val="black"/>
              </a:solidFill>
            </a:endParaRPr>
          </a:p>
        </p:txBody>
      </p:sp>
      <p:sp>
        <p:nvSpPr>
          <p:cNvPr id="26643" name="Line 104"/>
          <p:cNvSpPr>
            <a:spLocks noChangeShapeType="1"/>
          </p:cNvSpPr>
          <p:nvPr/>
        </p:nvSpPr>
        <p:spPr bwMode="auto">
          <a:xfrm>
            <a:off x="7225092" y="6321684"/>
            <a:ext cx="572890" cy="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lIns="99516" tIns="49761" rIns="99516" bIns="49761"/>
          <a:lstStyle/>
          <a:p>
            <a:pPr defTabSz="457050"/>
            <a:endParaRPr lang="de-DE">
              <a:solidFill>
                <a:prstClr val="black"/>
              </a:solidFill>
            </a:endParaRPr>
          </a:p>
        </p:txBody>
      </p:sp>
      <p:sp>
        <p:nvSpPr>
          <p:cNvPr id="26646" name="Line 104"/>
          <p:cNvSpPr>
            <a:spLocks noChangeShapeType="1"/>
          </p:cNvSpPr>
          <p:nvPr/>
        </p:nvSpPr>
        <p:spPr bwMode="auto">
          <a:xfrm>
            <a:off x="7469821" y="4674687"/>
            <a:ext cx="520977" cy="3505"/>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lIns="99516" tIns="49761" rIns="99516" bIns="49761"/>
          <a:lstStyle/>
          <a:p>
            <a:pPr defTabSz="457050"/>
            <a:endParaRPr lang="de-DE">
              <a:solidFill>
                <a:prstClr val="black"/>
              </a:solidFill>
            </a:endParaRPr>
          </a:p>
        </p:txBody>
      </p:sp>
      <p:grpSp>
        <p:nvGrpSpPr>
          <p:cNvPr id="55" name="Gruppieren 54"/>
          <p:cNvGrpSpPr/>
          <p:nvPr/>
        </p:nvGrpSpPr>
        <p:grpSpPr>
          <a:xfrm>
            <a:off x="9063742" y="4438632"/>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56"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7"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8"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9"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0"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1"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2"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3"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4"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5"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6"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7"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8"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9"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70"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71"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72"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73"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74"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75"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76" name="Gruppieren 75"/>
          <p:cNvGrpSpPr/>
          <p:nvPr/>
        </p:nvGrpSpPr>
        <p:grpSpPr>
          <a:xfrm>
            <a:off x="9063742" y="5855620"/>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77"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78"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79"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0"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1"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2"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3"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4"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5"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6"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7"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8"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89"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0"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1"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2"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3"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4"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5"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6"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 name="Gruppieren 1"/>
          <p:cNvGrpSpPr/>
          <p:nvPr/>
        </p:nvGrpSpPr>
        <p:grpSpPr>
          <a:xfrm>
            <a:off x="1451124" y="4748214"/>
            <a:ext cx="852414" cy="438151"/>
            <a:chOff x="1451124" y="4748214"/>
            <a:chExt cx="852414" cy="438151"/>
          </a:xfrm>
        </p:grpSpPr>
        <p:pic>
          <p:nvPicPr>
            <p:cNvPr id="97" name="Picture 2" descr="C:\Users\rdenardo\AppData\Local\Temp\SNAGHTML1b79a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263" y="4748214"/>
              <a:ext cx="295275" cy="438151"/>
            </a:xfrm>
            <a:prstGeom prst="rect">
              <a:avLst/>
            </a:prstGeom>
            <a:noFill/>
            <a:extLst>
              <a:ext uri="{909E8E84-426E-40DD-AFC4-6F175D3DCCD1}">
                <a14:hiddenFill xmlns:a14="http://schemas.microsoft.com/office/drawing/2010/main">
                  <a:solidFill>
                    <a:srgbClr val="FFFFFF"/>
                  </a:solidFill>
                </a14:hiddenFill>
              </a:ext>
            </a:extLst>
          </p:spPr>
        </p:pic>
        <p:grpSp>
          <p:nvGrpSpPr>
            <p:cNvPr id="98" name="Gruppieren 97"/>
            <p:cNvGrpSpPr/>
            <p:nvPr/>
          </p:nvGrpSpPr>
          <p:grpSpPr>
            <a:xfrm>
              <a:off x="1451124" y="4790941"/>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99"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0"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1"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2"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3"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4"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5"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6"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7"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8"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9"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0"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1"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2"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3"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4"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5"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6"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7"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8"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42" name="Gruppieren 141"/>
          <p:cNvGrpSpPr/>
          <p:nvPr/>
        </p:nvGrpSpPr>
        <p:grpSpPr>
          <a:xfrm>
            <a:off x="1451124" y="5802573"/>
            <a:ext cx="852414" cy="438151"/>
            <a:chOff x="1451124" y="4748214"/>
            <a:chExt cx="852414" cy="438151"/>
          </a:xfrm>
        </p:grpSpPr>
        <p:pic>
          <p:nvPicPr>
            <p:cNvPr id="143" name="Picture 2" descr="C:\Users\rdenardo\AppData\Local\Temp\SNAGHTML1b79a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263" y="4748214"/>
              <a:ext cx="295275" cy="438151"/>
            </a:xfrm>
            <a:prstGeom prst="rect">
              <a:avLst/>
            </a:prstGeom>
            <a:noFill/>
            <a:extLst>
              <a:ext uri="{909E8E84-426E-40DD-AFC4-6F175D3DCCD1}">
                <a14:hiddenFill xmlns:a14="http://schemas.microsoft.com/office/drawing/2010/main">
                  <a:solidFill>
                    <a:srgbClr val="FFFFFF"/>
                  </a:solidFill>
                </a14:hiddenFill>
              </a:ext>
            </a:extLst>
          </p:spPr>
        </p:pic>
        <p:grpSp>
          <p:nvGrpSpPr>
            <p:cNvPr id="144" name="Gruppieren 143"/>
            <p:cNvGrpSpPr/>
            <p:nvPr/>
          </p:nvGrpSpPr>
          <p:grpSpPr>
            <a:xfrm>
              <a:off x="1451124" y="4790941"/>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145"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6"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7"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8"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9"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0"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1"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2"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3"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4"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5"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6"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7"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8"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9"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0"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1"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2"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3"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4"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sp>
        <p:nvSpPr>
          <p:cNvPr id="176" name="AutoShape 121"/>
          <p:cNvSpPr>
            <a:spLocks noChangeArrowheads="1"/>
          </p:cNvSpPr>
          <p:nvPr/>
        </p:nvSpPr>
        <p:spPr bwMode="auto">
          <a:xfrm>
            <a:off x="2845913" y="5273244"/>
            <a:ext cx="1481355" cy="476580"/>
          </a:xfrm>
          <a:prstGeom prst="wedgeRectCallout">
            <a:avLst>
              <a:gd name="adj1" fmla="val 53380"/>
              <a:gd name="adj2" fmla="val 104412"/>
            </a:avLst>
          </a:prstGeom>
          <a:solidFill>
            <a:schemeClr val="bg1"/>
          </a:solidFill>
          <a:ln w="9525">
            <a:solidFill>
              <a:schemeClr val="tx1"/>
            </a:solidFill>
            <a:miter lim="800000"/>
            <a:headEnd/>
            <a:tailEnd/>
          </a:ln>
        </p:spPr>
        <p:txBody>
          <a:bodyPr lIns="104242" tIns="52122" rIns="104242" bIns="52122"/>
          <a:lstStyle/>
          <a:p>
            <a:pPr algn="ctr" defTabSz="1041812">
              <a:spcBef>
                <a:spcPct val="50000"/>
              </a:spcBef>
            </a:pPr>
            <a:r>
              <a:rPr lang="de-DE" sz="1300" b="1" dirty="0" err="1" smtClean="0">
                <a:solidFill>
                  <a:prstClr val="black"/>
                </a:solidFill>
              </a:rPr>
              <a:t>Sales</a:t>
            </a:r>
            <a:r>
              <a:rPr lang="de-DE" sz="1300" b="1" dirty="0" smtClean="0">
                <a:solidFill>
                  <a:prstClr val="black"/>
                </a:solidFill>
              </a:rPr>
              <a:t> VIP</a:t>
            </a:r>
            <a:endParaRPr lang="de-DE" sz="1300" b="1" dirty="0">
              <a:solidFill>
                <a:prstClr val="black"/>
              </a:solidFill>
            </a:endParaRPr>
          </a:p>
          <a:p>
            <a:pPr algn="ctr" defTabSz="1041812"/>
            <a:r>
              <a:rPr lang="de-DE" sz="1400" dirty="0" err="1"/>
              <a:t>Weighting</a:t>
            </a:r>
            <a:r>
              <a:rPr lang="de-DE" sz="1400" dirty="0"/>
              <a:t> = </a:t>
            </a:r>
            <a:r>
              <a:rPr lang="de-DE" sz="1400" dirty="0" smtClean="0"/>
              <a:t>2</a:t>
            </a:r>
            <a:endParaRPr lang="de-DE" sz="1300" dirty="0">
              <a:solidFill>
                <a:prstClr val="black"/>
              </a:solidFill>
            </a:endParaRPr>
          </a:p>
        </p:txBody>
      </p:sp>
      <p:pic>
        <p:nvPicPr>
          <p:cNvPr id="178" name="Picture 22" descr="Newton_s"/>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8147868" y="4493389"/>
            <a:ext cx="715659" cy="505881"/>
          </a:xfrm>
          <a:prstGeom prst="rect">
            <a:avLst/>
          </a:prstGeom>
          <a:noFill/>
          <a:effectLst/>
        </p:spPr>
      </p:pic>
      <p:pic>
        <p:nvPicPr>
          <p:cNvPr id="179" name="Picture 22" descr="Newton_s"/>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8147867" y="5870416"/>
            <a:ext cx="715659" cy="505881"/>
          </a:xfrm>
          <a:prstGeom prst="rect">
            <a:avLst/>
          </a:prstGeom>
          <a:noFill/>
          <a:effectLst/>
        </p:spPr>
      </p:pic>
      <p:pic>
        <p:nvPicPr>
          <p:cNvPr id="180" name="Picture 22" descr="Newton_s"/>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8157779" y="4511100"/>
            <a:ext cx="715659" cy="505881"/>
          </a:xfrm>
          <a:prstGeom prst="rect">
            <a:avLst/>
          </a:prstGeom>
          <a:noFill/>
          <a:effectLst/>
        </p:spPr>
      </p:pic>
      <p:pic>
        <p:nvPicPr>
          <p:cNvPr id="181" name="Picture 22" descr="Newton_s"/>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8157779" y="5888127"/>
            <a:ext cx="715659" cy="505881"/>
          </a:xfrm>
          <a:prstGeom prst="rect">
            <a:avLst/>
          </a:prstGeom>
          <a:noFill/>
          <a:effectLst/>
        </p:spPr>
      </p:pic>
    </p:spTree>
    <p:extLst>
      <p:ext uri="{BB962C8B-B14F-4D97-AF65-F5344CB8AC3E}">
        <p14:creationId xmlns:p14="http://schemas.microsoft.com/office/powerpoint/2010/main" val="29464104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kopowski_t\Desktop\Oasy\Galilei\Screenshots\Mozilla Firefox_14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63492" y="5183596"/>
            <a:ext cx="5400000" cy="20493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 name="Textfeld 52"/>
          <p:cNvSpPr txBox="1"/>
          <p:nvPr/>
        </p:nvSpPr>
        <p:spPr>
          <a:xfrm>
            <a:off x="2635320" y="1480344"/>
            <a:ext cx="5406885"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b="1" dirty="0" smtClean="0">
                <a:solidFill>
                  <a:prstClr val="black"/>
                </a:solidFill>
                <a:cs typeface="ＭＳ Ｐゴシック"/>
              </a:rPr>
              <a:t>Provide announcements and music on hold</a:t>
            </a:r>
            <a:endParaRPr lang="en-US" sz="1800" b="1" dirty="0">
              <a:solidFill>
                <a:prstClr val="black"/>
              </a:solidFill>
              <a:cs typeface="ＭＳ Ｐゴシック"/>
            </a:endParaRPr>
          </a:p>
          <a:p>
            <a:pPr marL="285750" indent="-285750" defTabSz="457050">
              <a:buFont typeface="Arial" panose="020B0604020202020204" pitchFamily="34" charset="0"/>
              <a:buChar char="•"/>
            </a:pPr>
            <a:r>
              <a:rPr lang="en-US" sz="1800" dirty="0">
                <a:solidFill>
                  <a:prstClr val="black"/>
                </a:solidFill>
                <a:cs typeface="ＭＳ Ｐゴシック"/>
              </a:rPr>
              <a:t>Capture and record announcements on the phone</a:t>
            </a:r>
          </a:p>
          <a:p>
            <a:pPr marL="285750" indent="-285750" defTabSz="457050">
              <a:buFont typeface="Arial" panose="020B0604020202020204" pitchFamily="34" charset="0"/>
              <a:buChar char="•"/>
            </a:pPr>
            <a:r>
              <a:rPr lang="en-US" sz="1800" dirty="0" smtClean="0">
                <a:solidFill>
                  <a:prstClr val="black"/>
                </a:solidFill>
                <a:cs typeface="ＭＳ Ｐゴシック"/>
              </a:rPr>
              <a:t>Upload announcements</a:t>
            </a:r>
            <a:endParaRPr lang="en-US" sz="1800" dirty="0">
              <a:solidFill>
                <a:prstClr val="black"/>
              </a:solidFill>
              <a:cs typeface="ＭＳ Ｐゴシック"/>
            </a:endParaRPr>
          </a:p>
          <a:p>
            <a:pPr marL="285750" indent="-285750" defTabSz="457050">
              <a:buFont typeface="Arial" panose="020B0604020202020204" pitchFamily="34" charset="0"/>
              <a:buChar char="•"/>
            </a:pPr>
            <a:r>
              <a:rPr lang="en-US" sz="1800" dirty="0">
                <a:solidFill>
                  <a:prstClr val="black"/>
                </a:solidFill>
                <a:cs typeface="ＭＳ Ｐゴシック"/>
              </a:rPr>
              <a:t>Upload </a:t>
            </a:r>
            <a:r>
              <a:rPr lang="en-US" sz="1800" dirty="0" err="1" smtClean="0">
                <a:solidFill>
                  <a:prstClr val="black"/>
                </a:solidFill>
                <a:cs typeface="ＭＳ Ｐゴシック"/>
              </a:rPr>
              <a:t>MoH</a:t>
            </a:r>
            <a:endParaRPr lang="de-DE" sz="1800" dirty="0" smtClean="0">
              <a:solidFill>
                <a:prstClr val="black"/>
              </a:solidFill>
              <a:cs typeface="ＭＳ Ｐゴシック"/>
            </a:endParaRPr>
          </a:p>
        </p:txBody>
      </p:sp>
      <p:pic>
        <p:nvPicPr>
          <p:cNvPr id="18434" name="Picture 2" descr="C:\Users\kopowski_t\Desktop\Oasy\Galilei\Screenshots\Mozilla Firefox_139.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7035" y="2848496"/>
            <a:ext cx="5695128" cy="1754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C:\Users\kopowski_t\Desktop\Oasy\Galilei\Screenshots\Mozilla Firefox_139.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87035" y="4720704"/>
            <a:ext cx="5695128" cy="1741709"/>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626" name="Rectangle 2"/>
          <p:cNvSpPr>
            <a:spLocks noGrp="1"/>
          </p:cNvSpPr>
          <p:nvPr>
            <p:ph type="title" idx="4294967295"/>
          </p:nvPr>
        </p:nvSpPr>
        <p:spPr/>
        <p:txBody>
          <a:bodyPr/>
          <a:lstStyle/>
          <a:p>
            <a:r>
              <a:rPr lang="de-DE" dirty="0">
                <a:solidFill>
                  <a:prstClr val="black">
                    <a:lumMod val="50000"/>
                    <a:lumOff val="50000"/>
                  </a:prstClr>
                </a:solidFill>
              </a:rPr>
              <a:t>Queues</a:t>
            </a:r>
            <a:endParaRPr lang="en-US" dirty="0" smtClean="0"/>
          </a:p>
        </p:txBody>
      </p:sp>
      <p:sp>
        <p:nvSpPr>
          <p:cNvPr id="139" name="Rechteck 138"/>
          <p:cNvSpPr/>
          <p:nvPr/>
        </p:nvSpPr>
        <p:spPr>
          <a:xfrm>
            <a:off x="2855280" y="5224760"/>
            <a:ext cx="2454336" cy="35325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pic>
        <p:nvPicPr>
          <p:cNvPr id="140" name="Picture 22" descr="Newton_s"/>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5345168" y="5275031"/>
            <a:ext cx="715659" cy="505881"/>
          </a:xfrm>
          <a:prstGeom prst="rect">
            <a:avLst/>
          </a:prstGeom>
          <a:noFill/>
          <a:effectLst/>
        </p:spPr>
      </p:pic>
      <p:sp>
        <p:nvSpPr>
          <p:cNvPr id="177" name="Textfeld 176"/>
          <p:cNvSpPr txBox="1"/>
          <p:nvPr/>
        </p:nvSpPr>
        <p:spPr>
          <a:xfrm>
            <a:off x="4979516" y="3352552"/>
            <a:ext cx="1656184"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en-US" sz="1200" b="1" dirty="0">
                <a:solidFill>
                  <a:prstClr val="black"/>
                </a:solidFill>
              </a:rPr>
              <a:t>Subscribe and </a:t>
            </a:r>
            <a:r>
              <a:rPr lang="en-US" sz="1200" b="1" dirty="0" smtClean="0">
                <a:solidFill>
                  <a:prstClr val="black"/>
                </a:solidFill>
              </a:rPr>
              <a:t>record the </a:t>
            </a:r>
            <a:r>
              <a:rPr lang="en-US" sz="1200" b="1" dirty="0">
                <a:solidFill>
                  <a:prstClr val="black"/>
                </a:solidFill>
              </a:rPr>
              <a:t>announcement when prompted. </a:t>
            </a:r>
            <a:r>
              <a:rPr lang="en-US" sz="1200" b="1" dirty="0" smtClean="0">
                <a:solidFill>
                  <a:prstClr val="black"/>
                </a:solidFill>
              </a:rPr>
              <a:t>Follow </a:t>
            </a:r>
            <a:r>
              <a:rPr lang="en-US" sz="1200" b="1" dirty="0">
                <a:solidFill>
                  <a:prstClr val="black"/>
                </a:solidFill>
              </a:rPr>
              <a:t>the instructions.</a:t>
            </a:r>
            <a:endParaRPr lang="de-DE" sz="1200" b="1" dirty="0" smtClean="0">
              <a:solidFill>
                <a:prstClr val="black"/>
              </a:solidFill>
            </a:endParaRPr>
          </a:p>
        </p:txBody>
      </p:sp>
      <p:pic>
        <p:nvPicPr>
          <p:cNvPr id="410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2370" y="5080744"/>
            <a:ext cx="190476" cy="19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9" name="Gerade Verbindung mit Pfeil 178"/>
          <p:cNvCxnSpPr>
            <a:stCxn id="139" idx="3"/>
          </p:cNvCxnSpPr>
          <p:nvPr/>
        </p:nvCxnSpPr>
        <p:spPr>
          <a:xfrm>
            <a:off x="5309616" y="5401387"/>
            <a:ext cx="173956" cy="3261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2747268" y="6160864"/>
            <a:ext cx="3534894"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21" name="Gerade Verbindung mit Pfeil 20"/>
          <p:cNvCxnSpPr/>
          <p:nvPr/>
        </p:nvCxnSpPr>
        <p:spPr>
          <a:xfrm>
            <a:off x="5807608" y="4498950"/>
            <a:ext cx="0" cy="58179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Textfeld 24"/>
          <p:cNvSpPr txBox="1"/>
          <p:nvPr/>
        </p:nvSpPr>
        <p:spPr>
          <a:xfrm>
            <a:off x="5569017" y="6771279"/>
            <a:ext cx="165618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de-DE" sz="1200" b="1" dirty="0" err="1" smtClean="0">
                <a:solidFill>
                  <a:prstClr val="black"/>
                </a:solidFill>
              </a:rPr>
              <a:t>Announcements</a:t>
            </a:r>
            <a:r>
              <a:rPr lang="de-DE" sz="1200" b="1" dirty="0" smtClean="0">
                <a:solidFill>
                  <a:prstClr val="black"/>
                </a:solidFill>
              </a:rPr>
              <a:t> </a:t>
            </a:r>
            <a:r>
              <a:rPr lang="de-DE" sz="1200" b="1" dirty="0">
                <a:solidFill>
                  <a:prstClr val="black"/>
                </a:solidFill>
              </a:rPr>
              <a:t>/ </a:t>
            </a:r>
            <a:r>
              <a:rPr lang="de-DE" sz="1200" b="1" dirty="0" err="1">
                <a:solidFill>
                  <a:prstClr val="black"/>
                </a:solidFill>
              </a:rPr>
              <a:t>music</a:t>
            </a:r>
            <a:r>
              <a:rPr lang="de-DE" sz="1200" b="1" dirty="0">
                <a:solidFill>
                  <a:prstClr val="black"/>
                </a:solidFill>
              </a:rPr>
              <a:t> </a:t>
            </a:r>
            <a:r>
              <a:rPr lang="de-DE" sz="1200" b="1" dirty="0" err="1">
                <a:solidFill>
                  <a:prstClr val="black"/>
                </a:solidFill>
              </a:rPr>
              <a:t>upload</a:t>
            </a:r>
            <a:endParaRPr lang="de-DE" sz="1200" b="1" dirty="0" smtClean="0">
              <a:solidFill>
                <a:prstClr val="black"/>
              </a:solidFill>
            </a:endParaRPr>
          </a:p>
        </p:txBody>
      </p:sp>
      <p:sp>
        <p:nvSpPr>
          <p:cNvPr id="26" name="Rechteck 25"/>
          <p:cNvSpPr/>
          <p:nvPr/>
        </p:nvSpPr>
        <p:spPr>
          <a:xfrm>
            <a:off x="6397109" y="6172894"/>
            <a:ext cx="3622967"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27" name="Gerade Verbindung mit Pfeil 26"/>
          <p:cNvCxnSpPr>
            <a:stCxn id="20" idx="2"/>
            <a:endCxn id="25" idx="1"/>
          </p:cNvCxnSpPr>
          <p:nvPr/>
        </p:nvCxnSpPr>
        <p:spPr>
          <a:xfrm>
            <a:off x="4514715" y="6448896"/>
            <a:ext cx="1054302" cy="55321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Gerade Verbindung mit Pfeil 29"/>
          <p:cNvCxnSpPr>
            <a:stCxn id="26" idx="2"/>
            <a:endCxn id="25" idx="3"/>
          </p:cNvCxnSpPr>
          <p:nvPr/>
        </p:nvCxnSpPr>
        <p:spPr>
          <a:xfrm flipH="1">
            <a:off x="7225201" y="6460926"/>
            <a:ext cx="983392" cy="54118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0433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Screenshots\Mozilla Firefox_26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63538" y="2848496"/>
            <a:ext cx="8075510" cy="379381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License</a:t>
            </a:r>
            <a:r>
              <a:rPr lang="de-DE" dirty="0"/>
              <a:t> </a:t>
            </a:r>
            <a:r>
              <a:rPr lang="de-DE" dirty="0" err="1"/>
              <a:t>model</a:t>
            </a:r>
            <a:endParaRPr lang="de-DE" dirty="0"/>
          </a:p>
        </p:txBody>
      </p:sp>
      <p:sp>
        <p:nvSpPr>
          <p:cNvPr id="4" name="Inhaltsplatzhalter 2"/>
          <p:cNvSpPr txBox="1">
            <a:spLocks/>
          </p:cNvSpPr>
          <p:nvPr/>
        </p:nvSpPr>
        <p:spPr>
          <a:xfrm>
            <a:off x="1337931" y="1624360"/>
            <a:ext cx="3425562" cy="576064"/>
          </a:xfrm>
          <a:prstGeom prst="rect">
            <a:avLst/>
          </a:prstGeom>
        </p:spPr>
        <p:txBody>
          <a:bodyPr lIns="80178" tIns="40089" rIns="80178" bIns="40089"/>
          <a:lst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2400" b="1" dirty="0" err="1" smtClean="0">
                <a:solidFill>
                  <a:srgbClr val="22272F"/>
                </a:solidFill>
              </a:rPr>
              <a:t>Activation</a:t>
            </a:r>
            <a:r>
              <a:rPr lang="de-DE" sz="2400" b="1" dirty="0" smtClean="0">
                <a:solidFill>
                  <a:srgbClr val="22272F"/>
                </a:solidFill>
              </a:rPr>
              <a:t> </a:t>
            </a:r>
            <a:r>
              <a:rPr lang="de-DE" sz="2400" b="1" dirty="0" err="1">
                <a:solidFill>
                  <a:srgbClr val="22272F"/>
                </a:solidFill>
              </a:rPr>
              <a:t>of</a:t>
            </a:r>
            <a:r>
              <a:rPr lang="de-DE" sz="2400" b="1" dirty="0">
                <a:solidFill>
                  <a:srgbClr val="22272F"/>
                </a:solidFill>
              </a:rPr>
              <a:t> </a:t>
            </a:r>
            <a:r>
              <a:rPr lang="de-DE" sz="2400" b="1" dirty="0" err="1">
                <a:solidFill>
                  <a:srgbClr val="22272F"/>
                </a:solidFill>
              </a:rPr>
              <a:t>the</a:t>
            </a:r>
            <a:r>
              <a:rPr lang="de-DE" sz="2400" b="1" dirty="0">
                <a:solidFill>
                  <a:srgbClr val="22272F"/>
                </a:solidFill>
              </a:rPr>
              <a:t> </a:t>
            </a:r>
            <a:r>
              <a:rPr lang="de-DE" sz="2400" b="1" dirty="0" err="1">
                <a:solidFill>
                  <a:srgbClr val="22272F"/>
                </a:solidFill>
              </a:rPr>
              <a:t>license</a:t>
            </a:r>
            <a:endParaRPr lang="de-DE" sz="2400" b="1" dirty="0">
              <a:solidFill>
                <a:srgbClr val="22272F"/>
              </a:solidFill>
              <a:effectLst/>
            </a:endParaRPr>
          </a:p>
        </p:txBody>
      </p:sp>
      <p:pic>
        <p:nvPicPr>
          <p:cNvPr id="3" name="Picture 2" descr="G:\Screenshots\Mozilla Firefox_26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6086" y="2848496"/>
            <a:ext cx="1864433" cy="2542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Screenshots\Mozilla Firefox_26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76086" y="2019719"/>
            <a:ext cx="9984248" cy="807893"/>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4437107" y="2177439"/>
            <a:ext cx="2069460" cy="4007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p:cNvSpPr/>
          <p:nvPr/>
        </p:nvSpPr>
        <p:spPr>
          <a:xfrm>
            <a:off x="4422498" y="6232872"/>
            <a:ext cx="5885609" cy="32875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p:cNvSpPr/>
          <p:nvPr/>
        </p:nvSpPr>
        <p:spPr>
          <a:xfrm>
            <a:off x="476086" y="3352552"/>
            <a:ext cx="1864433"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4500716"/>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Screenshots\Mozilla Firefox_28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78376" y="2788815"/>
            <a:ext cx="7053468" cy="30120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1" name="Picture 3" descr="C:\Users\kopowski_t\Desktop\Oasy\Galilei\Screenshots\Mozilla Firefox_13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56100" y="4663165"/>
            <a:ext cx="4680000" cy="21457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7" name="Titel 1"/>
          <p:cNvSpPr txBox="1">
            <a:spLocks/>
          </p:cNvSpPr>
          <p:nvPr/>
        </p:nvSpPr>
        <p:spPr>
          <a:xfrm>
            <a:off x="533322" y="218482"/>
            <a:ext cx="9612471" cy="685801"/>
          </a:xfrm>
          <a:prstGeom prst="rect">
            <a:avLst/>
          </a:prstGeom>
        </p:spPr>
        <p:txBody>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a:solidFill>
                  <a:prstClr val="black">
                    <a:lumMod val="50000"/>
                    <a:lumOff val="50000"/>
                  </a:prstClr>
                </a:solidFill>
              </a:rPr>
              <a:t>Queues</a:t>
            </a:r>
          </a:p>
        </p:txBody>
      </p:sp>
      <p:sp>
        <p:nvSpPr>
          <p:cNvPr id="58" name="Textfeld 57"/>
          <p:cNvSpPr txBox="1"/>
          <p:nvPr/>
        </p:nvSpPr>
        <p:spPr>
          <a:xfrm>
            <a:off x="900137" y="1840384"/>
            <a:ext cx="221971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a:solidFill>
                  <a:prstClr val="black"/>
                </a:solidFill>
              </a:rPr>
              <a:t>Add </a:t>
            </a:r>
            <a:r>
              <a:rPr lang="de-DE" sz="1800" b="1" dirty="0" err="1">
                <a:solidFill>
                  <a:prstClr val="black"/>
                </a:solidFill>
              </a:rPr>
              <a:t>and</a:t>
            </a:r>
            <a:r>
              <a:rPr lang="de-DE" sz="1800" b="1" dirty="0">
                <a:solidFill>
                  <a:prstClr val="black"/>
                </a:solidFill>
              </a:rPr>
              <a:t> </a:t>
            </a:r>
            <a:r>
              <a:rPr lang="de-DE" sz="1800" b="1" dirty="0" err="1">
                <a:solidFill>
                  <a:prstClr val="black"/>
                </a:solidFill>
              </a:rPr>
              <a:t>edit</a:t>
            </a:r>
            <a:r>
              <a:rPr lang="de-DE" sz="1800" b="1" dirty="0">
                <a:solidFill>
                  <a:prstClr val="black"/>
                </a:solidFill>
              </a:rPr>
              <a:t> </a:t>
            </a:r>
            <a:r>
              <a:rPr lang="de-DE" sz="1800" b="1" dirty="0" err="1">
                <a:solidFill>
                  <a:prstClr val="black"/>
                </a:solidFill>
              </a:rPr>
              <a:t>queues</a:t>
            </a:r>
            <a:endParaRPr lang="de-DE" sz="1800" b="1" dirty="0">
              <a:solidFill>
                <a:prstClr val="black"/>
              </a:solidFill>
            </a:endParaRPr>
          </a:p>
        </p:txBody>
      </p:sp>
      <p:sp>
        <p:nvSpPr>
          <p:cNvPr id="175" name="Rechteck 174"/>
          <p:cNvSpPr/>
          <p:nvPr/>
        </p:nvSpPr>
        <p:spPr>
          <a:xfrm>
            <a:off x="2963292" y="4112732"/>
            <a:ext cx="1285381" cy="27197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176" name="Rechteck 175"/>
          <p:cNvSpPr/>
          <p:nvPr/>
        </p:nvSpPr>
        <p:spPr>
          <a:xfrm>
            <a:off x="5538135" y="4720705"/>
            <a:ext cx="1097566" cy="35201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177" name="Gewinkelte Verbindung 176"/>
          <p:cNvCxnSpPr>
            <a:endCxn id="176" idx="1"/>
          </p:cNvCxnSpPr>
          <p:nvPr/>
        </p:nvCxnSpPr>
        <p:spPr>
          <a:xfrm>
            <a:off x="4248673" y="4248722"/>
            <a:ext cx="1289462" cy="647989"/>
          </a:xfrm>
          <a:prstGeom prst="bentConnector3">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4" name="Rechteck 203"/>
          <p:cNvSpPr/>
          <p:nvPr/>
        </p:nvSpPr>
        <p:spPr>
          <a:xfrm>
            <a:off x="2963290" y="5472932"/>
            <a:ext cx="2664297" cy="25588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206" name="Textfeld 205"/>
          <p:cNvSpPr txBox="1"/>
          <p:nvPr/>
        </p:nvSpPr>
        <p:spPr>
          <a:xfrm>
            <a:off x="3467348" y="6160864"/>
            <a:ext cx="165618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de-DE" sz="1800" b="1" dirty="0">
                <a:solidFill>
                  <a:prstClr val="black"/>
                </a:solidFill>
              </a:rPr>
              <a:t>Add Queue</a:t>
            </a:r>
            <a:endParaRPr lang="de-DE" sz="1800" b="1" dirty="0" smtClean="0">
              <a:solidFill>
                <a:prstClr val="black"/>
              </a:solidFill>
            </a:endParaRPr>
          </a:p>
        </p:txBody>
      </p:sp>
      <p:cxnSp>
        <p:nvCxnSpPr>
          <p:cNvPr id="207" name="Gerade Verbindung mit Pfeil 206"/>
          <p:cNvCxnSpPr>
            <a:stCxn id="206" idx="0"/>
            <a:endCxn id="204" idx="2"/>
          </p:cNvCxnSpPr>
          <p:nvPr/>
        </p:nvCxnSpPr>
        <p:spPr>
          <a:xfrm flipH="1" flipV="1">
            <a:off x="4295439" y="5728816"/>
            <a:ext cx="1" cy="43204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5778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Gerade Verbindung mit Pfeil 20"/>
          <p:cNvCxnSpPr/>
          <p:nvPr/>
        </p:nvCxnSpPr>
        <p:spPr>
          <a:xfrm flipV="1">
            <a:off x="5926988" y="3928616"/>
            <a:ext cx="852728" cy="52780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flipV="1">
            <a:off x="3862859" y="4000624"/>
            <a:ext cx="920632" cy="502186"/>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6024916" y="5223916"/>
            <a:ext cx="754800" cy="86494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p:cNvCxnSpPr/>
          <p:nvPr/>
        </p:nvCxnSpPr>
        <p:spPr>
          <a:xfrm flipH="1">
            <a:off x="3848696" y="5224834"/>
            <a:ext cx="808068" cy="86402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3" name="Textfeld 52"/>
          <p:cNvSpPr txBox="1"/>
          <p:nvPr/>
        </p:nvSpPr>
        <p:spPr>
          <a:xfrm>
            <a:off x="3304646" y="1625292"/>
            <a:ext cx="4072388"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b="1" dirty="0">
                <a:solidFill>
                  <a:prstClr val="black"/>
                </a:solidFill>
                <a:cs typeface="ＭＳ Ｐゴシック"/>
              </a:rPr>
              <a:t>Assigning </a:t>
            </a:r>
            <a:r>
              <a:rPr lang="en-US" sz="1800" b="1" dirty="0" smtClean="0">
                <a:solidFill>
                  <a:prstClr val="black"/>
                </a:solidFill>
                <a:cs typeface="ＭＳ Ｐゴシック"/>
              </a:rPr>
              <a:t>announcements and </a:t>
            </a:r>
            <a:r>
              <a:rPr lang="en-US" sz="1800" b="1" dirty="0" err="1" smtClean="0">
                <a:solidFill>
                  <a:prstClr val="black"/>
                </a:solidFill>
                <a:cs typeface="ＭＳ Ｐゴシック"/>
              </a:rPr>
              <a:t>MoH</a:t>
            </a:r>
            <a:endParaRPr lang="en-US" sz="1800" b="1" dirty="0">
              <a:solidFill>
                <a:prstClr val="black"/>
              </a:solidFill>
              <a:cs typeface="ＭＳ Ｐゴシック"/>
            </a:endParaRPr>
          </a:p>
          <a:p>
            <a:pPr marL="285750" indent="-285750" defTabSz="457050">
              <a:buFont typeface="Arial" panose="020B0604020202020204" pitchFamily="34" charset="0"/>
              <a:buChar char="•"/>
            </a:pPr>
            <a:r>
              <a:rPr lang="en-US" sz="1800" dirty="0">
                <a:solidFill>
                  <a:prstClr val="black"/>
                </a:solidFill>
                <a:cs typeface="ＭＳ Ｐゴシック"/>
              </a:rPr>
              <a:t>Music on Hold</a:t>
            </a:r>
          </a:p>
          <a:p>
            <a:pPr marL="285750" indent="-285750" defTabSz="457050">
              <a:buFont typeface="Arial" panose="020B0604020202020204" pitchFamily="34" charset="0"/>
              <a:buChar char="•"/>
            </a:pPr>
            <a:r>
              <a:rPr lang="en-US" sz="1800" dirty="0" smtClean="0">
                <a:solidFill>
                  <a:prstClr val="black"/>
                </a:solidFill>
                <a:cs typeface="ＭＳ Ｐゴシック"/>
              </a:rPr>
              <a:t>Welcome announcement</a:t>
            </a:r>
            <a:endParaRPr lang="en-US" sz="1800" dirty="0">
              <a:solidFill>
                <a:prstClr val="black"/>
              </a:solidFill>
              <a:cs typeface="ＭＳ Ｐゴシック"/>
            </a:endParaRPr>
          </a:p>
          <a:p>
            <a:pPr marL="285750" indent="-285750" defTabSz="457050">
              <a:buFont typeface="Arial" panose="020B0604020202020204" pitchFamily="34" charset="0"/>
              <a:buChar char="•"/>
            </a:pPr>
            <a:r>
              <a:rPr lang="en-US" sz="1800" dirty="0">
                <a:solidFill>
                  <a:prstClr val="black"/>
                </a:solidFill>
                <a:cs typeface="ＭＳ Ｐゴシック"/>
              </a:rPr>
              <a:t>Announce waiting time</a:t>
            </a:r>
          </a:p>
          <a:p>
            <a:pPr marL="285750" indent="-285750" defTabSz="457050">
              <a:buFont typeface="Arial" panose="020B0604020202020204" pitchFamily="34" charset="0"/>
              <a:buChar char="•"/>
            </a:pPr>
            <a:r>
              <a:rPr lang="en-US" sz="1800" dirty="0">
                <a:solidFill>
                  <a:prstClr val="black"/>
                </a:solidFill>
                <a:cs typeface="ＭＳ Ｐゴシック"/>
              </a:rPr>
              <a:t>Announcement at high utilization</a:t>
            </a:r>
            <a:endParaRPr lang="de-DE" sz="1800" dirty="0" smtClean="0">
              <a:solidFill>
                <a:prstClr val="black"/>
              </a:solidFill>
              <a:cs typeface="ＭＳ Ｐゴシック"/>
            </a:endParaRPr>
          </a:p>
        </p:txBody>
      </p:sp>
      <p:sp>
        <p:nvSpPr>
          <p:cNvPr id="26626" name="Rectangle 2"/>
          <p:cNvSpPr>
            <a:spLocks noGrp="1"/>
          </p:cNvSpPr>
          <p:nvPr>
            <p:ph type="title" idx="4294967295"/>
          </p:nvPr>
        </p:nvSpPr>
        <p:spPr/>
        <p:txBody>
          <a:bodyPr/>
          <a:lstStyle/>
          <a:p>
            <a:r>
              <a:rPr lang="de-DE" dirty="0">
                <a:solidFill>
                  <a:prstClr val="black">
                    <a:lumMod val="50000"/>
                    <a:lumOff val="50000"/>
                  </a:prstClr>
                </a:solidFill>
              </a:rPr>
              <a:t>Queues</a:t>
            </a:r>
            <a:endParaRPr lang="en-US" dirty="0" smtClean="0"/>
          </a:p>
        </p:txBody>
      </p:sp>
      <p:sp>
        <p:nvSpPr>
          <p:cNvPr id="4" name="Ellipse 3"/>
          <p:cNvSpPr/>
          <p:nvPr/>
        </p:nvSpPr>
        <p:spPr>
          <a:xfrm>
            <a:off x="4511240" y="4213225"/>
            <a:ext cx="1655044" cy="1561554"/>
          </a:xfrm>
          <a:prstGeom prst="ellipse">
            <a:avLst/>
          </a:prstGeom>
          <a:gradFill>
            <a:gsLst>
              <a:gs pos="0">
                <a:schemeClr val="accent6"/>
              </a:gs>
              <a:gs pos="50000">
                <a:schemeClr val="accent6">
                  <a:lumMod val="40000"/>
                  <a:lumOff val="60000"/>
                </a:schemeClr>
              </a:gs>
              <a:gs pos="100000">
                <a:schemeClr val="accent6"/>
              </a:gs>
            </a:gsLst>
            <a:lin ang="0" scaled="1"/>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10" name="Textfeld 9"/>
          <p:cNvSpPr txBox="1"/>
          <p:nvPr/>
        </p:nvSpPr>
        <p:spPr>
          <a:xfrm>
            <a:off x="4656764" y="4763169"/>
            <a:ext cx="1368152" cy="461665"/>
          </a:xfrm>
          <a:prstGeom prst="rect">
            <a:avLst/>
          </a:prstGeom>
          <a:noFill/>
        </p:spPr>
        <p:txBody>
          <a:bodyPr wrap="square" rtlCol="0">
            <a:spAutoFit/>
          </a:bodyPr>
          <a:lstStyle/>
          <a:p>
            <a:pPr algn="ctr" defTabSz="457050"/>
            <a:r>
              <a:rPr lang="de-DE" sz="1200" b="1" dirty="0" err="1">
                <a:solidFill>
                  <a:prstClr val="black"/>
                </a:solidFill>
              </a:rPr>
              <a:t>Selection</a:t>
            </a:r>
            <a:r>
              <a:rPr lang="de-DE" sz="1200" b="1" dirty="0">
                <a:solidFill>
                  <a:prstClr val="black"/>
                </a:solidFill>
              </a:rPr>
              <a:t>, </a:t>
            </a:r>
            <a:r>
              <a:rPr lang="de-DE" sz="1200" b="1" dirty="0" err="1">
                <a:solidFill>
                  <a:prstClr val="black"/>
                </a:solidFill>
              </a:rPr>
              <a:t>if</a:t>
            </a:r>
            <a:r>
              <a:rPr lang="de-DE" sz="1200" b="1" dirty="0">
                <a:solidFill>
                  <a:prstClr val="black"/>
                </a:solidFill>
              </a:rPr>
              <a:t> </a:t>
            </a:r>
            <a:r>
              <a:rPr lang="de-DE" sz="1200" b="1" dirty="0" err="1">
                <a:solidFill>
                  <a:prstClr val="black"/>
                </a:solidFill>
              </a:rPr>
              <a:t>available</a:t>
            </a:r>
            <a:endParaRPr lang="en-GB" sz="1200" b="1" dirty="0">
              <a:solidFill>
                <a:prstClr val="black"/>
              </a:solidFill>
            </a:endParaRPr>
          </a:p>
        </p:txBody>
      </p:sp>
      <p:sp>
        <p:nvSpPr>
          <p:cNvPr id="17" name="Textfeld 16"/>
          <p:cNvSpPr txBox="1"/>
          <p:nvPr/>
        </p:nvSpPr>
        <p:spPr>
          <a:xfrm>
            <a:off x="6779716" y="5667841"/>
            <a:ext cx="2088232"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de-DE" sz="1200" b="1" dirty="0" smtClean="0">
                <a:solidFill>
                  <a:prstClr val="black"/>
                </a:solidFill>
                <a:cs typeface="ＭＳ Ｐゴシック"/>
              </a:rPr>
              <a:t>System </a:t>
            </a:r>
            <a:r>
              <a:rPr lang="de-DE" sz="1200" b="1" dirty="0" err="1" smtClean="0">
                <a:solidFill>
                  <a:prstClr val="black"/>
                </a:solidFill>
                <a:cs typeface="ＭＳ Ｐゴシック"/>
              </a:rPr>
              <a:t>Announcement</a:t>
            </a:r>
            <a:endParaRPr lang="de-DE" sz="1200" b="1" dirty="0" smtClean="0">
              <a:solidFill>
                <a:prstClr val="black"/>
              </a:solidFill>
              <a:cs typeface="ＭＳ Ｐゴシック"/>
            </a:endParaRPr>
          </a:p>
        </p:txBody>
      </p:sp>
      <p:pic>
        <p:nvPicPr>
          <p:cNvPr id="19458" name="Picture 2" descr="C:\Users\kopowski_t\Desktop\Oasy\Galilei\Screenshots\Mozilla Firefox_14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51772" y="3497255"/>
            <a:ext cx="2366173" cy="10055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59" name="Picture 3" descr="C:\Users\kopowski_t\Desktop\Oasy\Galilei\Screenshots\Mozilla Firefox_14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49569" y="3427917"/>
            <a:ext cx="2370507" cy="7853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60" name="Picture 4" descr="C:\Users\kopowski_t\Desktop\Oasy\Galilei\Screenshots\Mozilla Firefox_14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928811" y="6162218"/>
            <a:ext cx="2370222" cy="10527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61" name="Picture 5" descr="C:\Users\kopowski_t\Desktop\Oasy\Galilei\Screenshots\Mozilla Firefox_14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010827" y="6204620"/>
            <a:ext cx="4266091" cy="6763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 descr="C:\Users\kopowski_t\Desktop\Oasy\Galilei\Screenshots\Mozilla Firefox_14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72184" y="3497255"/>
            <a:ext cx="779588" cy="4491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opowski_t\Desktop\Oasy\Galilei\Screenshots\Mozilla Firefox_14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025454" y="3427917"/>
            <a:ext cx="624115" cy="4491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opowski_t\Desktop\Oasy\Galilei\Screenshots\Mozilla Firefox_143.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694696" y="6162218"/>
            <a:ext cx="1234115" cy="4231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opowski_t\Desktop\Oasy\Galilei\Screenshots\Mozilla Firefox_144.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010827" y="5760065"/>
            <a:ext cx="1498504" cy="43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6277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kopowski_t\Desktop\Oasy\Galilei\Screenshots\Mozilla Firefox_14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59146" y="1721922"/>
            <a:ext cx="3776354" cy="16911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483" name="Picture 3" descr="C:\Users\kopowski_t\Desktop\Oasy\Galilei\Screenshots\Mozilla Firefox_14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3784" y="5506428"/>
            <a:ext cx="5009868" cy="19505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3" descr="C:\Users\kopowski_t\Desktop\Oasy\Galilei\Screenshots\Mozilla Firefox_14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304692" y="4891332"/>
            <a:ext cx="728662" cy="8594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kopowski_t\Desktop\Oasy\Galilei\Screenshots\Mozilla Firefox_147.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005373" y="4289693"/>
            <a:ext cx="3137459" cy="6683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opowski_t\Desktop\Oasy\Galilei\Screenshots\Mozilla Firefox_148.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155767" y="6088849"/>
            <a:ext cx="2691097" cy="628904"/>
          </a:xfrm>
          <a:prstGeom prst="rect">
            <a:avLst/>
          </a:prstGeom>
          <a:noFill/>
          <a:extLst>
            <a:ext uri="{909E8E84-426E-40DD-AFC4-6F175D3DCCD1}">
              <a14:hiddenFill xmlns:a14="http://schemas.microsoft.com/office/drawing/2010/main">
                <a:solidFill>
                  <a:srgbClr val="FFFFFF"/>
                </a:solidFill>
              </a14:hiddenFill>
            </a:ext>
          </a:extLst>
        </p:spPr>
      </p:pic>
      <p:sp>
        <p:nvSpPr>
          <p:cNvPr id="53" name="Textfeld 52"/>
          <p:cNvSpPr txBox="1"/>
          <p:nvPr/>
        </p:nvSpPr>
        <p:spPr>
          <a:xfrm>
            <a:off x="3889260" y="1625292"/>
            <a:ext cx="289900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de-DE" sz="1800" b="1" dirty="0">
                <a:solidFill>
                  <a:prstClr val="black"/>
                </a:solidFill>
                <a:cs typeface="ＭＳ Ｐゴシック"/>
              </a:rPr>
              <a:t>Edit </a:t>
            </a:r>
            <a:r>
              <a:rPr lang="de-DE" sz="1800" b="1" dirty="0" smtClean="0">
                <a:solidFill>
                  <a:prstClr val="black"/>
                </a:solidFill>
                <a:cs typeface="ＭＳ Ｐゴシック"/>
              </a:rPr>
              <a:t>Queues</a:t>
            </a:r>
            <a:endParaRPr lang="de-DE" sz="1800" dirty="0" smtClean="0">
              <a:solidFill>
                <a:prstClr val="black"/>
              </a:solidFill>
              <a:cs typeface="ＭＳ Ｐゴシック"/>
            </a:endParaRPr>
          </a:p>
        </p:txBody>
      </p:sp>
      <p:pic>
        <p:nvPicPr>
          <p:cNvPr id="43" name="Picture 2" descr="C:\Users\kopowski_t\Desktop\Oasy\Galilei\Screenshots\Mozilla Firefox_145.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059146" y="3568576"/>
            <a:ext cx="3776354" cy="185602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626" name="Rectangle 2"/>
          <p:cNvSpPr>
            <a:spLocks noGrp="1"/>
          </p:cNvSpPr>
          <p:nvPr>
            <p:ph type="title" idx="4294967295"/>
          </p:nvPr>
        </p:nvSpPr>
        <p:spPr/>
        <p:txBody>
          <a:bodyPr/>
          <a:lstStyle/>
          <a:p>
            <a:r>
              <a:rPr lang="de-DE" dirty="0">
                <a:solidFill>
                  <a:prstClr val="black">
                    <a:lumMod val="50000"/>
                    <a:lumOff val="50000"/>
                  </a:prstClr>
                </a:solidFill>
              </a:rPr>
              <a:t>Queues</a:t>
            </a:r>
            <a:endParaRPr lang="en-US" dirty="0" smtClean="0"/>
          </a:p>
        </p:txBody>
      </p:sp>
      <p:sp>
        <p:nvSpPr>
          <p:cNvPr id="29" name="Rechteck 28"/>
          <p:cNvSpPr/>
          <p:nvPr/>
        </p:nvSpPr>
        <p:spPr>
          <a:xfrm>
            <a:off x="5307728" y="4958594"/>
            <a:ext cx="742993"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30" name="Rechteck 29"/>
          <p:cNvSpPr/>
          <p:nvPr/>
        </p:nvSpPr>
        <p:spPr>
          <a:xfrm>
            <a:off x="5318248" y="5424599"/>
            <a:ext cx="742993"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31" name="Rechteck 30"/>
          <p:cNvSpPr/>
          <p:nvPr/>
        </p:nvSpPr>
        <p:spPr>
          <a:xfrm>
            <a:off x="7005378" y="4276559"/>
            <a:ext cx="3137454" cy="7154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33" name="Rechteck 32"/>
          <p:cNvSpPr/>
          <p:nvPr/>
        </p:nvSpPr>
        <p:spPr>
          <a:xfrm>
            <a:off x="7155766" y="6070205"/>
            <a:ext cx="2691098" cy="6475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36" name="Gewinkelte Verbindung 35"/>
          <p:cNvCxnSpPr>
            <a:stCxn id="29" idx="3"/>
            <a:endCxn id="31" idx="2"/>
          </p:cNvCxnSpPr>
          <p:nvPr/>
        </p:nvCxnSpPr>
        <p:spPr>
          <a:xfrm flipV="1">
            <a:off x="6050721" y="4992023"/>
            <a:ext cx="2523384" cy="110587"/>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winkelte Verbindung 38"/>
          <p:cNvCxnSpPr>
            <a:stCxn id="30" idx="3"/>
          </p:cNvCxnSpPr>
          <p:nvPr/>
        </p:nvCxnSpPr>
        <p:spPr>
          <a:xfrm>
            <a:off x="6061241" y="5568615"/>
            <a:ext cx="2236006" cy="479162"/>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uppieren 55"/>
          <p:cNvGrpSpPr/>
          <p:nvPr/>
        </p:nvGrpSpPr>
        <p:grpSpPr>
          <a:xfrm>
            <a:off x="6203652" y="4364449"/>
            <a:ext cx="361040" cy="359075"/>
            <a:chOff x="2242424" y="3628350"/>
            <a:chExt cx="361040" cy="359075"/>
          </a:xfrm>
        </p:grpSpPr>
        <p:sp>
          <p:nvSpPr>
            <p:cNvPr id="57" name="Ellipse 56"/>
            <p:cNvSpPr/>
            <p:nvPr/>
          </p:nvSpPr>
          <p:spPr>
            <a:xfrm>
              <a:off x="2242424" y="3628350"/>
              <a:ext cx="361040" cy="35454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feld 57"/>
            <p:cNvSpPr txBox="1"/>
            <p:nvPr/>
          </p:nvSpPr>
          <p:spPr>
            <a:xfrm>
              <a:off x="2284740" y="3633482"/>
              <a:ext cx="288032" cy="353943"/>
            </a:xfrm>
            <a:prstGeom prst="rect">
              <a:avLst/>
            </a:prstGeom>
            <a:noFill/>
          </p:spPr>
          <p:txBody>
            <a:bodyPr wrap="square" rtlCol="0">
              <a:spAutoFit/>
            </a:bodyPr>
            <a:lstStyle/>
            <a:p>
              <a:r>
                <a:rPr lang="de-DE" dirty="0" smtClean="0">
                  <a:solidFill>
                    <a:schemeClr val="accent6"/>
                  </a:solidFill>
                </a:rPr>
                <a:t>4</a:t>
              </a:r>
              <a:endParaRPr lang="en-GB" dirty="0">
                <a:solidFill>
                  <a:schemeClr val="accent6"/>
                </a:solidFill>
              </a:endParaRPr>
            </a:p>
          </p:txBody>
        </p:sp>
      </p:grpSp>
      <p:pic>
        <p:nvPicPr>
          <p:cNvPr id="205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261839" y="1542236"/>
            <a:ext cx="3179898" cy="90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9" name="Gruppieren 58"/>
          <p:cNvGrpSpPr/>
          <p:nvPr/>
        </p:nvGrpSpPr>
        <p:grpSpPr>
          <a:xfrm>
            <a:off x="675355" y="4073597"/>
            <a:ext cx="361040" cy="359075"/>
            <a:chOff x="2242424" y="3628350"/>
            <a:chExt cx="361040" cy="359075"/>
          </a:xfrm>
        </p:grpSpPr>
        <p:sp>
          <p:nvSpPr>
            <p:cNvPr id="60" name="Ellipse 59"/>
            <p:cNvSpPr/>
            <p:nvPr/>
          </p:nvSpPr>
          <p:spPr>
            <a:xfrm>
              <a:off x="2242424" y="3628350"/>
              <a:ext cx="361040" cy="35454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feld 60"/>
            <p:cNvSpPr txBox="1"/>
            <p:nvPr/>
          </p:nvSpPr>
          <p:spPr>
            <a:xfrm>
              <a:off x="2284740" y="3633482"/>
              <a:ext cx="288032" cy="353943"/>
            </a:xfrm>
            <a:prstGeom prst="rect">
              <a:avLst/>
            </a:prstGeom>
            <a:noFill/>
          </p:spPr>
          <p:txBody>
            <a:bodyPr wrap="square" rtlCol="0">
              <a:spAutoFit/>
            </a:bodyPr>
            <a:lstStyle/>
            <a:p>
              <a:r>
                <a:rPr lang="de-DE" dirty="0" smtClean="0">
                  <a:solidFill>
                    <a:schemeClr val="accent6"/>
                  </a:solidFill>
                </a:rPr>
                <a:t>1</a:t>
              </a:r>
              <a:endParaRPr lang="en-GB" dirty="0">
                <a:solidFill>
                  <a:schemeClr val="accent6"/>
                </a:solidFill>
              </a:endParaRPr>
            </a:p>
          </p:txBody>
        </p:sp>
      </p:grpSp>
      <p:grpSp>
        <p:nvGrpSpPr>
          <p:cNvPr id="62" name="Gruppieren 61"/>
          <p:cNvGrpSpPr/>
          <p:nvPr/>
        </p:nvGrpSpPr>
        <p:grpSpPr>
          <a:xfrm>
            <a:off x="644871" y="5081709"/>
            <a:ext cx="361040" cy="359075"/>
            <a:chOff x="2242424" y="3628350"/>
            <a:chExt cx="361040" cy="359075"/>
          </a:xfrm>
        </p:grpSpPr>
        <p:sp>
          <p:nvSpPr>
            <p:cNvPr id="63" name="Ellipse 62"/>
            <p:cNvSpPr/>
            <p:nvPr/>
          </p:nvSpPr>
          <p:spPr>
            <a:xfrm>
              <a:off x="2242424" y="3628350"/>
              <a:ext cx="361040" cy="35454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feld 63"/>
            <p:cNvSpPr txBox="1"/>
            <p:nvPr/>
          </p:nvSpPr>
          <p:spPr>
            <a:xfrm>
              <a:off x="2284740" y="3633482"/>
              <a:ext cx="288032" cy="353943"/>
            </a:xfrm>
            <a:prstGeom prst="rect">
              <a:avLst/>
            </a:prstGeom>
            <a:noFill/>
          </p:spPr>
          <p:txBody>
            <a:bodyPr wrap="square" rtlCol="0">
              <a:spAutoFit/>
            </a:bodyPr>
            <a:lstStyle/>
            <a:p>
              <a:r>
                <a:rPr lang="de-DE" dirty="0" smtClean="0">
                  <a:solidFill>
                    <a:schemeClr val="accent6"/>
                  </a:solidFill>
                </a:rPr>
                <a:t>2</a:t>
              </a:r>
              <a:endParaRPr lang="en-GB" dirty="0">
                <a:solidFill>
                  <a:schemeClr val="accent6"/>
                </a:solidFill>
              </a:endParaRPr>
            </a:p>
          </p:txBody>
        </p:sp>
      </p:grpSp>
      <p:pic>
        <p:nvPicPr>
          <p:cNvPr id="41" name="Picture 2" descr="C:\Users\kopowski_t\Desktop\Oasy\Galilei\Screenshots\Mozilla Firefox_145.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5304692" y="3664438"/>
            <a:ext cx="3179511" cy="40819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5" name="Gruppieren 64"/>
          <p:cNvGrpSpPr/>
          <p:nvPr/>
        </p:nvGrpSpPr>
        <p:grpSpPr>
          <a:xfrm>
            <a:off x="614179" y="5873797"/>
            <a:ext cx="361040" cy="359075"/>
            <a:chOff x="2242424" y="3628350"/>
            <a:chExt cx="361040" cy="359075"/>
          </a:xfrm>
        </p:grpSpPr>
        <p:sp>
          <p:nvSpPr>
            <p:cNvPr id="66" name="Ellipse 65"/>
            <p:cNvSpPr/>
            <p:nvPr/>
          </p:nvSpPr>
          <p:spPr>
            <a:xfrm>
              <a:off x="2242424" y="3628350"/>
              <a:ext cx="361040" cy="35454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feld 66"/>
            <p:cNvSpPr txBox="1"/>
            <p:nvPr/>
          </p:nvSpPr>
          <p:spPr>
            <a:xfrm>
              <a:off x="2284740" y="3633482"/>
              <a:ext cx="288032" cy="353943"/>
            </a:xfrm>
            <a:prstGeom prst="rect">
              <a:avLst/>
            </a:prstGeom>
            <a:noFill/>
          </p:spPr>
          <p:txBody>
            <a:bodyPr wrap="square" rtlCol="0">
              <a:spAutoFit/>
            </a:bodyPr>
            <a:lstStyle/>
            <a:p>
              <a:r>
                <a:rPr lang="de-DE" dirty="0" smtClean="0">
                  <a:solidFill>
                    <a:schemeClr val="accent6"/>
                  </a:solidFill>
                </a:rPr>
                <a:t>3</a:t>
              </a:r>
              <a:endParaRPr lang="en-GB" dirty="0">
                <a:solidFill>
                  <a:schemeClr val="accent6"/>
                </a:solidFill>
              </a:endParaRPr>
            </a:p>
          </p:txBody>
        </p:sp>
      </p:grpSp>
      <p:grpSp>
        <p:nvGrpSpPr>
          <p:cNvPr id="68" name="Gruppieren 67"/>
          <p:cNvGrpSpPr/>
          <p:nvPr/>
        </p:nvGrpSpPr>
        <p:grpSpPr>
          <a:xfrm>
            <a:off x="6172960" y="6176810"/>
            <a:ext cx="361040" cy="359075"/>
            <a:chOff x="2242424" y="3628350"/>
            <a:chExt cx="361040" cy="359075"/>
          </a:xfrm>
        </p:grpSpPr>
        <p:sp>
          <p:nvSpPr>
            <p:cNvPr id="69" name="Ellipse 68"/>
            <p:cNvSpPr/>
            <p:nvPr/>
          </p:nvSpPr>
          <p:spPr>
            <a:xfrm>
              <a:off x="2242424" y="3628350"/>
              <a:ext cx="361040" cy="354547"/>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feld 69"/>
            <p:cNvSpPr txBox="1"/>
            <p:nvPr/>
          </p:nvSpPr>
          <p:spPr>
            <a:xfrm>
              <a:off x="2284740" y="3633482"/>
              <a:ext cx="288032" cy="353943"/>
            </a:xfrm>
            <a:prstGeom prst="rect">
              <a:avLst/>
            </a:prstGeom>
            <a:noFill/>
          </p:spPr>
          <p:txBody>
            <a:bodyPr wrap="square" rtlCol="0">
              <a:spAutoFit/>
            </a:bodyPr>
            <a:lstStyle/>
            <a:p>
              <a:r>
                <a:rPr lang="de-DE" dirty="0" smtClean="0">
                  <a:solidFill>
                    <a:schemeClr val="accent6"/>
                  </a:solidFill>
                </a:rPr>
                <a:t>5</a:t>
              </a:r>
              <a:endParaRPr lang="en-GB" dirty="0">
                <a:solidFill>
                  <a:schemeClr val="accent6"/>
                </a:solidFill>
              </a:endParaRPr>
            </a:p>
          </p:txBody>
        </p:sp>
      </p:grpSp>
      <p:grpSp>
        <p:nvGrpSpPr>
          <p:cNvPr id="2" name="Gruppieren 1"/>
          <p:cNvGrpSpPr/>
          <p:nvPr/>
        </p:nvGrpSpPr>
        <p:grpSpPr>
          <a:xfrm>
            <a:off x="1193784" y="3593466"/>
            <a:ext cx="3785732" cy="3791534"/>
            <a:chOff x="790241" y="3811749"/>
            <a:chExt cx="3785732" cy="3791534"/>
          </a:xfrm>
        </p:grpSpPr>
        <p:sp>
          <p:nvSpPr>
            <p:cNvPr id="18" name="Rechteck 17"/>
            <p:cNvSpPr/>
            <p:nvPr/>
          </p:nvSpPr>
          <p:spPr>
            <a:xfrm>
              <a:off x="831557" y="3811749"/>
              <a:ext cx="3312367" cy="139855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20" name="Rechteck 19"/>
            <p:cNvSpPr/>
            <p:nvPr/>
          </p:nvSpPr>
          <p:spPr>
            <a:xfrm>
              <a:off x="831557" y="5295938"/>
              <a:ext cx="3312368"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22" name="Rechteck 21"/>
            <p:cNvSpPr/>
            <p:nvPr/>
          </p:nvSpPr>
          <p:spPr>
            <a:xfrm>
              <a:off x="790241" y="6122044"/>
              <a:ext cx="2232248"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25" name="Rechteck 24"/>
            <p:cNvSpPr/>
            <p:nvPr/>
          </p:nvSpPr>
          <p:spPr>
            <a:xfrm>
              <a:off x="3429207" y="6120429"/>
              <a:ext cx="1146766" cy="14828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grpSp>
      <p:cxnSp>
        <p:nvCxnSpPr>
          <p:cNvPr id="73" name="Gewinkelte Verbindung 72"/>
          <p:cNvCxnSpPr>
            <a:stCxn id="41" idx="2"/>
          </p:cNvCxnSpPr>
          <p:nvPr/>
        </p:nvCxnSpPr>
        <p:spPr>
          <a:xfrm rot="5400000">
            <a:off x="5619999" y="3000117"/>
            <a:ext cx="201934" cy="2346965"/>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6" name="Rechteck 75"/>
          <p:cNvSpPr/>
          <p:nvPr/>
        </p:nvSpPr>
        <p:spPr>
          <a:xfrm>
            <a:off x="5304691" y="3664438"/>
            <a:ext cx="3179511" cy="40577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2" name="Textfeld 41"/>
          <p:cNvSpPr txBox="1"/>
          <p:nvPr/>
        </p:nvSpPr>
        <p:spPr>
          <a:xfrm>
            <a:off x="7469153" y="2410693"/>
            <a:ext cx="2910961"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de-DE" sz="1200" b="1" dirty="0" err="1" smtClean="0">
                <a:solidFill>
                  <a:prstClr val="black"/>
                </a:solidFill>
              </a:rPr>
              <a:t>Assign</a:t>
            </a:r>
            <a:r>
              <a:rPr lang="de-DE" sz="1200" b="1" dirty="0" smtClean="0">
                <a:solidFill>
                  <a:prstClr val="black"/>
                </a:solidFill>
              </a:rPr>
              <a:t> </a:t>
            </a:r>
            <a:r>
              <a:rPr lang="de-DE" sz="1200" b="1" dirty="0" err="1" smtClean="0">
                <a:solidFill>
                  <a:prstClr val="black"/>
                </a:solidFill>
              </a:rPr>
              <a:t>users</a:t>
            </a:r>
            <a:r>
              <a:rPr lang="de-DE" sz="1200" b="1" dirty="0" smtClean="0">
                <a:solidFill>
                  <a:prstClr val="black"/>
                </a:solidFill>
              </a:rPr>
              <a:t> </a:t>
            </a:r>
            <a:r>
              <a:rPr lang="de-DE" sz="1200" b="1" dirty="0" err="1" smtClean="0">
                <a:solidFill>
                  <a:prstClr val="black"/>
                </a:solidFill>
              </a:rPr>
              <a:t>statically</a:t>
            </a:r>
            <a:endParaRPr lang="de-DE" sz="1200" b="1" dirty="0" smtClean="0">
              <a:solidFill>
                <a:prstClr val="black"/>
              </a:solidFill>
            </a:endParaRPr>
          </a:p>
        </p:txBody>
      </p:sp>
      <p:sp>
        <p:nvSpPr>
          <p:cNvPr id="44" name="Rechteck 43"/>
          <p:cNvSpPr/>
          <p:nvPr/>
        </p:nvSpPr>
        <p:spPr>
          <a:xfrm>
            <a:off x="7179445" y="1480344"/>
            <a:ext cx="3344687" cy="20889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feld 45"/>
          <p:cNvSpPr txBox="1"/>
          <p:nvPr/>
        </p:nvSpPr>
        <p:spPr>
          <a:xfrm>
            <a:off x="7469153" y="2773343"/>
            <a:ext cx="2910961"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de-DE" sz="1200" b="1" dirty="0" smtClean="0">
                <a:solidFill>
                  <a:prstClr val="black"/>
                </a:solidFill>
              </a:rPr>
              <a:t>Flexible </a:t>
            </a:r>
            <a:r>
              <a:rPr lang="de-DE" sz="1200" b="1" dirty="0" err="1" smtClean="0">
                <a:solidFill>
                  <a:prstClr val="black"/>
                </a:solidFill>
              </a:rPr>
              <a:t>users</a:t>
            </a:r>
            <a:r>
              <a:rPr lang="de-DE" sz="1200" b="1" dirty="0" smtClean="0">
                <a:solidFill>
                  <a:prstClr val="black"/>
                </a:solidFill>
              </a:rPr>
              <a:t> </a:t>
            </a:r>
            <a:r>
              <a:rPr lang="de-DE" sz="1200" b="1" dirty="0" err="1" smtClean="0">
                <a:solidFill>
                  <a:prstClr val="black"/>
                </a:solidFill>
              </a:rPr>
              <a:t>can</a:t>
            </a:r>
            <a:r>
              <a:rPr lang="de-DE" sz="1200" b="1" dirty="0" smtClean="0">
                <a:solidFill>
                  <a:prstClr val="black"/>
                </a:solidFill>
              </a:rPr>
              <a:t> </a:t>
            </a:r>
            <a:r>
              <a:rPr lang="de-DE" sz="1200" b="1" dirty="0" err="1" smtClean="0">
                <a:solidFill>
                  <a:prstClr val="black"/>
                </a:solidFill>
              </a:rPr>
              <a:t>login</a:t>
            </a:r>
            <a:endParaRPr lang="de-DE" sz="1200" b="1" dirty="0" smtClean="0">
              <a:solidFill>
                <a:prstClr val="black"/>
              </a:solidFill>
            </a:endParaRPr>
          </a:p>
          <a:p>
            <a:pPr algn="ctr" defTabSz="457050"/>
            <a:r>
              <a:rPr lang="de-DE" sz="1200" b="1" dirty="0" smtClean="0">
                <a:solidFill>
                  <a:prstClr val="black"/>
                </a:solidFill>
              </a:rPr>
              <a:t>via </a:t>
            </a:r>
            <a:r>
              <a:rPr lang="de-DE" sz="1200" b="1" dirty="0" err="1" smtClean="0">
                <a:solidFill>
                  <a:prstClr val="black"/>
                </a:solidFill>
              </a:rPr>
              <a:t>feature</a:t>
            </a:r>
            <a:r>
              <a:rPr lang="de-DE" sz="1200" b="1" dirty="0" smtClean="0">
                <a:solidFill>
                  <a:prstClr val="black"/>
                </a:solidFill>
              </a:rPr>
              <a:t>-code</a:t>
            </a:r>
          </a:p>
          <a:p>
            <a:pPr algn="ctr" defTabSz="457050"/>
            <a:r>
              <a:rPr lang="de-DE" sz="1200" b="1" dirty="0" smtClean="0">
                <a:solidFill>
                  <a:prstClr val="black"/>
                </a:solidFill>
              </a:rPr>
              <a:t>*5 + queue-extension</a:t>
            </a:r>
          </a:p>
        </p:txBody>
      </p:sp>
    </p:spTree>
    <p:extLst>
      <p:ext uri="{BB962C8B-B14F-4D97-AF65-F5344CB8AC3E}">
        <p14:creationId xmlns:p14="http://schemas.microsoft.com/office/powerpoint/2010/main" val="1581976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feld 52"/>
          <p:cNvSpPr txBox="1"/>
          <p:nvPr/>
        </p:nvSpPr>
        <p:spPr>
          <a:xfrm>
            <a:off x="1091084" y="1480344"/>
            <a:ext cx="2703442"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b="1" dirty="0" smtClean="0">
                <a:solidFill>
                  <a:prstClr val="black"/>
                </a:solidFill>
                <a:cs typeface="ＭＳ Ｐゴシック"/>
              </a:rPr>
              <a:t>Call Forwarding if</a:t>
            </a:r>
            <a:r>
              <a:rPr lang="en-US" sz="1800" b="1" dirty="0">
                <a:solidFill>
                  <a:prstClr val="black"/>
                </a:solidFill>
                <a:cs typeface="ＭＳ Ｐゴシック"/>
              </a:rPr>
              <a:t>:</a:t>
            </a:r>
          </a:p>
          <a:p>
            <a:pPr marL="285750" indent="-285750" defTabSz="457050">
              <a:buFont typeface="Arial" panose="020B0604020202020204" pitchFamily="34" charset="0"/>
              <a:buChar char="•"/>
            </a:pPr>
            <a:r>
              <a:rPr lang="en-US" sz="1800" dirty="0" smtClean="0">
                <a:solidFill>
                  <a:prstClr val="black"/>
                </a:solidFill>
                <a:cs typeface="ＭＳ Ｐゴシック"/>
              </a:rPr>
              <a:t>Queue </a:t>
            </a:r>
            <a:r>
              <a:rPr lang="en-US" sz="1800" dirty="0">
                <a:solidFill>
                  <a:prstClr val="black"/>
                </a:solidFill>
                <a:cs typeface="ＭＳ Ｐゴシック"/>
              </a:rPr>
              <a:t>is full</a:t>
            </a:r>
          </a:p>
          <a:p>
            <a:pPr marL="285750" indent="-285750" defTabSz="457050">
              <a:buFont typeface="Arial" panose="020B0604020202020204" pitchFamily="34" charset="0"/>
              <a:buChar char="•"/>
            </a:pPr>
            <a:r>
              <a:rPr lang="en-US" sz="1800" dirty="0" smtClean="0">
                <a:solidFill>
                  <a:prstClr val="black"/>
                </a:solidFill>
                <a:cs typeface="ＭＳ Ｐゴシック"/>
              </a:rPr>
              <a:t>Queue is empty</a:t>
            </a:r>
            <a:endParaRPr lang="en-US" sz="1800" dirty="0">
              <a:solidFill>
                <a:prstClr val="black"/>
              </a:solidFill>
              <a:cs typeface="ＭＳ Ｐゴシック"/>
            </a:endParaRPr>
          </a:p>
          <a:p>
            <a:pPr marL="285750" indent="-285750" defTabSz="457050">
              <a:buFont typeface="Arial" panose="020B0604020202020204" pitchFamily="34" charset="0"/>
              <a:buChar char="•"/>
            </a:pPr>
            <a:r>
              <a:rPr lang="en-US" sz="1800" dirty="0" smtClean="0">
                <a:solidFill>
                  <a:prstClr val="black"/>
                </a:solidFill>
                <a:cs typeface="ＭＳ Ｐゴシック"/>
              </a:rPr>
              <a:t>Always</a:t>
            </a:r>
            <a:endParaRPr lang="en-US" sz="1800" dirty="0">
              <a:solidFill>
                <a:prstClr val="black"/>
              </a:solidFill>
              <a:cs typeface="ＭＳ Ｐゴシック"/>
            </a:endParaRPr>
          </a:p>
          <a:p>
            <a:pPr marL="285750" indent="-285750" defTabSz="457050">
              <a:buFont typeface="Arial" panose="020B0604020202020204" pitchFamily="34" charset="0"/>
              <a:buChar char="•"/>
            </a:pPr>
            <a:r>
              <a:rPr lang="en-US" sz="1800" dirty="0" smtClean="0">
                <a:solidFill>
                  <a:prstClr val="black"/>
                </a:solidFill>
                <a:cs typeface="ＭＳ Ｐゴシック"/>
              </a:rPr>
              <a:t>After timeout</a:t>
            </a:r>
            <a:endParaRPr lang="en-US" sz="1800" dirty="0">
              <a:solidFill>
                <a:prstClr val="black"/>
              </a:solidFill>
              <a:cs typeface="ＭＳ Ｐゴシック"/>
            </a:endParaRPr>
          </a:p>
          <a:p>
            <a:pPr marL="285750" indent="-285750" defTabSz="457050">
              <a:buFont typeface="Arial" panose="020B0604020202020204" pitchFamily="34" charset="0"/>
              <a:buChar char="•"/>
            </a:pPr>
            <a:r>
              <a:rPr lang="en-US" sz="1800" dirty="0">
                <a:solidFill>
                  <a:prstClr val="black"/>
                </a:solidFill>
                <a:cs typeface="ＭＳ Ｐゴシック"/>
              </a:rPr>
              <a:t>Different </a:t>
            </a:r>
            <a:r>
              <a:rPr lang="en-US" sz="1800" dirty="0" smtClean="0">
                <a:solidFill>
                  <a:prstClr val="black"/>
                </a:solidFill>
                <a:cs typeface="ＭＳ Ｐゴシック"/>
              </a:rPr>
              <a:t>targets internally/externally</a:t>
            </a:r>
            <a:endParaRPr lang="de-DE" sz="1800" dirty="0" smtClean="0">
              <a:solidFill>
                <a:prstClr val="black"/>
              </a:solidFill>
              <a:cs typeface="ＭＳ Ｐゴシック"/>
            </a:endParaRPr>
          </a:p>
        </p:txBody>
      </p:sp>
      <p:sp>
        <p:nvSpPr>
          <p:cNvPr id="26626" name="Rectangle 2"/>
          <p:cNvSpPr>
            <a:spLocks noGrp="1"/>
          </p:cNvSpPr>
          <p:nvPr>
            <p:ph type="title" idx="4294967295"/>
          </p:nvPr>
        </p:nvSpPr>
        <p:spPr/>
        <p:txBody>
          <a:bodyPr/>
          <a:lstStyle/>
          <a:p>
            <a:r>
              <a:rPr lang="de-DE" dirty="0">
                <a:solidFill>
                  <a:prstClr val="black">
                    <a:lumMod val="50000"/>
                    <a:lumOff val="50000"/>
                  </a:prstClr>
                </a:solidFill>
              </a:rPr>
              <a:t>Queues</a:t>
            </a:r>
            <a:endParaRPr lang="en-US" dirty="0" smtClean="0"/>
          </a:p>
        </p:txBody>
      </p:sp>
      <p:pic>
        <p:nvPicPr>
          <p:cNvPr id="2051" name="Picture 3" descr="C:\Users\kopowski_t\Desktop\Oasy\Galilei\Screenshots\Mozilla Firefox_15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21539" y="1409743"/>
            <a:ext cx="4182183" cy="54948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2" name="Picture 2" descr="L:\Screenshots\Mozilla Firefox_159.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3314" y="4047142"/>
            <a:ext cx="3202066" cy="25457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C:\Users\kopowski_t\Desktop\Oasy\Galilei\Screenshots\Mozilla Firefox_149.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43612" y="3447288"/>
            <a:ext cx="3600000" cy="16315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Rechteck 23"/>
          <p:cNvSpPr/>
          <p:nvPr/>
        </p:nvSpPr>
        <p:spPr>
          <a:xfrm>
            <a:off x="5195540" y="4019246"/>
            <a:ext cx="574788" cy="26748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3" name="Rechteck 2"/>
          <p:cNvSpPr/>
          <p:nvPr/>
        </p:nvSpPr>
        <p:spPr>
          <a:xfrm>
            <a:off x="351552" y="5570511"/>
            <a:ext cx="1872608" cy="1166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winkelte Verbindung 5"/>
          <p:cNvCxnSpPr>
            <a:stCxn id="20" idx="3"/>
            <a:endCxn id="24" idx="1"/>
          </p:cNvCxnSpPr>
          <p:nvPr/>
        </p:nvCxnSpPr>
        <p:spPr>
          <a:xfrm flipV="1">
            <a:off x="3755380" y="4152988"/>
            <a:ext cx="1440160" cy="2319056"/>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winkelte Verbindung 28"/>
          <p:cNvCxnSpPr>
            <a:stCxn id="24" idx="0"/>
            <a:endCxn id="25" idx="1"/>
          </p:cNvCxnSpPr>
          <p:nvPr/>
        </p:nvCxnSpPr>
        <p:spPr>
          <a:xfrm rot="5400000" flipH="1" flipV="1">
            <a:off x="4561967" y="2549949"/>
            <a:ext cx="2390264" cy="548331"/>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Rechteck 42"/>
          <p:cNvSpPr/>
          <p:nvPr/>
        </p:nvSpPr>
        <p:spPr>
          <a:xfrm>
            <a:off x="553314" y="5078871"/>
            <a:ext cx="1670846" cy="26477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44" name="Gewinkelte Verbindung 43"/>
          <p:cNvCxnSpPr>
            <a:stCxn id="43" idx="2"/>
            <a:endCxn id="20" idx="1"/>
          </p:cNvCxnSpPr>
          <p:nvPr/>
        </p:nvCxnSpPr>
        <p:spPr>
          <a:xfrm rot="16200000" flipH="1">
            <a:off x="1251975" y="5480406"/>
            <a:ext cx="1128399" cy="854875"/>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6031265" y="1489588"/>
            <a:ext cx="2049358" cy="2787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20" name="Rechteck 19"/>
          <p:cNvSpPr/>
          <p:nvPr/>
        </p:nvSpPr>
        <p:spPr>
          <a:xfrm>
            <a:off x="2243612" y="6338302"/>
            <a:ext cx="1511768" cy="26748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21" name="Rechteck 20"/>
          <p:cNvSpPr/>
          <p:nvPr/>
        </p:nvSpPr>
        <p:spPr>
          <a:xfrm>
            <a:off x="7643812" y="5458924"/>
            <a:ext cx="2202269" cy="21065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22" name="Rechteck 21"/>
          <p:cNvSpPr/>
          <p:nvPr/>
        </p:nvSpPr>
        <p:spPr>
          <a:xfrm>
            <a:off x="6131644" y="5669577"/>
            <a:ext cx="1512168" cy="7936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Tree>
    <p:extLst>
      <p:ext uri="{BB962C8B-B14F-4D97-AF65-F5344CB8AC3E}">
        <p14:creationId xmlns:p14="http://schemas.microsoft.com/office/powerpoint/2010/main" val="42011225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C:\Users\kopowski_t\Desktop\Oasy\Galilei\Screenshots\Mozilla Firefox_15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35906" y="5551124"/>
            <a:ext cx="4270578" cy="15458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kopowski_t\Desktop\Oasy\Galilei\Screenshots\Mozilla Firefox_15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95540" y="3760136"/>
            <a:ext cx="4270578" cy="14607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1" name="Picture 2" descr="C:\Users\kopowski_t\Desktop\Oasy\Galilei\Screenshots\Mozilla Firefox_15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195540" y="2272432"/>
            <a:ext cx="2679482" cy="11388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descr="C:\Users\kopowski_t\Desktop\Oasy\Galilei\Screenshots\Mozilla Firefox_15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008626" y="2272431"/>
            <a:ext cx="1939442" cy="115367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4" name="Rechteck 103"/>
          <p:cNvSpPr/>
          <p:nvPr/>
        </p:nvSpPr>
        <p:spPr>
          <a:xfrm>
            <a:off x="5107710" y="1907858"/>
            <a:ext cx="4912365" cy="533312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grpSp>
        <p:nvGrpSpPr>
          <p:cNvPr id="38" name="Gruppieren 37"/>
          <p:cNvGrpSpPr/>
          <p:nvPr/>
        </p:nvGrpSpPr>
        <p:grpSpPr>
          <a:xfrm>
            <a:off x="7131402" y="4862006"/>
            <a:ext cx="2304063" cy="230833"/>
            <a:chOff x="7210059" y="5368112"/>
            <a:chExt cx="2304063" cy="230833"/>
          </a:xfrm>
        </p:grpSpPr>
        <p:sp>
          <p:nvSpPr>
            <p:cNvPr id="20" name="Rechteck 19"/>
            <p:cNvSpPr/>
            <p:nvPr/>
          </p:nvSpPr>
          <p:spPr>
            <a:xfrm>
              <a:off x="7210059" y="5368112"/>
              <a:ext cx="2240601" cy="23083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9" name="Textfeld 48"/>
            <p:cNvSpPr txBox="1"/>
            <p:nvPr/>
          </p:nvSpPr>
          <p:spPr>
            <a:xfrm>
              <a:off x="7826296" y="5368113"/>
              <a:ext cx="1687826" cy="230832"/>
            </a:xfrm>
            <a:prstGeom prst="rect">
              <a:avLst/>
            </a:prstGeom>
            <a:noFill/>
          </p:spPr>
          <p:txBody>
            <a:bodyPr wrap="square" rtlCol="0">
              <a:spAutoFit/>
            </a:bodyPr>
            <a:lstStyle/>
            <a:p>
              <a:pPr algn="ctr"/>
              <a:r>
                <a:rPr lang="de-DE" sz="900" dirty="0" err="1" smtClean="0">
                  <a:solidFill>
                    <a:schemeClr val="tx1">
                      <a:lumMod val="75000"/>
                      <a:lumOff val="25000"/>
                    </a:schemeClr>
                  </a:solidFill>
                  <a:latin typeface="+mj-lt"/>
                  <a:ea typeface="Roboto" pitchFamily="2" charset="0"/>
                </a:rPr>
                <a:t>Assign</a:t>
              </a:r>
              <a:r>
                <a:rPr lang="de-DE" sz="900" dirty="0" smtClean="0">
                  <a:solidFill>
                    <a:schemeClr val="tx1">
                      <a:lumMod val="75000"/>
                      <a:lumOff val="25000"/>
                    </a:schemeClr>
                  </a:solidFill>
                  <a:latin typeface="+mj-lt"/>
                  <a:ea typeface="Roboto" pitchFamily="2" charset="0"/>
                </a:rPr>
                <a:t> VM-</a:t>
              </a:r>
              <a:r>
                <a:rPr lang="de-DE" sz="900" dirty="0" err="1" smtClean="0">
                  <a:solidFill>
                    <a:schemeClr val="tx1">
                      <a:lumMod val="75000"/>
                      <a:lumOff val="25000"/>
                    </a:schemeClr>
                  </a:solidFill>
                  <a:latin typeface="+mj-lt"/>
                  <a:ea typeface="Roboto" pitchFamily="2" charset="0"/>
                </a:rPr>
                <a:t>Number</a:t>
              </a:r>
              <a:endParaRPr lang="en-GB" sz="900" dirty="0">
                <a:solidFill>
                  <a:schemeClr val="tx1">
                    <a:lumMod val="75000"/>
                    <a:lumOff val="25000"/>
                  </a:schemeClr>
                </a:solidFill>
                <a:latin typeface="+mj-lt"/>
                <a:ea typeface="Roboto" pitchFamily="2" charset="0"/>
              </a:endParaRPr>
            </a:p>
          </p:txBody>
        </p:sp>
      </p:grpSp>
      <p:sp>
        <p:nvSpPr>
          <p:cNvPr id="53" name="Textfeld 52"/>
          <p:cNvSpPr txBox="1"/>
          <p:nvPr/>
        </p:nvSpPr>
        <p:spPr>
          <a:xfrm>
            <a:off x="1091084" y="1480344"/>
            <a:ext cx="252028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smtClean="0">
                <a:solidFill>
                  <a:prstClr val="black"/>
                </a:solidFill>
                <a:cs typeface="ＭＳ Ｐゴシック"/>
              </a:rPr>
              <a:t>Call </a:t>
            </a:r>
            <a:r>
              <a:rPr lang="de-DE" sz="1800" b="1" dirty="0" err="1" smtClean="0">
                <a:solidFill>
                  <a:prstClr val="black"/>
                </a:solidFill>
                <a:cs typeface="ＭＳ Ｐゴシック"/>
              </a:rPr>
              <a:t>Forwarding</a:t>
            </a:r>
            <a:r>
              <a:rPr lang="de-DE" sz="1800" b="1" dirty="0" smtClean="0">
                <a:solidFill>
                  <a:prstClr val="black"/>
                </a:solidFill>
                <a:cs typeface="ＭＳ Ｐゴシック"/>
              </a:rPr>
              <a:t>:</a:t>
            </a:r>
            <a:endParaRPr lang="de-DE" sz="1800" b="1" dirty="0">
              <a:solidFill>
                <a:prstClr val="black"/>
              </a:solidFill>
              <a:cs typeface="ＭＳ Ｐゴシック"/>
            </a:endParaRPr>
          </a:p>
          <a:p>
            <a:pPr marL="285750" indent="-285750" defTabSz="457050">
              <a:buFont typeface="Arial" panose="020B0604020202020204" pitchFamily="34" charset="0"/>
              <a:buChar char="•"/>
            </a:pPr>
            <a:r>
              <a:rPr lang="de-DE" sz="1800" b="1" dirty="0" err="1" smtClean="0">
                <a:solidFill>
                  <a:prstClr val="black"/>
                </a:solidFill>
                <a:cs typeface="ＭＳ Ｐゴシック"/>
              </a:rPr>
              <a:t>Answering</a:t>
            </a:r>
            <a:r>
              <a:rPr lang="de-DE" sz="1800" b="1" dirty="0" smtClean="0">
                <a:solidFill>
                  <a:prstClr val="black"/>
                </a:solidFill>
                <a:cs typeface="ＭＳ Ｐゴシック"/>
              </a:rPr>
              <a:t> </a:t>
            </a:r>
            <a:r>
              <a:rPr lang="de-DE" sz="1800" b="1" dirty="0" err="1">
                <a:solidFill>
                  <a:prstClr val="black"/>
                </a:solidFill>
                <a:cs typeface="ＭＳ Ｐゴシック"/>
              </a:rPr>
              <a:t>machine</a:t>
            </a:r>
            <a:endParaRPr lang="de-DE" sz="1800" b="1" dirty="0" smtClean="0">
              <a:solidFill>
                <a:prstClr val="black"/>
              </a:solidFill>
              <a:cs typeface="ＭＳ Ｐゴシック"/>
            </a:endParaRPr>
          </a:p>
        </p:txBody>
      </p:sp>
      <p:sp>
        <p:nvSpPr>
          <p:cNvPr id="26626" name="Rectangle 2"/>
          <p:cNvSpPr>
            <a:spLocks noGrp="1"/>
          </p:cNvSpPr>
          <p:nvPr>
            <p:ph type="title" idx="4294967295"/>
          </p:nvPr>
        </p:nvSpPr>
        <p:spPr/>
        <p:txBody>
          <a:bodyPr/>
          <a:lstStyle/>
          <a:p>
            <a:r>
              <a:rPr lang="de-DE" dirty="0">
                <a:solidFill>
                  <a:prstClr val="black">
                    <a:lumMod val="50000"/>
                    <a:lumOff val="50000"/>
                  </a:prstClr>
                </a:solidFill>
              </a:rPr>
              <a:t>Queues</a:t>
            </a:r>
            <a:endParaRPr lang="en-US" dirty="0" smtClean="0"/>
          </a:p>
        </p:txBody>
      </p:sp>
      <p:grpSp>
        <p:nvGrpSpPr>
          <p:cNvPr id="12" name="Gruppieren 11"/>
          <p:cNvGrpSpPr/>
          <p:nvPr/>
        </p:nvGrpSpPr>
        <p:grpSpPr>
          <a:xfrm>
            <a:off x="5348063" y="2041600"/>
            <a:ext cx="2331686" cy="230832"/>
            <a:chOff x="6031264" y="1480344"/>
            <a:chExt cx="2331686" cy="230832"/>
          </a:xfrm>
        </p:grpSpPr>
        <p:sp>
          <p:nvSpPr>
            <p:cNvPr id="3" name="Textfeld 2"/>
            <p:cNvSpPr txBox="1"/>
            <p:nvPr/>
          </p:nvSpPr>
          <p:spPr>
            <a:xfrm>
              <a:off x="6058694" y="1480344"/>
              <a:ext cx="2304256" cy="230832"/>
            </a:xfrm>
            <a:prstGeom prst="rect">
              <a:avLst/>
            </a:prstGeom>
            <a:noFill/>
          </p:spPr>
          <p:txBody>
            <a:bodyPr wrap="square" rtlCol="0">
              <a:spAutoFit/>
            </a:bodyPr>
            <a:lstStyle/>
            <a:p>
              <a:r>
                <a:rPr lang="de-DE" sz="900" dirty="0">
                  <a:solidFill>
                    <a:schemeClr val="tx1">
                      <a:lumMod val="75000"/>
                      <a:lumOff val="25000"/>
                    </a:schemeClr>
                  </a:solidFill>
                  <a:latin typeface="+mj-lt"/>
                  <a:ea typeface="Roboto" pitchFamily="2" charset="0"/>
                </a:rPr>
                <a:t>Edit </a:t>
              </a:r>
              <a:r>
                <a:rPr lang="de-DE" sz="900" dirty="0" smtClean="0">
                  <a:solidFill>
                    <a:schemeClr val="tx1">
                      <a:lumMod val="75000"/>
                      <a:lumOff val="25000"/>
                    </a:schemeClr>
                  </a:solidFill>
                  <a:latin typeface="+mj-lt"/>
                  <a:ea typeface="Roboto" pitchFamily="2" charset="0"/>
                </a:rPr>
                <a:t>Call </a:t>
              </a:r>
              <a:r>
                <a:rPr lang="de-DE" sz="900" dirty="0" err="1" smtClean="0">
                  <a:solidFill>
                    <a:schemeClr val="tx1">
                      <a:lumMod val="75000"/>
                      <a:lumOff val="25000"/>
                    </a:schemeClr>
                  </a:solidFill>
                  <a:latin typeface="+mj-lt"/>
                  <a:ea typeface="Roboto" pitchFamily="2" charset="0"/>
                </a:rPr>
                <a:t>forwarding</a:t>
              </a:r>
              <a:r>
                <a:rPr lang="de-DE" sz="900" dirty="0" smtClean="0">
                  <a:solidFill>
                    <a:schemeClr val="tx1">
                      <a:lumMod val="75000"/>
                      <a:lumOff val="25000"/>
                    </a:schemeClr>
                  </a:solidFill>
                  <a:latin typeface="+mj-lt"/>
                  <a:ea typeface="Roboto" pitchFamily="2" charset="0"/>
                </a:rPr>
                <a:t> </a:t>
              </a:r>
              <a:r>
                <a:rPr lang="de-DE" sz="900" dirty="0" err="1" smtClean="0">
                  <a:solidFill>
                    <a:schemeClr val="tx1">
                      <a:lumMod val="75000"/>
                      <a:lumOff val="25000"/>
                    </a:schemeClr>
                  </a:solidFill>
                  <a:latin typeface="+mj-lt"/>
                  <a:ea typeface="Roboto" pitchFamily="2" charset="0"/>
                </a:rPr>
                <a:t>queues</a:t>
              </a:r>
              <a:endParaRPr lang="en-GB" sz="900" dirty="0">
                <a:solidFill>
                  <a:schemeClr val="tx1">
                    <a:lumMod val="75000"/>
                    <a:lumOff val="25000"/>
                  </a:schemeClr>
                </a:solidFill>
                <a:latin typeface="+mj-lt"/>
                <a:ea typeface="Roboto" pitchFamily="2" charset="0"/>
              </a:endParaRPr>
            </a:p>
          </p:txBody>
        </p:sp>
        <p:sp>
          <p:nvSpPr>
            <p:cNvPr id="25" name="Rechteck 24"/>
            <p:cNvSpPr/>
            <p:nvPr/>
          </p:nvSpPr>
          <p:spPr>
            <a:xfrm>
              <a:off x="6031264" y="1489588"/>
              <a:ext cx="2188611" cy="20664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grpSp>
      <p:pic>
        <p:nvPicPr>
          <p:cNvPr id="23"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2096464" y="3340032"/>
            <a:ext cx="715659" cy="505881"/>
          </a:xfrm>
          <a:prstGeom prst="rect">
            <a:avLst/>
          </a:prstGeom>
          <a:noFill/>
          <a:effectLst/>
        </p:spPr>
      </p:pic>
      <p:sp>
        <p:nvSpPr>
          <p:cNvPr id="27" name="Textfeld 26"/>
          <p:cNvSpPr txBox="1"/>
          <p:nvPr/>
        </p:nvSpPr>
        <p:spPr>
          <a:xfrm>
            <a:off x="2080922" y="3153516"/>
            <a:ext cx="934563" cy="230832"/>
          </a:xfrm>
          <a:prstGeom prst="rect">
            <a:avLst/>
          </a:prstGeom>
          <a:noFill/>
        </p:spPr>
        <p:txBody>
          <a:bodyPr wrap="square" rtlCol="0">
            <a:spAutoFit/>
          </a:bodyPr>
          <a:lstStyle/>
          <a:p>
            <a:pPr algn="ctr"/>
            <a:r>
              <a:rPr lang="de-DE" sz="900" dirty="0" smtClean="0">
                <a:solidFill>
                  <a:schemeClr val="tx1">
                    <a:lumMod val="75000"/>
                    <a:lumOff val="25000"/>
                  </a:schemeClr>
                </a:solidFill>
                <a:latin typeface="Roboto" pitchFamily="2" charset="0"/>
                <a:ea typeface="Roboto" pitchFamily="2" charset="0"/>
              </a:rPr>
              <a:t>*0 + 999999</a:t>
            </a:r>
            <a:endParaRPr lang="en-GB" sz="900" dirty="0">
              <a:solidFill>
                <a:schemeClr val="tx1">
                  <a:lumMod val="75000"/>
                  <a:lumOff val="25000"/>
                </a:schemeClr>
              </a:solidFill>
              <a:latin typeface="Roboto" pitchFamily="2" charset="0"/>
              <a:ea typeface="Roboto" pitchFamily="2" charset="0"/>
            </a:endParaRPr>
          </a:p>
        </p:txBody>
      </p:sp>
      <p:sp>
        <p:nvSpPr>
          <p:cNvPr id="24" name="Rechteck 23"/>
          <p:cNvSpPr/>
          <p:nvPr/>
        </p:nvSpPr>
        <p:spPr>
          <a:xfrm>
            <a:off x="8435900" y="2992512"/>
            <a:ext cx="648072" cy="3366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6" name="Gewinkelte Verbindung 5"/>
          <p:cNvCxnSpPr>
            <a:endCxn id="24" idx="2"/>
          </p:cNvCxnSpPr>
          <p:nvPr/>
        </p:nvCxnSpPr>
        <p:spPr>
          <a:xfrm flipV="1">
            <a:off x="2877485" y="3329173"/>
            <a:ext cx="5882451" cy="201332"/>
          </a:xfrm>
          <a:prstGeom prst="bentConnector2">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1" name="Gruppieren 10"/>
          <p:cNvGrpSpPr/>
          <p:nvPr/>
        </p:nvGrpSpPr>
        <p:grpSpPr>
          <a:xfrm rot="10800000">
            <a:off x="1877819" y="3288910"/>
            <a:ext cx="211461" cy="471225"/>
            <a:chOff x="4310494" y="4540993"/>
            <a:chExt cx="326755" cy="771543"/>
          </a:xfrm>
        </p:grpSpPr>
        <p:sp>
          <p:nvSpPr>
            <p:cNvPr id="56" name="Rectangle 6334"/>
            <p:cNvSpPr>
              <a:spLocks noChangeArrowheads="1"/>
            </p:cNvSpPr>
            <p:nvPr/>
          </p:nvSpPr>
          <p:spPr bwMode="auto">
            <a:xfrm>
              <a:off x="4323410" y="4799802"/>
              <a:ext cx="4301" cy="4885"/>
            </a:xfrm>
            <a:prstGeom prst="rect">
              <a:avLst/>
            </a:prstGeom>
            <a:solidFill>
              <a:srgbClr val="FFBB00"/>
            </a:solidFill>
            <a:ln w="0">
              <a:solidFill>
                <a:srgbClr val="FFBB0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7" name="Freeform 6335"/>
            <p:cNvSpPr>
              <a:spLocks/>
            </p:cNvSpPr>
            <p:nvPr/>
          </p:nvSpPr>
          <p:spPr bwMode="auto">
            <a:xfrm>
              <a:off x="4310513" y="4790036"/>
              <a:ext cx="51596" cy="83014"/>
            </a:xfrm>
            <a:custGeom>
              <a:avLst/>
              <a:gdLst>
                <a:gd name="T0" fmla="*/ 4 w 12"/>
                <a:gd name="T1" fmla="*/ 0 h 17"/>
                <a:gd name="T2" fmla="*/ 8 w 12"/>
                <a:gd name="T3" fmla="*/ 0 h 17"/>
                <a:gd name="T4" fmla="*/ 11 w 12"/>
                <a:gd name="T5" fmla="*/ 2 h 17"/>
                <a:gd name="T6" fmla="*/ 12 w 12"/>
                <a:gd name="T7" fmla="*/ 4 h 17"/>
                <a:gd name="T8" fmla="*/ 12 w 12"/>
                <a:gd name="T9" fmla="*/ 7 h 17"/>
                <a:gd name="T10" fmla="*/ 3 w 12"/>
                <a:gd name="T11" fmla="*/ 17 h 17"/>
                <a:gd name="T12" fmla="*/ 0 w 12"/>
                <a:gd name="T13" fmla="*/ 7 h 17"/>
                <a:gd name="T14" fmla="*/ 0 w 12"/>
                <a:gd name="T15" fmla="*/ 7 h 17"/>
                <a:gd name="T16" fmla="*/ 0 w 12"/>
                <a:gd name="T17" fmla="*/ 4 h 17"/>
                <a:gd name="T18" fmla="*/ 3 w 12"/>
                <a:gd name="T19" fmla="*/ 2 h 17"/>
                <a:gd name="T20" fmla="*/ 3 w 12"/>
                <a:gd name="T21" fmla="*/ 2 h 17"/>
                <a:gd name="T22" fmla="*/ 4 w 12"/>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7">
                  <a:moveTo>
                    <a:pt x="4" y="0"/>
                  </a:moveTo>
                  <a:lnTo>
                    <a:pt x="8" y="0"/>
                  </a:lnTo>
                  <a:lnTo>
                    <a:pt x="11" y="2"/>
                  </a:lnTo>
                  <a:lnTo>
                    <a:pt x="12" y="4"/>
                  </a:lnTo>
                  <a:lnTo>
                    <a:pt x="12" y="7"/>
                  </a:lnTo>
                  <a:lnTo>
                    <a:pt x="3" y="17"/>
                  </a:lnTo>
                  <a:lnTo>
                    <a:pt x="0" y="7"/>
                  </a:lnTo>
                  <a:lnTo>
                    <a:pt x="0" y="7"/>
                  </a:lnTo>
                  <a:lnTo>
                    <a:pt x="0" y="4"/>
                  </a:lnTo>
                  <a:lnTo>
                    <a:pt x="3" y="2"/>
                  </a:lnTo>
                  <a:lnTo>
                    <a:pt x="3" y="2"/>
                  </a:lnTo>
                  <a:lnTo>
                    <a:pt x="4"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8" name="Freeform 6336"/>
            <p:cNvSpPr>
              <a:spLocks/>
            </p:cNvSpPr>
            <p:nvPr/>
          </p:nvSpPr>
          <p:spPr bwMode="auto">
            <a:xfrm>
              <a:off x="4323410" y="4824216"/>
              <a:ext cx="42997" cy="122079"/>
            </a:xfrm>
            <a:custGeom>
              <a:avLst/>
              <a:gdLst>
                <a:gd name="T0" fmla="*/ 9 w 10"/>
                <a:gd name="T1" fmla="*/ 0 h 25"/>
                <a:gd name="T2" fmla="*/ 10 w 10"/>
                <a:gd name="T3" fmla="*/ 14 h 25"/>
                <a:gd name="T4" fmla="*/ 0 w 10"/>
                <a:gd name="T5" fmla="*/ 25 h 25"/>
                <a:gd name="T6" fmla="*/ 0 w 10"/>
                <a:gd name="T7" fmla="*/ 21 h 25"/>
                <a:gd name="T8" fmla="*/ 0 w 10"/>
                <a:gd name="T9" fmla="*/ 10 h 25"/>
                <a:gd name="T10" fmla="*/ 0 w 10"/>
                <a:gd name="T11" fmla="*/ 10 h 25"/>
                <a:gd name="T12" fmla="*/ 9 w 1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0" h="25">
                  <a:moveTo>
                    <a:pt x="9" y="0"/>
                  </a:moveTo>
                  <a:lnTo>
                    <a:pt x="10" y="14"/>
                  </a:lnTo>
                  <a:lnTo>
                    <a:pt x="0" y="25"/>
                  </a:lnTo>
                  <a:lnTo>
                    <a:pt x="0" y="21"/>
                  </a:lnTo>
                  <a:lnTo>
                    <a:pt x="0" y="10"/>
                  </a:lnTo>
                  <a:lnTo>
                    <a:pt x="0" y="10"/>
                  </a:lnTo>
                  <a:lnTo>
                    <a:pt x="9" y="0"/>
                  </a:lnTo>
                  <a:close/>
                </a:path>
              </a:pathLst>
            </a:custGeom>
            <a:solidFill>
              <a:srgbClr val="FFAC00"/>
            </a:solidFill>
            <a:ln w="0">
              <a:solidFill>
                <a:srgbClr val="FFA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9" name="Freeform 6337"/>
            <p:cNvSpPr>
              <a:spLocks/>
            </p:cNvSpPr>
            <p:nvPr/>
          </p:nvSpPr>
          <p:spPr bwMode="auto">
            <a:xfrm>
              <a:off x="4310494" y="4892580"/>
              <a:ext cx="64496" cy="136727"/>
            </a:xfrm>
            <a:custGeom>
              <a:avLst/>
              <a:gdLst>
                <a:gd name="T0" fmla="*/ 13 w 15"/>
                <a:gd name="T1" fmla="*/ 0 h 28"/>
                <a:gd name="T2" fmla="*/ 15 w 15"/>
                <a:gd name="T3" fmla="*/ 7 h 28"/>
                <a:gd name="T4" fmla="*/ 13 w 15"/>
                <a:gd name="T5" fmla="*/ 15 h 28"/>
                <a:gd name="T6" fmla="*/ 0 w 15"/>
                <a:gd name="T7" fmla="*/ 28 h 28"/>
                <a:gd name="T8" fmla="*/ 3 w 15"/>
                <a:gd name="T9" fmla="*/ 11 h 28"/>
                <a:gd name="T10" fmla="*/ 13 w 15"/>
                <a:gd name="T11" fmla="*/ 0 h 28"/>
              </a:gdLst>
              <a:ahLst/>
              <a:cxnLst>
                <a:cxn ang="0">
                  <a:pos x="T0" y="T1"/>
                </a:cxn>
                <a:cxn ang="0">
                  <a:pos x="T2" y="T3"/>
                </a:cxn>
                <a:cxn ang="0">
                  <a:pos x="T4" y="T5"/>
                </a:cxn>
                <a:cxn ang="0">
                  <a:pos x="T6" y="T7"/>
                </a:cxn>
                <a:cxn ang="0">
                  <a:pos x="T8" y="T9"/>
                </a:cxn>
                <a:cxn ang="0">
                  <a:pos x="T10" y="T11"/>
                </a:cxn>
              </a:cxnLst>
              <a:rect l="0" t="0" r="r" b="b"/>
              <a:pathLst>
                <a:path w="15" h="28">
                  <a:moveTo>
                    <a:pt x="13" y="0"/>
                  </a:moveTo>
                  <a:lnTo>
                    <a:pt x="15" y="7"/>
                  </a:lnTo>
                  <a:lnTo>
                    <a:pt x="13" y="15"/>
                  </a:lnTo>
                  <a:lnTo>
                    <a:pt x="0" y="28"/>
                  </a:lnTo>
                  <a:lnTo>
                    <a:pt x="3" y="11"/>
                  </a:lnTo>
                  <a:lnTo>
                    <a:pt x="13" y="0"/>
                  </a:lnTo>
                  <a:close/>
                </a:path>
              </a:pathLst>
            </a:custGeom>
            <a:solidFill>
              <a:srgbClr val="FF9E00"/>
            </a:solidFill>
            <a:ln w="0">
              <a:solidFill>
                <a:srgbClr val="FF9E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0" name="Freeform 6338"/>
            <p:cNvSpPr>
              <a:spLocks/>
            </p:cNvSpPr>
            <p:nvPr/>
          </p:nvSpPr>
          <p:spPr bwMode="auto">
            <a:xfrm>
              <a:off x="4310499" y="4965828"/>
              <a:ext cx="55897" cy="92781"/>
            </a:xfrm>
            <a:custGeom>
              <a:avLst/>
              <a:gdLst>
                <a:gd name="T0" fmla="*/ 13 w 13"/>
                <a:gd name="T1" fmla="*/ 0 h 19"/>
                <a:gd name="T2" fmla="*/ 12 w 13"/>
                <a:gd name="T3" fmla="*/ 16 h 19"/>
                <a:gd name="T4" fmla="*/ 11 w 13"/>
                <a:gd name="T5" fmla="*/ 18 h 19"/>
                <a:gd name="T6" fmla="*/ 8 w 13"/>
                <a:gd name="T7" fmla="*/ 19 h 19"/>
                <a:gd name="T8" fmla="*/ 5 w 13"/>
                <a:gd name="T9" fmla="*/ 19 h 19"/>
                <a:gd name="T10" fmla="*/ 4 w 13"/>
                <a:gd name="T11" fmla="*/ 19 h 19"/>
                <a:gd name="T12" fmla="*/ 2 w 13"/>
                <a:gd name="T13" fmla="*/ 18 h 19"/>
                <a:gd name="T14" fmla="*/ 0 w 13"/>
                <a:gd name="T15" fmla="*/ 16 h 19"/>
                <a:gd name="T16" fmla="*/ 0 w 13"/>
                <a:gd name="T17" fmla="*/ 13 h 19"/>
                <a:gd name="T18" fmla="*/ 0 w 13"/>
                <a:gd name="T19" fmla="*/ 13 h 19"/>
                <a:gd name="T20" fmla="*/ 13 w 13"/>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13" y="0"/>
                  </a:moveTo>
                  <a:lnTo>
                    <a:pt x="12" y="16"/>
                  </a:lnTo>
                  <a:lnTo>
                    <a:pt x="11" y="18"/>
                  </a:lnTo>
                  <a:lnTo>
                    <a:pt x="8" y="19"/>
                  </a:lnTo>
                  <a:lnTo>
                    <a:pt x="5" y="19"/>
                  </a:lnTo>
                  <a:lnTo>
                    <a:pt x="4" y="19"/>
                  </a:lnTo>
                  <a:lnTo>
                    <a:pt x="2" y="18"/>
                  </a:lnTo>
                  <a:lnTo>
                    <a:pt x="0" y="16"/>
                  </a:lnTo>
                  <a:lnTo>
                    <a:pt x="0" y="13"/>
                  </a:lnTo>
                  <a:lnTo>
                    <a:pt x="0" y="13"/>
                  </a:lnTo>
                  <a:lnTo>
                    <a:pt x="13" y="0"/>
                  </a:lnTo>
                  <a:close/>
                </a:path>
              </a:pathLst>
            </a:custGeom>
            <a:solidFill>
              <a:srgbClr val="FF9000"/>
            </a:solidFill>
            <a:ln w="0">
              <a:solidFill>
                <a:srgbClr val="FF90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1" name="Freeform 6339"/>
            <p:cNvSpPr>
              <a:spLocks/>
            </p:cNvSpPr>
            <p:nvPr/>
          </p:nvSpPr>
          <p:spPr bwMode="auto">
            <a:xfrm>
              <a:off x="4521181" y="4540993"/>
              <a:ext cx="47298" cy="78130"/>
            </a:xfrm>
            <a:custGeom>
              <a:avLst/>
              <a:gdLst>
                <a:gd name="T0" fmla="*/ 5 w 11"/>
                <a:gd name="T1" fmla="*/ 0 h 16"/>
                <a:gd name="T2" fmla="*/ 8 w 11"/>
                <a:gd name="T3" fmla="*/ 2 h 16"/>
                <a:gd name="T4" fmla="*/ 10 w 11"/>
                <a:gd name="T5" fmla="*/ 4 h 16"/>
                <a:gd name="T6" fmla="*/ 11 w 11"/>
                <a:gd name="T7" fmla="*/ 7 h 16"/>
                <a:gd name="T8" fmla="*/ 2 w 11"/>
                <a:gd name="T9" fmla="*/ 16 h 16"/>
                <a:gd name="T10" fmla="*/ 0 w 11"/>
                <a:gd name="T11" fmla="*/ 8 h 16"/>
                <a:gd name="T12" fmla="*/ 0 w 11"/>
                <a:gd name="T13" fmla="*/ 8 h 16"/>
                <a:gd name="T14" fmla="*/ 0 w 11"/>
                <a:gd name="T15" fmla="*/ 6 h 16"/>
                <a:gd name="T16" fmla="*/ 0 w 11"/>
                <a:gd name="T17" fmla="*/ 3 h 16"/>
                <a:gd name="T18" fmla="*/ 2 w 11"/>
                <a:gd name="T19" fmla="*/ 2 h 16"/>
                <a:gd name="T20" fmla="*/ 5 w 11"/>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5" y="0"/>
                  </a:moveTo>
                  <a:lnTo>
                    <a:pt x="8" y="2"/>
                  </a:lnTo>
                  <a:lnTo>
                    <a:pt x="10" y="4"/>
                  </a:lnTo>
                  <a:lnTo>
                    <a:pt x="11" y="7"/>
                  </a:lnTo>
                  <a:lnTo>
                    <a:pt x="2" y="16"/>
                  </a:lnTo>
                  <a:lnTo>
                    <a:pt x="0" y="8"/>
                  </a:lnTo>
                  <a:lnTo>
                    <a:pt x="0" y="8"/>
                  </a:lnTo>
                  <a:lnTo>
                    <a:pt x="0" y="6"/>
                  </a:lnTo>
                  <a:lnTo>
                    <a:pt x="0" y="3"/>
                  </a:lnTo>
                  <a:lnTo>
                    <a:pt x="2" y="2"/>
                  </a:lnTo>
                  <a:lnTo>
                    <a:pt x="5"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2" name="Freeform 6340"/>
            <p:cNvSpPr>
              <a:spLocks/>
            </p:cNvSpPr>
            <p:nvPr/>
          </p:nvSpPr>
          <p:spPr bwMode="auto">
            <a:xfrm>
              <a:off x="4529780" y="4575173"/>
              <a:ext cx="55897" cy="97662"/>
            </a:xfrm>
            <a:custGeom>
              <a:avLst/>
              <a:gdLst>
                <a:gd name="T0" fmla="*/ 9 w 13"/>
                <a:gd name="T1" fmla="*/ 0 h 20"/>
                <a:gd name="T2" fmla="*/ 13 w 13"/>
                <a:gd name="T3" fmla="*/ 10 h 20"/>
                <a:gd name="T4" fmla="*/ 4 w 13"/>
                <a:gd name="T5" fmla="*/ 20 h 20"/>
                <a:gd name="T6" fmla="*/ 0 w 13"/>
                <a:gd name="T7" fmla="*/ 9 h 20"/>
                <a:gd name="T8" fmla="*/ 9 w 13"/>
                <a:gd name="T9" fmla="*/ 0 h 20"/>
              </a:gdLst>
              <a:ahLst/>
              <a:cxnLst>
                <a:cxn ang="0">
                  <a:pos x="T0" y="T1"/>
                </a:cxn>
                <a:cxn ang="0">
                  <a:pos x="T2" y="T3"/>
                </a:cxn>
                <a:cxn ang="0">
                  <a:pos x="T4" y="T5"/>
                </a:cxn>
                <a:cxn ang="0">
                  <a:pos x="T6" y="T7"/>
                </a:cxn>
                <a:cxn ang="0">
                  <a:pos x="T8" y="T9"/>
                </a:cxn>
              </a:cxnLst>
              <a:rect l="0" t="0" r="r" b="b"/>
              <a:pathLst>
                <a:path w="13" h="20">
                  <a:moveTo>
                    <a:pt x="9" y="0"/>
                  </a:moveTo>
                  <a:lnTo>
                    <a:pt x="13" y="10"/>
                  </a:lnTo>
                  <a:lnTo>
                    <a:pt x="4" y="20"/>
                  </a:lnTo>
                  <a:lnTo>
                    <a:pt x="0" y="9"/>
                  </a:lnTo>
                  <a:lnTo>
                    <a:pt x="9" y="0"/>
                  </a:lnTo>
                  <a:close/>
                </a:path>
              </a:pathLst>
            </a:custGeom>
            <a:solidFill>
              <a:srgbClr val="FFB500"/>
            </a:solidFill>
            <a:ln w="0">
              <a:solidFill>
                <a:srgbClr val="FFB5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3" name="Freeform 6341"/>
            <p:cNvSpPr>
              <a:spLocks/>
            </p:cNvSpPr>
            <p:nvPr/>
          </p:nvSpPr>
          <p:spPr bwMode="auto">
            <a:xfrm>
              <a:off x="4546979" y="4624007"/>
              <a:ext cx="55897" cy="97662"/>
            </a:xfrm>
            <a:custGeom>
              <a:avLst/>
              <a:gdLst>
                <a:gd name="T0" fmla="*/ 9 w 13"/>
                <a:gd name="T1" fmla="*/ 0 h 20"/>
                <a:gd name="T2" fmla="*/ 13 w 13"/>
                <a:gd name="T3" fmla="*/ 11 h 20"/>
                <a:gd name="T4" fmla="*/ 4 w 13"/>
                <a:gd name="T5" fmla="*/ 20 h 20"/>
                <a:gd name="T6" fmla="*/ 3 w 13"/>
                <a:gd name="T7" fmla="*/ 15 h 20"/>
                <a:gd name="T8" fmla="*/ 0 w 13"/>
                <a:gd name="T9" fmla="*/ 10 h 20"/>
                <a:gd name="T10" fmla="*/ 9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9" y="0"/>
                  </a:moveTo>
                  <a:lnTo>
                    <a:pt x="13" y="11"/>
                  </a:lnTo>
                  <a:lnTo>
                    <a:pt x="4" y="20"/>
                  </a:lnTo>
                  <a:lnTo>
                    <a:pt x="3" y="15"/>
                  </a:lnTo>
                  <a:lnTo>
                    <a:pt x="0" y="10"/>
                  </a:lnTo>
                  <a:lnTo>
                    <a:pt x="9" y="0"/>
                  </a:lnTo>
                  <a:close/>
                </a:path>
              </a:pathLst>
            </a:custGeom>
            <a:solidFill>
              <a:srgbClr val="FFB000"/>
            </a:solidFill>
            <a:ln w="0">
              <a:solidFill>
                <a:srgbClr val="FFB0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4" name="Freeform 6342"/>
            <p:cNvSpPr>
              <a:spLocks/>
            </p:cNvSpPr>
            <p:nvPr/>
          </p:nvSpPr>
          <p:spPr bwMode="auto">
            <a:xfrm>
              <a:off x="4564178" y="4677729"/>
              <a:ext cx="51596" cy="102547"/>
            </a:xfrm>
            <a:custGeom>
              <a:avLst/>
              <a:gdLst>
                <a:gd name="T0" fmla="*/ 9 w 12"/>
                <a:gd name="T1" fmla="*/ 0 h 21"/>
                <a:gd name="T2" fmla="*/ 9 w 12"/>
                <a:gd name="T3" fmla="*/ 0 h 21"/>
                <a:gd name="T4" fmla="*/ 12 w 12"/>
                <a:gd name="T5" fmla="*/ 12 h 21"/>
                <a:gd name="T6" fmla="*/ 3 w 12"/>
                <a:gd name="T7" fmla="*/ 21 h 21"/>
                <a:gd name="T8" fmla="*/ 0 w 12"/>
                <a:gd name="T9" fmla="*/ 9 h 21"/>
                <a:gd name="T10" fmla="*/ 9 w 12"/>
                <a:gd name="T11" fmla="*/ 0 h 21"/>
              </a:gdLst>
              <a:ahLst/>
              <a:cxnLst>
                <a:cxn ang="0">
                  <a:pos x="T0" y="T1"/>
                </a:cxn>
                <a:cxn ang="0">
                  <a:pos x="T2" y="T3"/>
                </a:cxn>
                <a:cxn ang="0">
                  <a:pos x="T4" y="T5"/>
                </a:cxn>
                <a:cxn ang="0">
                  <a:pos x="T6" y="T7"/>
                </a:cxn>
                <a:cxn ang="0">
                  <a:pos x="T8" y="T9"/>
                </a:cxn>
                <a:cxn ang="0">
                  <a:pos x="T10" y="T11"/>
                </a:cxn>
              </a:cxnLst>
              <a:rect l="0" t="0" r="r" b="b"/>
              <a:pathLst>
                <a:path w="12" h="21">
                  <a:moveTo>
                    <a:pt x="9" y="0"/>
                  </a:moveTo>
                  <a:lnTo>
                    <a:pt x="9" y="0"/>
                  </a:lnTo>
                  <a:lnTo>
                    <a:pt x="12" y="12"/>
                  </a:lnTo>
                  <a:lnTo>
                    <a:pt x="3" y="21"/>
                  </a:lnTo>
                  <a:lnTo>
                    <a:pt x="0" y="9"/>
                  </a:lnTo>
                  <a:lnTo>
                    <a:pt x="9" y="0"/>
                  </a:lnTo>
                  <a:close/>
                </a:path>
              </a:pathLst>
            </a:custGeom>
            <a:solidFill>
              <a:srgbClr val="FFAB00"/>
            </a:solidFill>
            <a:ln w="0">
              <a:solidFill>
                <a:srgbClr val="FFA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5" name="Freeform 6343"/>
            <p:cNvSpPr>
              <a:spLocks/>
            </p:cNvSpPr>
            <p:nvPr/>
          </p:nvSpPr>
          <p:spPr bwMode="auto">
            <a:xfrm>
              <a:off x="4577078" y="4736326"/>
              <a:ext cx="51596" cy="107428"/>
            </a:xfrm>
            <a:custGeom>
              <a:avLst/>
              <a:gdLst>
                <a:gd name="T0" fmla="*/ 9 w 12"/>
                <a:gd name="T1" fmla="*/ 0 h 22"/>
                <a:gd name="T2" fmla="*/ 12 w 12"/>
                <a:gd name="T3" fmla="*/ 13 h 22"/>
                <a:gd name="T4" fmla="*/ 1 w 12"/>
                <a:gd name="T5" fmla="*/ 22 h 22"/>
                <a:gd name="T6" fmla="*/ 1 w 12"/>
                <a:gd name="T7" fmla="*/ 15 h 22"/>
                <a:gd name="T8" fmla="*/ 0 w 12"/>
                <a:gd name="T9" fmla="*/ 9 h 22"/>
                <a:gd name="T10" fmla="*/ 9 w 12"/>
                <a:gd name="T11" fmla="*/ 0 h 22"/>
              </a:gdLst>
              <a:ahLst/>
              <a:cxnLst>
                <a:cxn ang="0">
                  <a:pos x="T0" y="T1"/>
                </a:cxn>
                <a:cxn ang="0">
                  <a:pos x="T2" y="T3"/>
                </a:cxn>
                <a:cxn ang="0">
                  <a:pos x="T4" y="T5"/>
                </a:cxn>
                <a:cxn ang="0">
                  <a:pos x="T6" y="T7"/>
                </a:cxn>
                <a:cxn ang="0">
                  <a:pos x="T8" y="T9"/>
                </a:cxn>
                <a:cxn ang="0">
                  <a:pos x="T10" y="T11"/>
                </a:cxn>
              </a:cxnLst>
              <a:rect l="0" t="0" r="r" b="b"/>
              <a:pathLst>
                <a:path w="12" h="22">
                  <a:moveTo>
                    <a:pt x="9" y="0"/>
                  </a:moveTo>
                  <a:lnTo>
                    <a:pt x="12" y="13"/>
                  </a:lnTo>
                  <a:lnTo>
                    <a:pt x="1" y="22"/>
                  </a:lnTo>
                  <a:lnTo>
                    <a:pt x="1" y="15"/>
                  </a:lnTo>
                  <a:lnTo>
                    <a:pt x="0" y="9"/>
                  </a:lnTo>
                  <a:lnTo>
                    <a:pt x="9" y="0"/>
                  </a:lnTo>
                  <a:close/>
                </a:path>
              </a:pathLst>
            </a:custGeom>
            <a:solidFill>
              <a:srgbClr val="FFA600"/>
            </a:solidFill>
            <a:ln w="0">
              <a:solidFill>
                <a:srgbClr val="FFA6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6" name="Freeform 6344"/>
            <p:cNvSpPr>
              <a:spLocks/>
            </p:cNvSpPr>
            <p:nvPr/>
          </p:nvSpPr>
          <p:spPr bwMode="auto">
            <a:xfrm>
              <a:off x="4581379" y="4799805"/>
              <a:ext cx="51596" cy="112313"/>
            </a:xfrm>
            <a:custGeom>
              <a:avLst/>
              <a:gdLst>
                <a:gd name="T0" fmla="*/ 11 w 12"/>
                <a:gd name="T1" fmla="*/ 0 h 23"/>
                <a:gd name="T2" fmla="*/ 11 w 12"/>
                <a:gd name="T3" fmla="*/ 1 h 23"/>
                <a:gd name="T4" fmla="*/ 12 w 12"/>
                <a:gd name="T5" fmla="*/ 13 h 23"/>
                <a:gd name="T6" fmla="*/ 1 w 12"/>
                <a:gd name="T7" fmla="*/ 23 h 23"/>
                <a:gd name="T8" fmla="*/ 0 w 12"/>
                <a:gd name="T9" fmla="*/ 9 h 23"/>
                <a:gd name="T10" fmla="*/ 11 w 12"/>
                <a:gd name="T11" fmla="*/ 0 h 23"/>
              </a:gdLst>
              <a:ahLst/>
              <a:cxnLst>
                <a:cxn ang="0">
                  <a:pos x="T0" y="T1"/>
                </a:cxn>
                <a:cxn ang="0">
                  <a:pos x="T2" y="T3"/>
                </a:cxn>
                <a:cxn ang="0">
                  <a:pos x="T4" y="T5"/>
                </a:cxn>
                <a:cxn ang="0">
                  <a:pos x="T6" y="T7"/>
                </a:cxn>
                <a:cxn ang="0">
                  <a:pos x="T8" y="T9"/>
                </a:cxn>
                <a:cxn ang="0">
                  <a:pos x="T10" y="T11"/>
                </a:cxn>
              </a:cxnLst>
              <a:rect l="0" t="0" r="r" b="b"/>
              <a:pathLst>
                <a:path w="12" h="23">
                  <a:moveTo>
                    <a:pt x="11" y="0"/>
                  </a:moveTo>
                  <a:lnTo>
                    <a:pt x="11" y="1"/>
                  </a:lnTo>
                  <a:lnTo>
                    <a:pt x="12" y="13"/>
                  </a:lnTo>
                  <a:lnTo>
                    <a:pt x="1" y="23"/>
                  </a:lnTo>
                  <a:lnTo>
                    <a:pt x="0" y="9"/>
                  </a:lnTo>
                  <a:lnTo>
                    <a:pt x="11" y="0"/>
                  </a:lnTo>
                  <a:close/>
                </a:path>
              </a:pathLst>
            </a:custGeom>
            <a:solidFill>
              <a:srgbClr val="FFA100"/>
            </a:solidFill>
            <a:ln w="0">
              <a:solidFill>
                <a:srgbClr val="FFA1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7" name="Freeform 6345"/>
            <p:cNvSpPr>
              <a:spLocks/>
            </p:cNvSpPr>
            <p:nvPr/>
          </p:nvSpPr>
          <p:spPr bwMode="auto">
            <a:xfrm>
              <a:off x="4581352" y="4863287"/>
              <a:ext cx="55897" cy="122079"/>
            </a:xfrm>
            <a:custGeom>
              <a:avLst/>
              <a:gdLst>
                <a:gd name="T0" fmla="*/ 12 w 13"/>
                <a:gd name="T1" fmla="*/ 0 h 25"/>
                <a:gd name="T2" fmla="*/ 13 w 13"/>
                <a:gd name="T3" fmla="*/ 13 h 25"/>
                <a:gd name="T4" fmla="*/ 13 w 13"/>
                <a:gd name="T5" fmla="*/ 13 h 25"/>
                <a:gd name="T6" fmla="*/ 0 w 13"/>
                <a:gd name="T7" fmla="*/ 25 h 25"/>
                <a:gd name="T8" fmla="*/ 1 w 13"/>
                <a:gd name="T9" fmla="*/ 13 h 25"/>
                <a:gd name="T10" fmla="*/ 1 w 13"/>
                <a:gd name="T11" fmla="*/ 10 h 25"/>
                <a:gd name="T12" fmla="*/ 12 w 1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12" y="0"/>
                  </a:moveTo>
                  <a:lnTo>
                    <a:pt x="13" y="13"/>
                  </a:lnTo>
                  <a:lnTo>
                    <a:pt x="13" y="13"/>
                  </a:lnTo>
                  <a:lnTo>
                    <a:pt x="0" y="25"/>
                  </a:lnTo>
                  <a:lnTo>
                    <a:pt x="1" y="13"/>
                  </a:lnTo>
                  <a:lnTo>
                    <a:pt x="1" y="10"/>
                  </a:lnTo>
                  <a:lnTo>
                    <a:pt x="12" y="0"/>
                  </a:lnTo>
                  <a:close/>
                </a:path>
              </a:pathLst>
            </a:custGeom>
            <a:solidFill>
              <a:srgbClr val="FF9C00"/>
            </a:solidFill>
            <a:ln w="0">
              <a:solidFill>
                <a:srgbClr val="FF9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8" name="Freeform 6346"/>
            <p:cNvSpPr>
              <a:spLocks/>
            </p:cNvSpPr>
            <p:nvPr/>
          </p:nvSpPr>
          <p:spPr bwMode="auto">
            <a:xfrm>
              <a:off x="4577029" y="4926766"/>
              <a:ext cx="60195" cy="141612"/>
            </a:xfrm>
            <a:custGeom>
              <a:avLst/>
              <a:gdLst>
                <a:gd name="T0" fmla="*/ 14 w 14"/>
                <a:gd name="T1" fmla="*/ 0 h 29"/>
                <a:gd name="T2" fmla="*/ 13 w 14"/>
                <a:gd name="T3" fmla="*/ 16 h 29"/>
                <a:gd name="T4" fmla="*/ 0 w 14"/>
                <a:gd name="T5" fmla="*/ 29 h 29"/>
                <a:gd name="T6" fmla="*/ 1 w 14"/>
                <a:gd name="T7" fmla="*/ 24 h 29"/>
                <a:gd name="T8" fmla="*/ 1 w 14"/>
                <a:gd name="T9" fmla="*/ 12 h 29"/>
                <a:gd name="T10" fmla="*/ 14 w 14"/>
                <a:gd name="T11" fmla="*/ 0 h 29"/>
              </a:gdLst>
              <a:ahLst/>
              <a:cxnLst>
                <a:cxn ang="0">
                  <a:pos x="T0" y="T1"/>
                </a:cxn>
                <a:cxn ang="0">
                  <a:pos x="T2" y="T3"/>
                </a:cxn>
                <a:cxn ang="0">
                  <a:pos x="T4" y="T5"/>
                </a:cxn>
                <a:cxn ang="0">
                  <a:pos x="T6" y="T7"/>
                </a:cxn>
                <a:cxn ang="0">
                  <a:pos x="T8" y="T9"/>
                </a:cxn>
                <a:cxn ang="0">
                  <a:pos x="T10" y="T11"/>
                </a:cxn>
              </a:cxnLst>
              <a:rect l="0" t="0" r="r" b="b"/>
              <a:pathLst>
                <a:path w="14" h="29">
                  <a:moveTo>
                    <a:pt x="14" y="0"/>
                  </a:moveTo>
                  <a:lnTo>
                    <a:pt x="13" y="16"/>
                  </a:lnTo>
                  <a:lnTo>
                    <a:pt x="0" y="29"/>
                  </a:lnTo>
                  <a:lnTo>
                    <a:pt x="1" y="24"/>
                  </a:lnTo>
                  <a:lnTo>
                    <a:pt x="1" y="12"/>
                  </a:lnTo>
                  <a:lnTo>
                    <a:pt x="14" y="0"/>
                  </a:lnTo>
                  <a:close/>
                </a:path>
              </a:pathLst>
            </a:custGeom>
            <a:solidFill>
              <a:srgbClr val="FF9600"/>
            </a:solidFill>
            <a:ln w="0">
              <a:solidFill>
                <a:srgbClr val="FF96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69" name="Freeform 6347"/>
            <p:cNvSpPr>
              <a:spLocks/>
            </p:cNvSpPr>
            <p:nvPr/>
          </p:nvSpPr>
          <p:spPr bwMode="auto">
            <a:xfrm>
              <a:off x="4559850" y="5004896"/>
              <a:ext cx="73096" cy="151378"/>
            </a:xfrm>
            <a:custGeom>
              <a:avLst/>
              <a:gdLst>
                <a:gd name="T0" fmla="*/ 17 w 17"/>
                <a:gd name="T1" fmla="*/ 0 h 31"/>
                <a:gd name="T2" fmla="*/ 16 w 17"/>
                <a:gd name="T3" fmla="*/ 10 h 31"/>
                <a:gd name="T4" fmla="*/ 14 w 17"/>
                <a:gd name="T5" fmla="*/ 17 h 31"/>
                <a:gd name="T6" fmla="*/ 0 w 17"/>
                <a:gd name="T7" fmla="*/ 31 h 31"/>
                <a:gd name="T8" fmla="*/ 0 w 17"/>
                <a:gd name="T9" fmla="*/ 31 h 31"/>
                <a:gd name="T10" fmla="*/ 4 w 17"/>
                <a:gd name="T11" fmla="*/ 13 h 31"/>
                <a:gd name="T12" fmla="*/ 17 w 1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0"/>
                  </a:moveTo>
                  <a:lnTo>
                    <a:pt x="16" y="10"/>
                  </a:lnTo>
                  <a:lnTo>
                    <a:pt x="14" y="17"/>
                  </a:lnTo>
                  <a:lnTo>
                    <a:pt x="0" y="31"/>
                  </a:lnTo>
                  <a:lnTo>
                    <a:pt x="0" y="31"/>
                  </a:lnTo>
                  <a:lnTo>
                    <a:pt x="4" y="13"/>
                  </a:lnTo>
                  <a:lnTo>
                    <a:pt x="17" y="0"/>
                  </a:lnTo>
                  <a:close/>
                </a:path>
              </a:pathLst>
            </a:custGeom>
            <a:solidFill>
              <a:srgbClr val="FF9100"/>
            </a:solidFill>
            <a:ln w="0">
              <a:solidFill>
                <a:srgbClr val="FF91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0" name="Freeform 6348"/>
            <p:cNvSpPr>
              <a:spLocks/>
            </p:cNvSpPr>
            <p:nvPr/>
          </p:nvSpPr>
          <p:spPr bwMode="auto">
            <a:xfrm>
              <a:off x="4521173" y="5087907"/>
              <a:ext cx="98894" cy="185558"/>
            </a:xfrm>
            <a:custGeom>
              <a:avLst/>
              <a:gdLst>
                <a:gd name="T0" fmla="*/ 23 w 23"/>
                <a:gd name="T1" fmla="*/ 0 h 38"/>
                <a:gd name="T2" fmla="*/ 19 w 23"/>
                <a:gd name="T3" fmla="*/ 18 h 38"/>
                <a:gd name="T4" fmla="*/ 18 w 23"/>
                <a:gd name="T5" fmla="*/ 19 h 38"/>
                <a:gd name="T6" fmla="*/ 0 w 23"/>
                <a:gd name="T7" fmla="*/ 38 h 38"/>
                <a:gd name="T8" fmla="*/ 0 w 23"/>
                <a:gd name="T9" fmla="*/ 38 h 38"/>
                <a:gd name="T10" fmla="*/ 9 w 23"/>
                <a:gd name="T11" fmla="*/ 14 h 38"/>
                <a:gd name="T12" fmla="*/ 23 w 23"/>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3" h="38">
                  <a:moveTo>
                    <a:pt x="23" y="0"/>
                  </a:moveTo>
                  <a:lnTo>
                    <a:pt x="19" y="18"/>
                  </a:lnTo>
                  <a:lnTo>
                    <a:pt x="18" y="19"/>
                  </a:lnTo>
                  <a:lnTo>
                    <a:pt x="0" y="38"/>
                  </a:lnTo>
                  <a:lnTo>
                    <a:pt x="0" y="38"/>
                  </a:lnTo>
                  <a:lnTo>
                    <a:pt x="9" y="14"/>
                  </a:lnTo>
                  <a:lnTo>
                    <a:pt x="23" y="0"/>
                  </a:lnTo>
                  <a:close/>
                </a:path>
              </a:pathLst>
            </a:custGeom>
            <a:solidFill>
              <a:srgbClr val="FF8C00"/>
            </a:solidFill>
            <a:ln w="0">
              <a:solidFill>
                <a:srgbClr val="FF8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1" name="Freeform 6349"/>
            <p:cNvSpPr>
              <a:spLocks/>
            </p:cNvSpPr>
            <p:nvPr/>
          </p:nvSpPr>
          <p:spPr bwMode="auto">
            <a:xfrm>
              <a:off x="4521192" y="5180691"/>
              <a:ext cx="77394" cy="131845"/>
            </a:xfrm>
            <a:custGeom>
              <a:avLst/>
              <a:gdLst>
                <a:gd name="T0" fmla="*/ 18 w 18"/>
                <a:gd name="T1" fmla="*/ 0 h 27"/>
                <a:gd name="T2" fmla="*/ 10 w 18"/>
                <a:gd name="T3" fmla="*/ 23 h 27"/>
                <a:gd name="T4" fmla="*/ 9 w 18"/>
                <a:gd name="T5" fmla="*/ 25 h 27"/>
                <a:gd name="T6" fmla="*/ 6 w 18"/>
                <a:gd name="T7" fmla="*/ 27 h 27"/>
                <a:gd name="T8" fmla="*/ 5 w 18"/>
                <a:gd name="T9" fmla="*/ 27 h 27"/>
                <a:gd name="T10" fmla="*/ 2 w 18"/>
                <a:gd name="T11" fmla="*/ 25 h 27"/>
                <a:gd name="T12" fmla="*/ 0 w 18"/>
                <a:gd name="T13" fmla="*/ 24 h 27"/>
                <a:gd name="T14" fmla="*/ 0 w 18"/>
                <a:gd name="T15" fmla="*/ 21 h 27"/>
                <a:gd name="T16" fmla="*/ 0 w 18"/>
                <a:gd name="T17" fmla="*/ 19 h 27"/>
                <a:gd name="T18" fmla="*/ 18 w 18"/>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7">
                  <a:moveTo>
                    <a:pt x="18" y="0"/>
                  </a:moveTo>
                  <a:lnTo>
                    <a:pt x="10" y="23"/>
                  </a:lnTo>
                  <a:lnTo>
                    <a:pt x="9" y="25"/>
                  </a:lnTo>
                  <a:lnTo>
                    <a:pt x="6" y="27"/>
                  </a:lnTo>
                  <a:lnTo>
                    <a:pt x="5" y="27"/>
                  </a:lnTo>
                  <a:lnTo>
                    <a:pt x="2" y="25"/>
                  </a:lnTo>
                  <a:lnTo>
                    <a:pt x="0" y="24"/>
                  </a:lnTo>
                  <a:lnTo>
                    <a:pt x="0" y="21"/>
                  </a:lnTo>
                  <a:lnTo>
                    <a:pt x="0" y="19"/>
                  </a:lnTo>
                  <a:lnTo>
                    <a:pt x="18" y="0"/>
                  </a:lnTo>
                  <a:close/>
                </a:path>
              </a:pathLst>
            </a:custGeom>
            <a:solidFill>
              <a:srgbClr val="FF8700"/>
            </a:solidFill>
            <a:ln w="0">
              <a:solidFill>
                <a:srgbClr val="FF87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2" name="Freeform 6350"/>
            <p:cNvSpPr>
              <a:spLocks/>
            </p:cNvSpPr>
            <p:nvPr/>
          </p:nvSpPr>
          <p:spPr bwMode="auto">
            <a:xfrm>
              <a:off x="4422298" y="4687511"/>
              <a:ext cx="51596" cy="78130"/>
            </a:xfrm>
            <a:custGeom>
              <a:avLst/>
              <a:gdLst>
                <a:gd name="T0" fmla="*/ 7 w 12"/>
                <a:gd name="T1" fmla="*/ 0 h 16"/>
                <a:gd name="T2" fmla="*/ 10 w 12"/>
                <a:gd name="T3" fmla="*/ 2 h 16"/>
                <a:gd name="T4" fmla="*/ 11 w 12"/>
                <a:gd name="T5" fmla="*/ 4 h 16"/>
                <a:gd name="T6" fmla="*/ 12 w 12"/>
                <a:gd name="T7" fmla="*/ 7 h 16"/>
                <a:gd name="T8" fmla="*/ 3 w 12"/>
                <a:gd name="T9" fmla="*/ 16 h 16"/>
                <a:gd name="T10" fmla="*/ 0 w 12"/>
                <a:gd name="T11" fmla="*/ 8 h 16"/>
                <a:gd name="T12" fmla="*/ 0 w 12"/>
                <a:gd name="T13" fmla="*/ 4 h 16"/>
                <a:gd name="T14" fmla="*/ 2 w 12"/>
                <a:gd name="T15" fmla="*/ 3 h 16"/>
                <a:gd name="T16" fmla="*/ 4 w 12"/>
                <a:gd name="T17" fmla="*/ 0 h 16"/>
                <a:gd name="T18" fmla="*/ 7 w 1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7" y="0"/>
                  </a:moveTo>
                  <a:lnTo>
                    <a:pt x="10" y="2"/>
                  </a:lnTo>
                  <a:lnTo>
                    <a:pt x="11" y="4"/>
                  </a:lnTo>
                  <a:lnTo>
                    <a:pt x="12" y="7"/>
                  </a:lnTo>
                  <a:lnTo>
                    <a:pt x="3" y="16"/>
                  </a:lnTo>
                  <a:lnTo>
                    <a:pt x="0" y="8"/>
                  </a:lnTo>
                  <a:lnTo>
                    <a:pt x="0" y="4"/>
                  </a:lnTo>
                  <a:lnTo>
                    <a:pt x="2" y="3"/>
                  </a:lnTo>
                  <a:lnTo>
                    <a:pt x="4" y="0"/>
                  </a:lnTo>
                  <a:lnTo>
                    <a:pt x="7"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3" name="Freeform 6351"/>
            <p:cNvSpPr>
              <a:spLocks/>
            </p:cNvSpPr>
            <p:nvPr/>
          </p:nvSpPr>
          <p:spPr bwMode="auto">
            <a:xfrm>
              <a:off x="4435196" y="4721713"/>
              <a:ext cx="51596" cy="102547"/>
            </a:xfrm>
            <a:custGeom>
              <a:avLst/>
              <a:gdLst>
                <a:gd name="T0" fmla="*/ 9 w 12"/>
                <a:gd name="T1" fmla="*/ 0 h 21"/>
                <a:gd name="T2" fmla="*/ 12 w 12"/>
                <a:gd name="T3" fmla="*/ 12 h 21"/>
                <a:gd name="T4" fmla="*/ 3 w 12"/>
                <a:gd name="T5" fmla="*/ 21 h 21"/>
                <a:gd name="T6" fmla="*/ 0 w 12"/>
                <a:gd name="T7" fmla="*/ 9 h 21"/>
                <a:gd name="T8" fmla="*/ 9 w 12"/>
                <a:gd name="T9" fmla="*/ 0 h 21"/>
              </a:gdLst>
              <a:ahLst/>
              <a:cxnLst>
                <a:cxn ang="0">
                  <a:pos x="T0" y="T1"/>
                </a:cxn>
                <a:cxn ang="0">
                  <a:pos x="T2" y="T3"/>
                </a:cxn>
                <a:cxn ang="0">
                  <a:pos x="T4" y="T5"/>
                </a:cxn>
                <a:cxn ang="0">
                  <a:pos x="T6" y="T7"/>
                </a:cxn>
                <a:cxn ang="0">
                  <a:pos x="T8" y="T9"/>
                </a:cxn>
              </a:cxnLst>
              <a:rect l="0" t="0" r="r" b="b"/>
              <a:pathLst>
                <a:path w="12" h="21">
                  <a:moveTo>
                    <a:pt x="9" y="0"/>
                  </a:moveTo>
                  <a:lnTo>
                    <a:pt x="12" y="12"/>
                  </a:lnTo>
                  <a:lnTo>
                    <a:pt x="3" y="21"/>
                  </a:lnTo>
                  <a:lnTo>
                    <a:pt x="0" y="9"/>
                  </a:lnTo>
                  <a:lnTo>
                    <a:pt x="9" y="0"/>
                  </a:lnTo>
                  <a:close/>
                </a:path>
              </a:pathLst>
            </a:custGeom>
            <a:solidFill>
              <a:srgbClr val="FFB200"/>
            </a:solidFill>
            <a:ln w="0">
              <a:solidFill>
                <a:srgbClr val="FFB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4" name="Freeform 6352"/>
            <p:cNvSpPr>
              <a:spLocks/>
            </p:cNvSpPr>
            <p:nvPr/>
          </p:nvSpPr>
          <p:spPr bwMode="auto">
            <a:xfrm>
              <a:off x="4448096" y="4780325"/>
              <a:ext cx="47298" cy="107428"/>
            </a:xfrm>
            <a:custGeom>
              <a:avLst/>
              <a:gdLst>
                <a:gd name="T0" fmla="*/ 9 w 11"/>
                <a:gd name="T1" fmla="*/ 0 h 22"/>
                <a:gd name="T2" fmla="*/ 10 w 11"/>
                <a:gd name="T3" fmla="*/ 8 h 22"/>
                <a:gd name="T4" fmla="*/ 11 w 11"/>
                <a:gd name="T5" fmla="*/ 12 h 22"/>
                <a:gd name="T6" fmla="*/ 1 w 11"/>
                <a:gd name="T7" fmla="*/ 22 h 22"/>
                <a:gd name="T8" fmla="*/ 0 w 11"/>
                <a:gd name="T9" fmla="*/ 9 h 22"/>
                <a:gd name="T10" fmla="*/ 0 w 11"/>
                <a:gd name="T11" fmla="*/ 9 h 22"/>
                <a:gd name="T12" fmla="*/ 9 w 1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9" y="0"/>
                  </a:moveTo>
                  <a:lnTo>
                    <a:pt x="10" y="8"/>
                  </a:lnTo>
                  <a:lnTo>
                    <a:pt x="11" y="12"/>
                  </a:lnTo>
                  <a:lnTo>
                    <a:pt x="1" y="22"/>
                  </a:lnTo>
                  <a:lnTo>
                    <a:pt x="0" y="9"/>
                  </a:lnTo>
                  <a:lnTo>
                    <a:pt x="0" y="9"/>
                  </a:lnTo>
                  <a:lnTo>
                    <a:pt x="9" y="0"/>
                  </a:lnTo>
                  <a:close/>
                </a:path>
              </a:pathLst>
            </a:custGeom>
            <a:solidFill>
              <a:srgbClr val="FFAA00"/>
            </a:solidFill>
            <a:ln w="0">
              <a:solidFill>
                <a:srgbClr val="FFA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5" name="Freeform 6353"/>
            <p:cNvSpPr>
              <a:spLocks/>
            </p:cNvSpPr>
            <p:nvPr/>
          </p:nvSpPr>
          <p:spPr bwMode="auto">
            <a:xfrm>
              <a:off x="4452335" y="4838944"/>
              <a:ext cx="51596" cy="122079"/>
            </a:xfrm>
            <a:custGeom>
              <a:avLst/>
              <a:gdLst>
                <a:gd name="T0" fmla="*/ 10 w 12"/>
                <a:gd name="T1" fmla="*/ 0 h 25"/>
                <a:gd name="T2" fmla="*/ 12 w 12"/>
                <a:gd name="T3" fmla="*/ 13 h 25"/>
                <a:gd name="T4" fmla="*/ 0 w 12"/>
                <a:gd name="T5" fmla="*/ 25 h 25"/>
                <a:gd name="T6" fmla="*/ 0 w 12"/>
                <a:gd name="T7" fmla="*/ 18 h 25"/>
                <a:gd name="T8" fmla="*/ 0 w 12"/>
                <a:gd name="T9" fmla="*/ 10 h 25"/>
                <a:gd name="T10" fmla="*/ 10 w 12"/>
                <a:gd name="T11" fmla="*/ 0 h 25"/>
              </a:gdLst>
              <a:ahLst/>
              <a:cxnLst>
                <a:cxn ang="0">
                  <a:pos x="T0" y="T1"/>
                </a:cxn>
                <a:cxn ang="0">
                  <a:pos x="T2" y="T3"/>
                </a:cxn>
                <a:cxn ang="0">
                  <a:pos x="T4" y="T5"/>
                </a:cxn>
                <a:cxn ang="0">
                  <a:pos x="T6" y="T7"/>
                </a:cxn>
                <a:cxn ang="0">
                  <a:pos x="T8" y="T9"/>
                </a:cxn>
                <a:cxn ang="0">
                  <a:pos x="T10" y="T11"/>
                </a:cxn>
              </a:cxnLst>
              <a:rect l="0" t="0" r="r" b="b"/>
              <a:pathLst>
                <a:path w="12" h="25">
                  <a:moveTo>
                    <a:pt x="10" y="0"/>
                  </a:moveTo>
                  <a:lnTo>
                    <a:pt x="12" y="13"/>
                  </a:lnTo>
                  <a:lnTo>
                    <a:pt x="0" y="25"/>
                  </a:lnTo>
                  <a:lnTo>
                    <a:pt x="0" y="18"/>
                  </a:lnTo>
                  <a:lnTo>
                    <a:pt x="0" y="10"/>
                  </a:lnTo>
                  <a:lnTo>
                    <a:pt x="10" y="0"/>
                  </a:lnTo>
                  <a:close/>
                </a:path>
              </a:pathLst>
            </a:custGeom>
            <a:solidFill>
              <a:srgbClr val="FFA200"/>
            </a:solidFill>
            <a:ln w="0">
              <a:solidFill>
                <a:srgbClr val="FFA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6" name="Freeform 6354"/>
            <p:cNvSpPr>
              <a:spLocks/>
            </p:cNvSpPr>
            <p:nvPr/>
          </p:nvSpPr>
          <p:spPr bwMode="auto">
            <a:xfrm>
              <a:off x="4447991" y="4902426"/>
              <a:ext cx="55897" cy="131845"/>
            </a:xfrm>
            <a:custGeom>
              <a:avLst/>
              <a:gdLst>
                <a:gd name="T0" fmla="*/ 13 w 13"/>
                <a:gd name="T1" fmla="*/ 0 h 27"/>
                <a:gd name="T2" fmla="*/ 13 w 13"/>
                <a:gd name="T3" fmla="*/ 5 h 27"/>
                <a:gd name="T4" fmla="*/ 11 w 13"/>
                <a:gd name="T5" fmla="*/ 15 h 27"/>
                <a:gd name="T6" fmla="*/ 0 w 13"/>
                <a:gd name="T7" fmla="*/ 27 h 27"/>
                <a:gd name="T8" fmla="*/ 0 w 13"/>
                <a:gd name="T9" fmla="*/ 26 h 27"/>
                <a:gd name="T10" fmla="*/ 1 w 13"/>
                <a:gd name="T11" fmla="*/ 12 h 27"/>
                <a:gd name="T12" fmla="*/ 13 w 1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13" y="0"/>
                  </a:moveTo>
                  <a:lnTo>
                    <a:pt x="13" y="5"/>
                  </a:lnTo>
                  <a:lnTo>
                    <a:pt x="11" y="15"/>
                  </a:lnTo>
                  <a:lnTo>
                    <a:pt x="0" y="27"/>
                  </a:lnTo>
                  <a:lnTo>
                    <a:pt x="0" y="26"/>
                  </a:lnTo>
                  <a:lnTo>
                    <a:pt x="1" y="12"/>
                  </a:lnTo>
                  <a:lnTo>
                    <a:pt x="13" y="0"/>
                  </a:lnTo>
                  <a:close/>
                </a:path>
              </a:pathLst>
            </a:custGeom>
            <a:solidFill>
              <a:srgbClr val="FF9A00"/>
            </a:solidFill>
            <a:ln w="0">
              <a:solidFill>
                <a:srgbClr val="FF9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7" name="Freeform 6355"/>
            <p:cNvSpPr>
              <a:spLocks/>
            </p:cNvSpPr>
            <p:nvPr/>
          </p:nvSpPr>
          <p:spPr bwMode="auto">
            <a:xfrm>
              <a:off x="4422201" y="4975640"/>
              <a:ext cx="73096" cy="156259"/>
            </a:xfrm>
            <a:custGeom>
              <a:avLst/>
              <a:gdLst>
                <a:gd name="T0" fmla="*/ 17 w 17"/>
                <a:gd name="T1" fmla="*/ 0 h 32"/>
                <a:gd name="T2" fmla="*/ 16 w 17"/>
                <a:gd name="T3" fmla="*/ 12 h 32"/>
                <a:gd name="T4" fmla="*/ 16 w 17"/>
                <a:gd name="T5" fmla="*/ 16 h 32"/>
                <a:gd name="T6" fmla="*/ 0 w 17"/>
                <a:gd name="T7" fmla="*/ 32 h 32"/>
                <a:gd name="T8" fmla="*/ 0 w 17"/>
                <a:gd name="T9" fmla="*/ 32 h 32"/>
                <a:gd name="T10" fmla="*/ 6 w 17"/>
                <a:gd name="T11" fmla="*/ 12 h 32"/>
                <a:gd name="T12" fmla="*/ 17 w 17"/>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7" h="32">
                  <a:moveTo>
                    <a:pt x="17" y="0"/>
                  </a:moveTo>
                  <a:lnTo>
                    <a:pt x="16" y="12"/>
                  </a:lnTo>
                  <a:lnTo>
                    <a:pt x="16" y="16"/>
                  </a:lnTo>
                  <a:lnTo>
                    <a:pt x="0" y="32"/>
                  </a:lnTo>
                  <a:lnTo>
                    <a:pt x="0" y="32"/>
                  </a:lnTo>
                  <a:lnTo>
                    <a:pt x="6" y="12"/>
                  </a:lnTo>
                  <a:lnTo>
                    <a:pt x="17" y="0"/>
                  </a:lnTo>
                  <a:close/>
                </a:path>
              </a:pathLst>
            </a:custGeom>
            <a:solidFill>
              <a:srgbClr val="FF9200"/>
            </a:solidFill>
            <a:ln w="0">
              <a:solidFill>
                <a:srgbClr val="FF9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8" name="Freeform 6356"/>
            <p:cNvSpPr>
              <a:spLocks/>
            </p:cNvSpPr>
            <p:nvPr/>
          </p:nvSpPr>
          <p:spPr bwMode="auto">
            <a:xfrm>
              <a:off x="4422163" y="5053847"/>
              <a:ext cx="68795" cy="107428"/>
            </a:xfrm>
            <a:custGeom>
              <a:avLst/>
              <a:gdLst>
                <a:gd name="T0" fmla="*/ 16 w 16"/>
                <a:gd name="T1" fmla="*/ 0 h 22"/>
                <a:gd name="T2" fmla="*/ 11 w 16"/>
                <a:gd name="T3" fmla="*/ 19 h 22"/>
                <a:gd name="T4" fmla="*/ 10 w 16"/>
                <a:gd name="T5" fmla="*/ 21 h 22"/>
                <a:gd name="T6" fmla="*/ 8 w 16"/>
                <a:gd name="T7" fmla="*/ 22 h 22"/>
                <a:gd name="T8" fmla="*/ 6 w 16"/>
                <a:gd name="T9" fmla="*/ 22 h 22"/>
                <a:gd name="T10" fmla="*/ 4 w 16"/>
                <a:gd name="T11" fmla="*/ 22 h 22"/>
                <a:gd name="T12" fmla="*/ 2 w 16"/>
                <a:gd name="T13" fmla="*/ 21 h 22"/>
                <a:gd name="T14" fmla="*/ 0 w 16"/>
                <a:gd name="T15" fmla="*/ 19 h 22"/>
                <a:gd name="T16" fmla="*/ 0 w 16"/>
                <a:gd name="T17" fmla="*/ 16 h 22"/>
                <a:gd name="T18" fmla="*/ 16 w 16"/>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2">
                  <a:moveTo>
                    <a:pt x="16" y="0"/>
                  </a:moveTo>
                  <a:lnTo>
                    <a:pt x="11" y="19"/>
                  </a:lnTo>
                  <a:lnTo>
                    <a:pt x="10" y="21"/>
                  </a:lnTo>
                  <a:lnTo>
                    <a:pt x="8" y="22"/>
                  </a:lnTo>
                  <a:lnTo>
                    <a:pt x="6" y="22"/>
                  </a:lnTo>
                  <a:lnTo>
                    <a:pt x="4" y="22"/>
                  </a:lnTo>
                  <a:lnTo>
                    <a:pt x="2" y="21"/>
                  </a:lnTo>
                  <a:lnTo>
                    <a:pt x="0" y="19"/>
                  </a:lnTo>
                  <a:lnTo>
                    <a:pt x="0" y="16"/>
                  </a:lnTo>
                  <a:lnTo>
                    <a:pt x="16" y="0"/>
                  </a:lnTo>
                  <a:close/>
                </a:path>
              </a:pathLst>
            </a:custGeom>
            <a:solidFill>
              <a:srgbClr val="FF8A00"/>
            </a:solidFill>
            <a:ln w="0">
              <a:solidFill>
                <a:srgbClr val="FF8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17" name="Gruppieren 16"/>
          <p:cNvGrpSpPr/>
          <p:nvPr/>
        </p:nvGrpSpPr>
        <p:grpSpPr>
          <a:xfrm>
            <a:off x="1189659" y="3784600"/>
            <a:ext cx="1687826" cy="267484"/>
            <a:chOff x="1610380" y="4183514"/>
            <a:chExt cx="1687826" cy="267484"/>
          </a:xfrm>
        </p:grpSpPr>
        <p:sp>
          <p:nvSpPr>
            <p:cNvPr id="79" name="Textfeld 78"/>
            <p:cNvSpPr txBox="1"/>
            <p:nvPr/>
          </p:nvSpPr>
          <p:spPr>
            <a:xfrm>
              <a:off x="1610380" y="4201840"/>
              <a:ext cx="1687826" cy="230832"/>
            </a:xfrm>
            <a:prstGeom prst="rect">
              <a:avLst/>
            </a:prstGeom>
            <a:noFill/>
          </p:spPr>
          <p:txBody>
            <a:bodyPr wrap="square" rtlCol="0">
              <a:spAutoFit/>
            </a:bodyPr>
            <a:lstStyle/>
            <a:p>
              <a:pPr algn="ctr"/>
              <a:r>
                <a:rPr lang="de-DE" sz="900" dirty="0" err="1" smtClean="0">
                  <a:solidFill>
                    <a:schemeClr val="tx1">
                      <a:lumMod val="75000"/>
                      <a:lumOff val="25000"/>
                    </a:schemeClr>
                  </a:solidFill>
                  <a:latin typeface="+mj-lt"/>
                  <a:ea typeface="Roboto" pitchFamily="2" charset="0"/>
                </a:rPr>
                <a:t>Record</a:t>
              </a:r>
              <a:r>
                <a:rPr lang="de-DE" sz="900" dirty="0" smtClean="0">
                  <a:solidFill>
                    <a:schemeClr val="tx1">
                      <a:lumMod val="75000"/>
                      <a:lumOff val="25000"/>
                    </a:schemeClr>
                  </a:solidFill>
                  <a:latin typeface="+mj-lt"/>
                  <a:ea typeface="Roboto" pitchFamily="2" charset="0"/>
                </a:rPr>
                <a:t> </a:t>
              </a:r>
              <a:r>
                <a:rPr lang="de-DE" sz="900" dirty="0" err="1" smtClean="0">
                  <a:solidFill>
                    <a:schemeClr val="tx1">
                      <a:lumMod val="75000"/>
                      <a:lumOff val="25000"/>
                    </a:schemeClr>
                  </a:solidFill>
                  <a:latin typeface="+mj-lt"/>
                  <a:ea typeface="Roboto" pitchFamily="2" charset="0"/>
                </a:rPr>
                <a:t>announcement</a:t>
              </a:r>
              <a:endParaRPr lang="en-GB" sz="900" dirty="0">
                <a:solidFill>
                  <a:schemeClr val="tx1">
                    <a:lumMod val="75000"/>
                    <a:lumOff val="25000"/>
                  </a:schemeClr>
                </a:solidFill>
                <a:latin typeface="+mj-lt"/>
                <a:ea typeface="Roboto" pitchFamily="2" charset="0"/>
              </a:endParaRPr>
            </a:p>
          </p:txBody>
        </p:sp>
        <p:sp>
          <p:nvSpPr>
            <p:cNvPr id="52" name="Rechteck 51"/>
            <p:cNvSpPr/>
            <p:nvPr/>
          </p:nvSpPr>
          <p:spPr>
            <a:xfrm>
              <a:off x="1635373" y="4183514"/>
              <a:ext cx="1610910" cy="26748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grpSp>
      <p:grpSp>
        <p:nvGrpSpPr>
          <p:cNvPr id="18" name="Gruppieren 17"/>
          <p:cNvGrpSpPr/>
          <p:nvPr/>
        </p:nvGrpSpPr>
        <p:grpSpPr>
          <a:xfrm>
            <a:off x="1173100" y="2815968"/>
            <a:ext cx="1687826" cy="267484"/>
            <a:chOff x="1610380" y="2998924"/>
            <a:chExt cx="1687826" cy="267484"/>
          </a:xfrm>
        </p:grpSpPr>
        <p:sp>
          <p:nvSpPr>
            <p:cNvPr id="26" name="Textfeld 25"/>
            <p:cNvSpPr txBox="1"/>
            <p:nvPr/>
          </p:nvSpPr>
          <p:spPr>
            <a:xfrm>
              <a:off x="1610380" y="3017250"/>
              <a:ext cx="1687826" cy="230832"/>
            </a:xfrm>
            <a:prstGeom prst="rect">
              <a:avLst/>
            </a:prstGeom>
            <a:noFill/>
          </p:spPr>
          <p:txBody>
            <a:bodyPr wrap="square" rtlCol="0">
              <a:spAutoFit/>
            </a:bodyPr>
            <a:lstStyle/>
            <a:p>
              <a:pPr algn="ctr"/>
              <a:r>
                <a:rPr lang="de-DE" sz="900" dirty="0" smtClean="0">
                  <a:solidFill>
                    <a:schemeClr val="tx1">
                      <a:lumMod val="75000"/>
                      <a:lumOff val="25000"/>
                    </a:schemeClr>
                  </a:solidFill>
                  <a:latin typeface="+mj-lt"/>
                  <a:ea typeface="Roboto" pitchFamily="2" charset="0"/>
                </a:rPr>
                <a:t>Login </a:t>
              </a:r>
              <a:r>
                <a:rPr lang="de-DE" sz="900" dirty="0" err="1" smtClean="0">
                  <a:solidFill>
                    <a:schemeClr val="tx1">
                      <a:lumMod val="75000"/>
                      <a:lumOff val="25000"/>
                    </a:schemeClr>
                  </a:solidFill>
                  <a:latin typeface="+mj-lt"/>
                  <a:ea typeface="Roboto" pitchFamily="2" charset="0"/>
                </a:rPr>
                <a:t>as</a:t>
              </a:r>
              <a:r>
                <a:rPr lang="de-DE" sz="900" dirty="0" smtClean="0">
                  <a:solidFill>
                    <a:schemeClr val="tx1">
                      <a:lumMod val="75000"/>
                      <a:lumOff val="25000"/>
                    </a:schemeClr>
                  </a:solidFill>
                  <a:latin typeface="+mj-lt"/>
                  <a:ea typeface="Roboto" pitchFamily="2" charset="0"/>
                </a:rPr>
                <a:t> </a:t>
              </a:r>
              <a:r>
                <a:rPr lang="de-DE" sz="900" dirty="0" err="1" smtClean="0">
                  <a:solidFill>
                    <a:schemeClr val="tx1">
                      <a:lumMod val="75000"/>
                      <a:lumOff val="25000"/>
                    </a:schemeClr>
                  </a:solidFill>
                  <a:latin typeface="+mj-lt"/>
                  <a:ea typeface="Roboto" pitchFamily="2" charset="0"/>
                </a:rPr>
                <a:t>administrator</a:t>
              </a:r>
              <a:endParaRPr lang="en-GB" sz="900" dirty="0">
                <a:solidFill>
                  <a:schemeClr val="tx1">
                    <a:lumMod val="75000"/>
                    <a:lumOff val="25000"/>
                  </a:schemeClr>
                </a:solidFill>
                <a:latin typeface="+mj-lt"/>
                <a:ea typeface="Roboto" pitchFamily="2" charset="0"/>
              </a:endParaRPr>
            </a:p>
          </p:txBody>
        </p:sp>
        <p:sp>
          <p:nvSpPr>
            <p:cNvPr id="54" name="Rechteck 53"/>
            <p:cNvSpPr/>
            <p:nvPr/>
          </p:nvSpPr>
          <p:spPr>
            <a:xfrm>
              <a:off x="1649539" y="2998924"/>
              <a:ext cx="1610910" cy="26748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grpSp>
      <p:grpSp>
        <p:nvGrpSpPr>
          <p:cNvPr id="35" name="Gruppieren 34"/>
          <p:cNvGrpSpPr/>
          <p:nvPr/>
        </p:nvGrpSpPr>
        <p:grpSpPr>
          <a:xfrm>
            <a:off x="1164666" y="4144640"/>
            <a:ext cx="2703304" cy="859839"/>
            <a:chOff x="1164666" y="4347217"/>
            <a:chExt cx="2703304" cy="859839"/>
          </a:xfrm>
        </p:grpSpPr>
        <p:grpSp>
          <p:nvGrpSpPr>
            <p:cNvPr id="19" name="Gruppieren 18"/>
            <p:cNvGrpSpPr/>
            <p:nvPr/>
          </p:nvGrpSpPr>
          <p:grpSpPr>
            <a:xfrm>
              <a:off x="1164666" y="4347217"/>
              <a:ext cx="2703304" cy="859839"/>
              <a:chOff x="1164666" y="4347217"/>
              <a:chExt cx="2703304" cy="859839"/>
            </a:xfrm>
          </p:grpSpPr>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2255" y="4616104"/>
                <a:ext cx="2695715" cy="59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uppieren 79"/>
              <p:cNvGrpSpPr/>
              <p:nvPr/>
            </p:nvGrpSpPr>
            <p:grpSpPr>
              <a:xfrm>
                <a:off x="1164666" y="4347217"/>
                <a:ext cx="1687826" cy="267484"/>
                <a:chOff x="1610380" y="4183514"/>
                <a:chExt cx="1687826" cy="267484"/>
              </a:xfrm>
            </p:grpSpPr>
            <p:sp>
              <p:nvSpPr>
                <p:cNvPr id="81" name="Textfeld 80"/>
                <p:cNvSpPr txBox="1"/>
                <p:nvPr/>
              </p:nvSpPr>
              <p:spPr>
                <a:xfrm>
                  <a:off x="1610380" y="4201840"/>
                  <a:ext cx="1687826" cy="230832"/>
                </a:xfrm>
                <a:prstGeom prst="rect">
                  <a:avLst/>
                </a:prstGeom>
                <a:noFill/>
              </p:spPr>
              <p:txBody>
                <a:bodyPr wrap="square" rtlCol="0">
                  <a:spAutoFit/>
                </a:bodyPr>
                <a:lstStyle/>
                <a:p>
                  <a:pPr algn="ctr"/>
                  <a:r>
                    <a:rPr lang="de-DE" sz="900" dirty="0" smtClean="0">
                      <a:solidFill>
                        <a:schemeClr val="tx1">
                          <a:lumMod val="75000"/>
                          <a:lumOff val="25000"/>
                        </a:schemeClr>
                      </a:solidFill>
                      <a:latin typeface="+mj-lt"/>
                      <a:ea typeface="Roboto" pitchFamily="2" charset="0"/>
                    </a:rPr>
                    <a:t>Create </a:t>
                  </a:r>
                  <a:r>
                    <a:rPr lang="de-DE" sz="900" dirty="0" err="1" smtClean="0">
                      <a:solidFill>
                        <a:schemeClr val="tx1">
                          <a:lumMod val="75000"/>
                          <a:lumOff val="25000"/>
                        </a:schemeClr>
                      </a:solidFill>
                      <a:latin typeface="+mj-lt"/>
                      <a:ea typeface="Roboto" pitchFamily="2" charset="0"/>
                    </a:rPr>
                    <a:t>user</a:t>
                  </a:r>
                  <a:r>
                    <a:rPr lang="de-DE" sz="900" dirty="0" smtClean="0">
                      <a:solidFill>
                        <a:schemeClr val="tx1">
                          <a:lumMod val="75000"/>
                          <a:lumOff val="25000"/>
                        </a:schemeClr>
                      </a:solidFill>
                      <a:latin typeface="+mj-lt"/>
                      <a:ea typeface="Roboto" pitchFamily="2" charset="0"/>
                    </a:rPr>
                    <a:t> </a:t>
                  </a:r>
                  <a:r>
                    <a:rPr lang="de-DE" sz="900" dirty="0" err="1" smtClean="0">
                      <a:solidFill>
                        <a:schemeClr val="tx1">
                          <a:lumMod val="75000"/>
                          <a:lumOff val="25000"/>
                        </a:schemeClr>
                      </a:solidFill>
                      <a:latin typeface="+mj-lt"/>
                      <a:ea typeface="Roboto" pitchFamily="2" charset="0"/>
                    </a:rPr>
                    <a:t>for</a:t>
                  </a:r>
                  <a:r>
                    <a:rPr lang="de-DE" sz="900" dirty="0" smtClean="0">
                      <a:solidFill>
                        <a:schemeClr val="tx1">
                          <a:lumMod val="75000"/>
                          <a:lumOff val="25000"/>
                        </a:schemeClr>
                      </a:solidFill>
                      <a:latin typeface="+mj-lt"/>
                      <a:ea typeface="Roboto" pitchFamily="2" charset="0"/>
                    </a:rPr>
                    <a:t> </a:t>
                  </a:r>
                  <a:r>
                    <a:rPr lang="de-DE" sz="900" dirty="0" err="1" smtClean="0">
                      <a:solidFill>
                        <a:schemeClr val="tx1">
                          <a:lumMod val="75000"/>
                          <a:lumOff val="25000"/>
                        </a:schemeClr>
                      </a:solidFill>
                      <a:latin typeface="+mj-lt"/>
                      <a:ea typeface="Roboto" pitchFamily="2" charset="0"/>
                    </a:rPr>
                    <a:t>voicemail</a:t>
                  </a:r>
                  <a:endParaRPr lang="en-GB" sz="900" dirty="0">
                    <a:solidFill>
                      <a:schemeClr val="tx1">
                        <a:lumMod val="75000"/>
                        <a:lumOff val="25000"/>
                      </a:schemeClr>
                    </a:solidFill>
                    <a:latin typeface="+mj-lt"/>
                    <a:ea typeface="Roboto" pitchFamily="2" charset="0"/>
                  </a:endParaRPr>
                </a:p>
              </p:txBody>
            </p:sp>
            <p:sp>
              <p:nvSpPr>
                <p:cNvPr id="82" name="Rechteck 81"/>
                <p:cNvSpPr/>
                <p:nvPr/>
              </p:nvSpPr>
              <p:spPr>
                <a:xfrm>
                  <a:off x="1635373" y="4183514"/>
                  <a:ext cx="1610910" cy="26748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grpSp>
        </p:grpSp>
        <p:sp>
          <p:nvSpPr>
            <p:cNvPr id="83" name="Rechteck 82"/>
            <p:cNvSpPr/>
            <p:nvPr/>
          </p:nvSpPr>
          <p:spPr>
            <a:xfrm>
              <a:off x="2963292" y="4871821"/>
              <a:ext cx="517006" cy="26748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grpSp>
      <p:cxnSp>
        <p:nvCxnSpPr>
          <p:cNvPr id="84" name="Gewinkelte Verbindung 83"/>
          <p:cNvCxnSpPr>
            <a:stCxn id="83" idx="3"/>
            <a:endCxn id="20" idx="2"/>
          </p:cNvCxnSpPr>
          <p:nvPr/>
        </p:nvCxnSpPr>
        <p:spPr>
          <a:xfrm>
            <a:off x="3480298" y="4802986"/>
            <a:ext cx="4771405" cy="289853"/>
          </a:xfrm>
          <a:prstGeom prst="bentConnector4">
            <a:avLst>
              <a:gd name="adj1" fmla="val 38260"/>
              <a:gd name="adj2" fmla="val 178868"/>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uppieren 39"/>
          <p:cNvGrpSpPr/>
          <p:nvPr/>
        </p:nvGrpSpPr>
        <p:grpSpPr>
          <a:xfrm>
            <a:off x="6635700" y="6385173"/>
            <a:ext cx="2987823" cy="222547"/>
            <a:chOff x="6628210" y="6595533"/>
            <a:chExt cx="2995313" cy="230832"/>
          </a:xfrm>
          <a:solidFill>
            <a:schemeClr val="bg1"/>
          </a:solidFill>
        </p:grpSpPr>
        <p:sp>
          <p:nvSpPr>
            <p:cNvPr id="43" name="Rechteck 42"/>
            <p:cNvSpPr/>
            <p:nvPr/>
          </p:nvSpPr>
          <p:spPr>
            <a:xfrm>
              <a:off x="6628210" y="6602755"/>
              <a:ext cx="2995313" cy="200055"/>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86" name="Textfeld 85"/>
            <p:cNvSpPr txBox="1"/>
            <p:nvPr/>
          </p:nvSpPr>
          <p:spPr>
            <a:xfrm>
              <a:off x="7778292" y="6595533"/>
              <a:ext cx="1687826" cy="230832"/>
            </a:xfrm>
            <a:prstGeom prst="rect">
              <a:avLst/>
            </a:prstGeom>
            <a:noFill/>
          </p:spPr>
          <p:txBody>
            <a:bodyPr wrap="square" rtlCol="0">
              <a:spAutoFit/>
            </a:bodyPr>
            <a:lstStyle/>
            <a:p>
              <a:pPr algn="ctr"/>
              <a:r>
                <a:rPr lang="de-DE" sz="900" dirty="0" smtClean="0">
                  <a:solidFill>
                    <a:schemeClr val="tx1">
                      <a:lumMod val="75000"/>
                      <a:lumOff val="25000"/>
                    </a:schemeClr>
                  </a:solidFill>
                  <a:latin typeface="+mj-lt"/>
                  <a:ea typeface="Roboto" pitchFamily="2" charset="0"/>
                </a:rPr>
                <a:t>Activate </a:t>
              </a:r>
              <a:r>
                <a:rPr lang="de-DE" sz="900" dirty="0" err="1" smtClean="0">
                  <a:solidFill>
                    <a:schemeClr val="tx1">
                      <a:lumMod val="75000"/>
                      <a:lumOff val="25000"/>
                    </a:schemeClr>
                  </a:solidFill>
                  <a:latin typeface="+mj-lt"/>
                  <a:ea typeface="Roboto" pitchFamily="2" charset="0"/>
                </a:rPr>
                <a:t>forwarding</a:t>
              </a:r>
              <a:r>
                <a:rPr lang="de-DE" sz="900" dirty="0" smtClean="0">
                  <a:solidFill>
                    <a:schemeClr val="tx1">
                      <a:lumMod val="75000"/>
                      <a:lumOff val="25000"/>
                    </a:schemeClr>
                  </a:solidFill>
                  <a:latin typeface="+mj-lt"/>
                  <a:ea typeface="Roboto" pitchFamily="2" charset="0"/>
                </a:rPr>
                <a:t> </a:t>
              </a:r>
              <a:r>
                <a:rPr lang="de-DE" sz="900" dirty="0" err="1" smtClean="0">
                  <a:solidFill>
                    <a:schemeClr val="tx1">
                      <a:lumMod val="75000"/>
                      <a:lumOff val="25000"/>
                    </a:schemeClr>
                  </a:solidFill>
                  <a:latin typeface="+mj-lt"/>
                  <a:ea typeface="Roboto" pitchFamily="2" charset="0"/>
                </a:rPr>
                <a:t>to</a:t>
              </a:r>
              <a:r>
                <a:rPr lang="de-DE" sz="900" dirty="0" smtClean="0">
                  <a:solidFill>
                    <a:schemeClr val="tx1">
                      <a:lumMod val="75000"/>
                      <a:lumOff val="25000"/>
                    </a:schemeClr>
                  </a:solidFill>
                  <a:latin typeface="+mj-lt"/>
                  <a:ea typeface="Roboto" pitchFamily="2" charset="0"/>
                </a:rPr>
                <a:t> VM</a:t>
              </a:r>
              <a:endParaRPr lang="en-GB" sz="900" dirty="0">
                <a:solidFill>
                  <a:schemeClr val="tx1">
                    <a:lumMod val="75000"/>
                    <a:lumOff val="25000"/>
                  </a:schemeClr>
                </a:solidFill>
                <a:latin typeface="+mj-lt"/>
                <a:ea typeface="Roboto" pitchFamily="2" charset="0"/>
              </a:endParaRPr>
            </a:p>
          </p:txBody>
        </p:sp>
      </p:grpSp>
      <p:sp>
        <p:nvSpPr>
          <p:cNvPr id="94" name="Textfeld 93"/>
          <p:cNvSpPr txBox="1"/>
          <p:nvPr/>
        </p:nvSpPr>
        <p:spPr>
          <a:xfrm>
            <a:off x="6635700" y="6376888"/>
            <a:ext cx="360040" cy="230832"/>
          </a:xfrm>
          <a:prstGeom prst="rect">
            <a:avLst/>
          </a:prstGeom>
          <a:noFill/>
        </p:spPr>
        <p:txBody>
          <a:bodyPr wrap="square" rtlCol="0">
            <a:spAutoFit/>
          </a:bodyPr>
          <a:lstStyle/>
          <a:p>
            <a:pPr algn="ctr"/>
            <a:r>
              <a:rPr lang="de-DE" sz="900" dirty="0" smtClean="0">
                <a:solidFill>
                  <a:schemeClr val="tx1">
                    <a:lumMod val="75000"/>
                    <a:lumOff val="25000"/>
                  </a:schemeClr>
                </a:solidFill>
                <a:latin typeface="+mj-lt"/>
                <a:ea typeface="Roboto" pitchFamily="2" charset="0"/>
              </a:rPr>
              <a:t>VM</a:t>
            </a:r>
            <a:endParaRPr lang="en-GB" sz="900" dirty="0">
              <a:solidFill>
                <a:schemeClr val="tx1">
                  <a:lumMod val="75000"/>
                  <a:lumOff val="25000"/>
                </a:schemeClr>
              </a:solidFill>
              <a:latin typeface="+mj-lt"/>
              <a:ea typeface="Roboto" pitchFamily="2" charset="0"/>
            </a:endParaRPr>
          </a:p>
        </p:txBody>
      </p:sp>
      <p:cxnSp>
        <p:nvCxnSpPr>
          <p:cNvPr id="92" name="Gewinkelte Verbindung 91"/>
          <p:cNvCxnSpPr>
            <a:stCxn id="43" idx="2"/>
            <a:endCxn id="90" idx="3"/>
          </p:cNvCxnSpPr>
          <p:nvPr/>
        </p:nvCxnSpPr>
        <p:spPr>
          <a:xfrm rot="5400000">
            <a:off x="7347608" y="6109213"/>
            <a:ext cx="306207" cy="1257803"/>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uppieren 87"/>
          <p:cNvGrpSpPr/>
          <p:nvPr/>
        </p:nvGrpSpPr>
        <p:grpSpPr>
          <a:xfrm>
            <a:off x="5235906" y="6757476"/>
            <a:ext cx="1687826" cy="267484"/>
            <a:chOff x="1610380" y="4183514"/>
            <a:chExt cx="1687826" cy="267484"/>
          </a:xfrm>
        </p:grpSpPr>
        <p:sp>
          <p:nvSpPr>
            <p:cNvPr id="90" name="Rechteck 89"/>
            <p:cNvSpPr/>
            <p:nvPr/>
          </p:nvSpPr>
          <p:spPr>
            <a:xfrm>
              <a:off x="1635373" y="4183514"/>
              <a:ext cx="1610910" cy="267484"/>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89" name="Textfeld 88"/>
            <p:cNvSpPr txBox="1"/>
            <p:nvPr/>
          </p:nvSpPr>
          <p:spPr>
            <a:xfrm>
              <a:off x="1610380" y="4201840"/>
              <a:ext cx="1687826" cy="230832"/>
            </a:xfrm>
            <a:prstGeom prst="rect">
              <a:avLst/>
            </a:prstGeom>
            <a:noFill/>
          </p:spPr>
          <p:txBody>
            <a:bodyPr wrap="square" rtlCol="0">
              <a:spAutoFit/>
            </a:bodyPr>
            <a:lstStyle/>
            <a:p>
              <a:pPr algn="ctr"/>
              <a:r>
                <a:rPr lang="de-DE" sz="900" dirty="0" err="1" smtClean="0">
                  <a:solidFill>
                    <a:schemeClr val="tx1">
                      <a:lumMod val="75000"/>
                      <a:lumOff val="25000"/>
                    </a:schemeClr>
                  </a:solidFill>
                  <a:latin typeface="+mj-lt"/>
                  <a:ea typeface="Roboto" pitchFamily="2" charset="0"/>
                </a:rPr>
                <a:t>Signalize</a:t>
              </a:r>
              <a:r>
                <a:rPr lang="de-DE" sz="900" dirty="0" smtClean="0">
                  <a:solidFill>
                    <a:schemeClr val="tx1">
                      <a:lumMod val="75000"/>
                      <a:lumOff val="25000"/>
                    </a:schemeClr>
                  </a:solidFill>
                  <a:latin typeface="+mj-lt"/>
                  <a:ea typeface="Roboto" pitchFamily="2" charset="0"/>
                </a:rPr>
                <a:t> at </a:t>
              </a:r>
              <a:r>
                <a:rPr lang="de-DE" sz="900" dirty="0" err="1" smtClean="0">
                  <a:solidFill>
                    <a:schemeClr val="tx1">
                      <a:lumMod val="75000"/>
                      <a:lumOff val="25000"/>
                    </a:schemeClr>
                  </a:solidFill>
                  <a:latin typeface="+mj-lt"/>
                  <a:ea typeface="Roboto" pitchFamily="2" charset="0"/>
                </a:rPr>
                <a:t>user</a:t>
              </a:r>
              <a:endParaRPr lang="en-GB" sz="900" dirty="0">
                <a:solidFill>
                  <a:schemeClr val="tx1">
                    <a:lumMod val="75000"/>
                    <a:lumOff val="25000"/>
                  </a:schemeClr>
                </a:solidFill>
                <a:latin typeface="+mj-lt"/>
                <a:ea typeface="Roboto" pitchFamily="2" charset="0"/>
              </a:endParaRPr>
            </a:p>
          </p:txBody>
        </p:sp>
      </p:grpSp>
      <p:pic>
        <p:nvPicPr>
          <p:cNvPr id="3076" name="Picture 4" descr="L:\Screenshots\Mozilla Firefox_155.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731042" y="5521971"/>
            <a:ext cx="3683681" cy="11523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5" name="Picture 4" descr="L:\Screenshots\Mozilla Firefox_155.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31044" y="6738113"/>
            <a:ext cx="3683567" cy="38128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6" name="Rechteck 95"/>
          <p:cNvSpPr/>
          <p:nvPr/>
        </p:nvSpPr>
        <p:spPr>
          <a:xfrm>
            <a:off x="2233692" y="6757476"/>
            <a:ext cx="1246605" cy="26748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99" name="Gerade Verbindung mit Pfeil 98"/>
          <p:cNvCxnSpPr>
            <a:stCxn id="89" idx="1"/>
            <a:endCxn id="87" idx="3"/>
          </p:cNvCxnSpPr>
          <p:nvPr/>
        </p:nvCxnSpPr>
        <p:spPr>
          <a:xfrm flipH="1">
            <a:off x="3480298" y="6891218"/>
            <a:ext cx="1755608" cy="208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515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Practical</a:t>
            </a:r>
            <a:r>
              <a:rPr lang="de-DE" dirty="0" smtClean="0"/>
              <a:t> </a:t>
            </a:r>
            <a:r>
              <a:rPr lang="de-DE" dirty="0" err="1" smtClean="0"/>
              <a:t>Exercise</a:t>
            </a:r>
            <a:endParaRPr lang="de-DE" dirty="0"/>
          </a:p>
        </p:txBody>
      </p:sp>
      <p:pic>
        <p:nvPicPr>
          <p:cNvPr id="12" name="Picture 4" descr="http://www.ping-pongline.de/wp/wp-content/uploads/2012/02/Werk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16" y="1264320"/>
            <a:ext cx="1989253" cy="15734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txBox="1">
            <a:spLocks/>
          </p:cNvSpPr>
          <p:nvPr/>
        </p:nvSpPr>
        <p:spPr>
          <a:xfrm>
            <a:off x="1083764" y="1995680"/>
            <a:ext cx="8498794" cy="4792074"/>
          </a:xfrm>
          <a:prstGeom prst="rect">
            <a:avLst/>
          </a:prstGeom>
        </p:spPr>
        <p:txBody>
          <a:bodyPr/>
          <a:lst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de-DE" dirty="0" smtClean="0">
              <a:solidFill>
                <a:prstClr val="black">
                  <a:lumMod val="50000"/>
                  <a:lumOff val="50000"/>
                </a:prstClr>
              </a:solidFill>
            </a:endParaRPr>
          </a:p>
        </p:txBody>
      </p:sp>
      <p:sp>
        <p:nvSpPr>
          <p:cNvPr id="5" name="Abgerundetes Rechteck 4"/>
          <p:cNvSpPr/>
          <p:nvPr/>
        </p:nvSpPr>
        <p:spPr>
          <a:xfrm>
            <a:off x="1883186"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367" tIns="45684" rIns="91367" bIns="45684" rtlCol="0" anchor="ctr" anchorCtr="1"/>
          <a:lstStyle/>
          <a:p>
            <a:pPr marL="285528" indent="-285528">
              <a:buFont typeface="Arial" pitchFamily="34" charset="0"/>
              <a:buChar char="•"/>
            </a:pPr>
            <a:r>
              <a:rPr lang="en-US" dirty="0" smtClean="0">
                <a:solidFill>
                  <a:prstClr val="black"/>
                </a:solidFill>
              </a:rPr>
              <a:t>Upload </a:t>
            </a:r>
            <a:r>
              <a:rPr lang="en-US" dirty="0">
                <a:solidFill>
                  <a:prstClr val="black"/>
                </a:solidFill>
              </a:rPr>
              <a:t>alternative music on hold</a:t>
            </a:r>
          </a:p>
          <a:p>
            <a:pPr marL="285528" indent="-285528">
              <a:buFont typeface="Arial" pitchFamily="34" charset="0"/>
              <a:buChar char="•"/>
            </a:pPr>
            <a:r>
              <a:rPr lang="en-US" dirty="0">
                <a:solidFill>
                  <a:prstClr val="black"/>
                </a:solidFill>
              </a:rPr>
              <a:t>Create and upload of customer-specific announcements</a:t>
            </a:r>
          </a:p>
          <a:p>
            <a:pPr marL="285528" indent="-285528">
              <a:buFont typeface="Arial" pitchFamily="34" charset="0"/>
              <a:buChar char="•"/>
            </a:pPr>
            <a:r>
              <a:rPr lang="en-US" dirty="0">
                <a:solidFill>
                  <a:prstClr val="black"/>
                </a:solidFill>
              </a:rPr>
              <a:t>Configuration of queues</a:t>
            </a:r>
            <a:endParaRPr lang="de-DE" dirty="0" smtClean="0">
              <a:solidFill>
                <a:prstClr val="black"/>
              </a:solidFill>
            </a:endParaRPr>
          </a:p>
        </p:txBody>
      </p:sp>
    </p:spTree>
    <p:extLst>
      <p:ext uri="{BB962C8B-B14F-4D97-AF65-F5344CB8AC3E}">
        <p14:creationId xmlns:p14="http://schemas.microsoft.com/office/powerpoint/2010/main" val="3083263431"/>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Chief </a:t>
            </a:r>
            <a:r>
              <a:rPr lang="de-DE" dirty="0" err="1" smtClean="0"/>
              <a:t>Secretary</a:t>
            </a:r>
            <a:r>
              <a:rPr lang="de-DE" dirty="0" smtClean="0"/>
              <a:t> </a:t>
            </a:r>
            <a:r>
              <a:rPr lang="de-DE" dirty="0" err="1" smtClean="0"/>
              <a:t>Function</a:t>
            </a:r>
            <a:endParaRPr lang="de-DE" dirty="0"/>
          </a:p>
        </p:txBody>
      </p:sp>
      <p:cxnSp>
        <p:nvCxnSpPr>
          <p:cNvPr id="5" name="Gerade Verbindung 4"/>
          <p:cNvCxnSpPr/>
          <p:nvPr/>
        </p:nvCxnSpPr>
        <p:spPr>
          <a:xfrm flipV="1">
            <a:off x="4907468" y="2283319"/>
            <a:ext cx="0" cy="1020911"/>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3"/>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2"/>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26" y="3424561"/>
            <a:ext cx="1523809" cy="242867"/>
          </a:xfrm>
          <a:prstGeom prst="rect">
            <a:avLst/>
          </a:prstGeom>
        </p:spPr>
      </p:pic>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33" name="Grafik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51324" y="2776489"/>
            <a:ext cx="1523809" cy="250371"/>
          </a:xfrm>
          <a:prstGeom prst="rect">
            <a:avLst/>
          </a:prstGeom>
        </p:spPr>
      </p:pic>
      <p:sp>
        <p:nvSpPr>
          <p:cNvPr id="35" name="Textfeld 34"/>
          <p:cNvSpPr txBox="1"/>
          <p:nvPr/>
        </p:nvSpPr>
        <p:spPr>
          <a:xfrm>
            <a:off x="5246852" y="5086842"/>
            <a:ext cx="950901" cy="353943"/>
          </a:xfrm>
          <a:prstGeom prst="rect">
            <a:avLst/>
          </a:prstGeom>
          <a:noFill/>
        </p:spPr>
        <p:txBody>
          <a:bodyPr wrap="none" rtlCol="0">
            <a:spAutoFit/>
          </a:bodyPr>
          <a:lstStyle/>
          <a:p>
            <a:pPr defTabSz="457050"/>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BRI</a:t>
            </a:r>
          </a:p>
          <a:p>
            <a:pPr algn="ctr" defTabSz="457050"/>
            <a:r>
              <a:rPr lang="de-DE" dirty="0" smtClean="0">
                <a:solidFill>
                  <a:prstClr val="black"/>
                </a:solidFill>
              </a:rPr>
              <a:t>Analog </a:t>
            </a:r>
            <a:r>
              <a:rPr lang="de-DE" dirty="0" err="1" smtClean="0">
                <a:solidFill>
                  <a:prstClr val="black"/>
                </a:solidFill>
              </a:rPr>
              <a:t>line</a:t>
            </a:r>
            <a:endParaRPr lang="de-DE" dirty="0" smtClean="0">
              <a:solidFill>
                <a:prstClr val="black"/>
              </a:solidFill>
            </a:endParaRPr>
          </a:p>
        </p:txBody>
      </p:sp>
      <p:sp>
        <p:nvSpPr>
          <p:cNvPr id="44" name="Wolke 43"/>
          <p:cNvSpPr/>
          <p:nvPr/>
        </p:nvSpPr>
        <p:spPr>
          <a:xfrm>
            <a:off x="8620505" y="5008736"/>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ITSP</a:t>
            </a:r>
            <a:br>
              <a:rPr lang="de-DE" dirty="0" smtClean="0">
                <a:solidFill>
                  <a:prstClr val="black"/>
                </a:solidFill>
              </a:rPr>
            </a:br>
            <a:r>
              <a:rPr lang="de-DE" dirty="0" smtClean="0">
                <a:solidFill>
                  <a:prstClr val="black"/>
                </a:solidFill>
              </a:rPr>
              <a:t>Internet</a:t>
            </a:r>
          </a:p>
        </p:txBody>
      </p:sp>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2" name="Gerade Verbindung 61"/>
          <p:cNvCxnSpPr/>
          <p:nvPr/>
        </p:nvCxnSpPr>
        <p:spPr>
          <a:xfrm flipV="1">
            <a:off x="5059868"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sp>
        <p:nvSpPr>
          <p:cNvPr id="76" name="Textfeld 75"/>
          <p:cNvSpPr txBox="1"/>
          <p:nvPr/>
        </p:nvSpPr>
        <p:spPr>
          <a:xfrm>
            <a:off x="443012" y="1671816"/>
            <a:ext cx="2736304"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fr-FR" sz="1800" b="1" dirty="0" smtClean="0"/>
              <a:t>Concept </a:t>
            </a:r>
            <a:r>
              <a:rPr lang="fr-FR" sz="1800" b="1" dirty="0" err="1" smtClean="0"/>
              <a:t>Chief</a:t>
            </a:r>
            <a:r>
              <a:rPr lang="fr-FR" sz="1800" b="1" dirty="0" smtClean="0"/>
              <a:t> </a:t>
            </a:r>
            <a:r>
              <a:rPr lang="fr-FR" sz="1800" b="1" dirty="0"/>
              <a:t>/ </a:t>
            </a:r>
            <a:r>
              <a:rPr lang="fr-FR" sz="1800" b="1" dirty="0" err="1" smtClean="0"/>
              <a:t>Secr</a:t>
            </a:r>
            <a:r>
              <a:rPr lang="fr-FR" sz="1800" b="1" dirty="0" smtClean="0"/>
              <a:t>.</a:t>
            </a:r>
          </a:p>
          <a:p>
            <a:pPr marL="742440" lvl="1" indent="-285750" defTabSz="457050">
              <a:buFont typeface="Arial" panose="020B0604020202020204" pitchFamily="34" charset="0"/>
              <a:buChar char="•"/>
            </a:pPr>
            <a:r>
              <a:rPr lang="fr-FR" sz="1800" dirty="0" smtClean="0"/>
              <a:t>Permissions</a:t>
            </a:r>
          </a:p>
          <a:p>
            <a:pPr marL="742440" lvl="1" indent="-285750" defTabSz="457050">
              <a:buFont typeface="Arial" panose="020B0604020202020204" pitchFamily="34" charset="0"/>
              <a:buChar char="•"/>
            </a:pPr>
            <a:r>
              <a:rPr lang="fr-FR" sz="1800" dirty="0" smtClean="0"/>
              <a:t>Queue</a:t>
            </a:r>
          </a:p>
          <a:p>
            <a:pPr marL="742440" lvl="1" indent="-285750" defTabSz="457050">
              <a:buFont typeface="Arial" panose="020B0604020202020204" pitchFamily="34" charset="0"/>
              <a:buChar char="•"/>
            </a:pPr>
            <a:r>
              <a:rPr lang="fr-FR" sz="1800" dirty="0" smtClean="0"/>
              <a:t>CLIP</a:t>
            </a:r>
            <a:endParaRPr lang="de-DE" sz="1800" dirty="0" smtClean="0">
              <a:solidFill>
                <a:prstClr val="black"/>
              </a:solidFill>
            </a:endParaRPr>
          </a:p>
        </p:txBody>
      </p: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01" name="Gruppieren 300"/>
          <p:cNvGrpSpPr/>
          <p:nvPr/>
        </p:nvGrpSpPr>
        <p:grpSpPr>
          <a:xfrm>
            <a:off x="6495026" y="4048596"/>
            <a:ext cx="788746" cy="385106"/>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39" name="Gruppieren 338"/>
          <p:cNvGrpSpPr/>
          <p:nvPr/>
        </p:nvGrpSpPr>
        <p:grpSpPr>
          <a:xfrm>
            <a:off x="7431130" y="4048240"/>
            <a:ext cx="788746" cy="385106"/>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77" name="Gruppieren 376"/>
          <p:cNvGrpSpPr/>
          <p:nvPr/>
        </p:nvGrpSpPr>
        <p:grpSpPr>
          <a:xfrm>
            <a:off x="9299996" y="4048244"/>
            <a:ext cx="788746" cy="385106"/>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415" name="Gruppieren 414"/>
          <p:cNvGrpSpPr/>
          <p:nvPr/>
        </p:nvGrpSpPr>
        <p:grpSpPr>
          <a:xfrm>
            <a:off x="8367235" y="4048242"/>
            <a:ext cx="788746" cy="385106"/>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3" name="Abgerundetes Rechteck 452"/>
          <p:cNvSpPr/>
          <p:nvPr/>
        </p:nvSpPr>
        <p:spPr>
          <a:xfrm>
            <a:off x="3370957" y="3146721"/>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defTabSz="457050"/>
            <a:endParaRPr lang="de-DE">
              <a:solidFill>
                <a:prstClr val="black"/>
              </a:solidFill>
            </a:endParaRPr>
          </a:p>
        </p:txBody>
      </p:sp>
      <p:pic>
        <p:nvPicPr>
          <p:cNvPr id="459"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78212" y="3280544"/>
            <a:ext cx="2737143" cy="6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635747"/>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Chief </a:t>
            </a:r>
            <a:r>
              <a:rPr lang="de-DE" dirty="0" err="1"/>
              <a:t>Secretary</a:t>
            </a:r>
            <a:r>
              <a:rPr lang="de-DE" dirty="0"/>
              <a:t> </a:t>
            </a:r>
            <a:r>
              <a:rPr lang="de-DE" dirty="0" err="1"/>
              <a:t>Function</a:t>
            </a:r>
            <a:endParaRPr lang="de-DE" dirty="0"/>
          </a:p>
        </p:txBody>
      </p:sp>
      <p:sp>
        <p:nvSpPr>
          <p:cNvPr id="481" name="Textfeld 480"/>
          <p:cNvSpPr txBox="1"/>
          <p:nvPr/>
        </p:nvSpPr>
        <p:spPr>
          <a:xfrm>
            <a:off x="3426162" y="1634634"/>
            <a:ext cx="381682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GB" sz="1800" dirty="0" smtClean="0">
                <a:solidFill>
                  <a:prstClr val="black"/>
                </a:solidFill>
              </a:rPr>
              <a:t>Chief-Secretary 1:1 </a:t>
            </a:r>
            <a:r>
              <a:rPr lang="en-GB" sz="1800" dirty="0">
                <a:solidFill>
                  <a:prstClr val="black"/>
                </a:solidFill>
              </a:rPr>
              <a:t>configuration</a:t>
            </a:r>
          </a:p>
        </p:txBody>
      </p:sp>
      <p:sp>
        <p:nvSpPr>
          <p:cNvPr id="462" name="Text Box 56"/>
          <p:cNvSpPr txBox="1">
            <a:spLocks noChangeArrowheads="1"/>
          </p:cNvSpPr>
          <p:nvPr/>
        </p:nvSpPr>
        <p:spPr bwMode="auto">
          <a:xfrm>
            <a:off x="7322220" y="4397360"/>
            <a:ext cx="778803" cy="30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r>
              <a:rPr lang="de-DE" dirty="0" smtClean="0">
                <a:solidFill>
                  <a:srgbClr val="000000"/>
                </a:solidFill>
              </a:rPr>
              <a:t>Ext.211</a:t>
            </a:r>
          </a:p>
        </p:txBody>
      </p:sp>
      <p:sp>
        <p:nvSpPr>
          <p:cNvPr id="463" name="Text Box 56"/>
          <p:cNvSpPr txBox="1">
            <a:spLocks noChangeArrowheads="1"/>
          </p:cNvSpPr>
          <p:nvPr/>
        </p:nvSpPr>
        <p:spPr bwMode="auto">
          <a:xfrm>
            <a:off x="2866107" y="4410062"/>
            <a:ext cx="792140" cy="30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r>
              <a:rPr lang="de-DE" dirty="0" smtClean="0">
                <a:solidFill>
                  <a:srgbClr val="000000"/>
                </a:solidFill>
              </a:rPr>
              <a:t>Ext.210</a:t>
            </a:r>
          </a:p>
        </p:txBody>
      </p:sp>
      <p:sp>
        <p:nvSpPr>
          <p:cNvPr id="464" name="Text Box 56"/>
          <p:cNvSpPr txBox="1">
            <a:spLocks noChangeArrowheads="1"/>
          </p:cNvSpPr>
          <p:nvPr/>
        </p:nvSpPr>
        <p:spPr bwMode="auto">
          <a:xfrm>
            <a:off x="2786732" y="2253300"/>
            <a:ext cx="1069459" cy="52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r>
              <a:rPr lang="de-DE" dirty="0" smtClean="0">
                <a:solidFill>
                  <a:srgbClr val="000000"/>
                </a:solidFill>
              </a:rPr>
              <a:t>User </a:t>
            </a:r>
            <a:r>
              <a:rPr lang="de-DE" dirty="0" err="1" smtClean="0">
                <a:solidFill>
                  <a:srgbClr val="000000"/>
                </a:solidFill>
              </a:rPr>
              <a:t>group</a:t>
            </a:r>
            <a:r>
              <a:rPr lang="de-DE" dirty="0" smtClean="0">
                <a:solidFill>
                  <a:srgbClr val="000000"/>
                </a:solidFill>
              </a:rPr>
              <a:t/>
            </a:r>
            <a:br>
              <a:rPr lang="de-DE" dirty="0" smtClean="0">
                <a:solidFill>
                  <a:srgbClr val="000000"/>
                </a:solidFill>
              </a:rPr>
            </a:br>
            <a:r>
              <a:rPr lang="de-DE" dirty="0" smtClean="0">
                <a:solidFill>
                  <a:srgbClr val="000000"/>
                </a:solidFill>
              </a:rPr>
              <a:t>Chief 1</a:t>
            </a:r>
          </a:p>
        </p:txBody>
      </p:sp>
      <p:sp>
        <p:nvSpPr>
          <p:cNvPr id="465" name="Text Box 56"/>
          <p:cNvSpPr txBox="1">
            <a:spLocks noChangeArrowheads="1"/>
          </p:cNvSpPr>
          <p:nvPr/>
        </p:nvSpPr>
        <p:spPr bwMode="auto">
          <a:xfrm>
            <a:off x="6707708" y="2253300"/>
            <a:ext cx="1099916" cy="52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r>
              <a:rPr lang="de-DE" dirty="0" smtClean="0">
                <a:solidFill>
                  <a:srgbClr val="000000"/>
                </a:solidFill>
              </a:rPr>
              <a:t>User </a:t>
            </a:r>
            <a:r>
              <a:rPr lang="de-DE" dirty="0" err="1" smtClean="0">
                <a:solidFill>
                  <a:srgbClr val="000000"/>
                </a:solidFill>
              </a:rPr>
              <a:t>group</a:t>
            </a:r>
            <a:r>
              <a:rPr lang="de-DE" dirty="0" smtClean="0">
                <a:solidFill>
                  <a:srgbClr val="000000"/>
                </a:solidFill>
              </a:rPr>
              <a:t/>
            </a:r>
            <a:br>
              <a:rPr lang="de-DE" dirty="0" smtClean="0">
                <a:solidFill>
                  <a:srgbClr val="000000"/>
                </a:solidFill>
              </a:rPr>
            </a:br>
            <a:r>
              <a:rPr lang="de-DE" dirty="0" err="1" smtClean="0">
                <a:solidFill>
                  <a:srgbClr val="000000"/>
                </a:solidFill>
              </a:rPr>
              <a:t>Secretary</a:t>
            </a:r>
            <a:r>
              <a:rPr lang="de-DE" dirty="0" smtClean="0">
                <a:solidFill>
                  <a:srgbClr val="000000"/>
                </a:solidFill>
              </a:rPr>
              <a:t> 1</a:t>
            </a:r>
          </a:p>
        </p:txBody>
      </p:sp>
      <p:sp>
        <p:nvSpPr>
          <p:cNvPr id="466" name="Text Box 56"/>
          <p:cNvSpPr txBox="1">
            <a:spLocks noChangeArrowheads="1"/>
          </p:cNvSpPr>
          <p:nvPr/>
        </p:nvSpPr>
        <p:spPr bwMode="auto">
          <a:xfrm>
            <a:off x="2101273" y="6226160"/>
            <a:ext cx="1349985" cy="30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r>
              <a:rPr lang="de-DE" dirty="0" smtClean="0">
                <a:solidFill>
                  <a:srgbClr val="000000"/>
                </a:solidFill>
              </a:rPr>
              <a:t>Call </a:t>
            </a:r>
            <a:r>
              <a:rPr lang="de-DE" dirty="0" err="1" smtClean="0">
                <a:solidFill>
                  <a:srgbClr val="000000"/>
                </a:solidFill>
              </a:rPr>
              <a:t>to</a:t>
            </a:r>
            <a:r>
              <a:rPr lang="de-DE" dirty="0" smtClean="0">
                <a:solidFill>
                  <a:srgbClr val="000000"/>
                </a:solidFill>
              </a:rPr>
              <a:t> Ext.200</a:t>
            </a:r>
          </a:p>
        </p:txBody>
      </p:sp>
      <p:cxnSp>
        <p:nvCxnSpPr>
          <p:cNvPr id="467" name="Gewinkelte Verbindung 466"/>
          <p:cNvCxnSpPr>
            <a:stCxn id="466" idx="0"/>
            <a:endCxn id="462" idx="2"/>
          </p:cNvCxnSpPr>
          <p:nvPr/>
        </p:nvCxnSpPr>
        <p:spPr bwMode="auto">
          <a:xfrm rot="5400000" flipH="1" flipV="1">
            <a:off x="4483416" y="2997954"/>
            <a:ext cx="1521056" cy="4935356"/>
          </a:xfrm>
          <a:prstGeom prst="bentConnector3">
            <a:avLst/>
          </a:prstGeom>
          <a:solidFill>
            <a:schemeClr val="accent1"/>
          </a:solidFill>
          <a:ln w="25400" cap="flat" cmpd="sng" algn="ctr">
            <a:solidFill>
              <a:schemeClr val="accent6"/>
            </a:solidFill>
            <a:prstDash val="solid"/>
            <a:round/>
            <a:headEnd type="none" w="med" len="med"/>
            <a:tailEnd type="triangle"/>
          </a:ln>
          <a:effectLst/>
        </p:spPr>
      </p:cxnSp>
      <p:sp>
        <p:nvSpPr>
          <p:cNvPr id="468" name="Text Box 56"/>
          <p:cNvSpPr txBox="1">
            <a:spLocks noChangeArrowheads="1"/>
          </p:cNvSpPr>
          <p:nvPr/>
        </p:nvSpPr>
        <p:spPr bwMode="auto">
          <a:xfrm>
            <a:off x="2101273" y="6686304"/>
            <a:ext cx="1336648" cy="30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r>
              <a:rPr lang="de-DE" dirty="0" smtClean="0">
                <a:solidFill>
                  <a:srgbClr val="000000"/>
                </a:solidFill>
              </a:rPr>
              <a:t>Call </a:t>
            </a:r>
            <a:r>
              <a:rPr lang="de-DE" dirty="0" err="1" smtClean="0">
                <a:solidFill>
                  <a:srgbClr val="000000"/>
                </a:solidFill>
              </a:rPr>
              <a:t>to</a:t>
            </a:r>
            <a:r>
              <a:rPr lang="de-DE" dirty="0" smtClean="0">
                <a:solidFill>
                  <a:srgbClr val="000000"/>
                </a:solidFill>
              </a:rPr>
              <a:t> Ext.211</a:t>
            </a:r>
          </a:p>
        </p:txBody>
      </p:sp>
      <p:cxnSp>
        <p:nvCxnSpPr>
          <p:cNvPr id="469" name="Gewinkelte Verbindung 468"/>
          <p:cNvCxnSpPr/>
          <p:nvPr/>
        </p:nvCxnSpPr>
        <p:spPr bwMode="auto">
          <a:xfrm flipV="1">
            <a:off x="3655510" y="4717806"/>
            <a:ext cx="4132641" cy="2122371"/>
          </a:xfrm>
          <a:prstGeom prst="bentConnector3">
            <a:avLst>
              <a:gd name="adj1" fmla="val 100014"/>
            </a:avLst>
          </a:prstGeom>
          <a:solidFill>
            <a:schemeClr val="accent1"/>
          </a:solidFill>
          <a:ln w="25400" cap="flat" cmpd="sng" algn="ctr">
            <a:solidFill>
              <a:schemeClr val="accent6"/>
            </a:solidFill>
            <a:prstDash val="solid"/>
            <a:round/>
            <a:headEnd type="none" w="med" len="med"/>
            <a:tailEnd type="triangle"/>
          </a:ln>
          <a:effectLst/>
        </p:spPr>
      </p:cxnSp>
      <p:cxnSp>
        <p:nvCxnSpPr>
          <p:cNvPr id="470" name="Gerade Verbindung mit Pfeil 469"/>
          <p:cNvCxnSpPr/>
          <p:nvPr/>
        </p:nvCxnSpPr>
        <p:spPr bwMode="auto">
          <a:xfrm>
            <a:off x="3655510" y="4239402"/>
            <a:ext cx="3336510" cy="1"/>
          </a:xfrm>
          <a:prstGeom prst="straightConnector1">
            <a:avLst/>
          </a:prstGeom>
          <a:solidFill>
            <a:schemeClr val="accent1"/>
          </a:solidFill>
          <a:ln w="25400" cap="flat" cmpd="sng" algn="ctr">
            <a:solidFill>
              <a:schemeClr val="accent6"/>
            </a:solidFill>
            <a:prstDash val="solid"/>
            <a:round/>
            <a:headEnd type="triangle" w="med" len="med"/>
            <a:tailEnd type="triangle"/>
          </a:ln>
          <a:effectLst/>
        </p:spPr>
      </p:cxnSp>
      <p:sp>
        <p:nvSpPr>
          <p:cNvPr id="471" name="Rechteck 470"/>
          <p:cNvSpPr/>
          <p:nvPr/>
        </p:nvSpPr>
        <p:spPr bwMode="auto">
          <a:xfrm>
            <a:off x="3539356" y="4860910"/>
            <a:ext cx="3573107" cy="1365250"/>
          </a:xfrm>
          <a:prstGeom prst="rect">
            <a:avLst/>
          </a:prstGeom>
          <a:gradFill>
            <a:gsLst>
              <a:gs pos="0">
                <a:schemeClr val="accent6">
                  <a:lumMod val="75000"/>
                </a:schemeClr>
              </a:gs>
              <a:gs pos="74000">
                <a:schemeClr val="accent6">
                  <a:tint val="37000"/>
                  <a:satMod val="300000"/>
                </a:schemeClr>
              </a:gs>
              <a:gs pos="100000">
                <a:schemeClr val="accent6">
                  <a:tint val="15000"/>
                  <a:satMod val="350000"/>
                </a:schemeClr>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en-US" dirty="0" smtClean="0">
                <a:solidFill>
                  <a:prstClr val="black"/>
                </a:solidFill>
                <a:latin typeface="Arial" charset="0"/>
                <a:ea typeface="ＭＳ Ｐゴシック" pitchFamily="1" charset="-128"/>
              </a:rPr>
              <a:t>Queue Ext.200</a:t>
            </a:r>
          </a:p>
          <a:p>
            <a:pPr defTabSz="914400" eaLnBrk="0" fontAlgn="base" hangingPunct="0">
              <a:spcBef>
                <a:spcPct val="0"/>
              </a:spcBef>
              <a:spcAft>
                <a:spcPct val="0"/>
              </a:spcAft>
            </a:pPr>
            <a:r>
              <a:rPr lang="en-US" dirty="0" smtClean="0">
                <a:solidFill>
                  <a:prstClr val="black"/>
                </a:solidFill>
                <a:latin typeface="Arial" charset="0"/>
                <a:ea typeface="ＭＳ Ｐゴシック" pitchFamily="1" charset="-128"/>
              </a:rPr>
              <a:t>&lt;If </a:t>
            </a:r>
            <a:r>
              <a:rPr lang="en-US" dirty="0">
                <a:solidFill>
                  <a:prstClr val="black"/>
                </a:solidFill>
                <a:latin typeface="Arial" charset="0"/>
                <a:ea typeface="ＭＳ Ｐゴシック" pitchFamily="1" charset="-128"/>
              </a:rPr>
              <a:t>necessary, </a:t>
            </a:r>
            <a:r>
              <a:rPr lang="en-US" dirty="0" smtClean="0">
                <a:solidFill>
                  <a:prstClr val="black"/>
                </a:solidFill>
                <a:latin typeface="Arial" charset="0"/>
                <a:ea typeface="ＭＳ Ｐゴシック" pitchFamily="1" charset="-128"/>
              </a:rPr>
              <a:t>Chief 1 logs in&gt;</a:t>
            </a:r>
            <a:endParaRPr lang="en-US" dirty="0">
              <a:solidFill>
                <a:prstClr val="black"/>
              </a:solidFill>
              <a:latin typeface="Arial" charset="0"/>
              <a:ea typeface="ＭＳ Ｐゴシック" pitchFamily="1" charset="-128"/>
            </a:endParaRPr>
          </a:p>
          <a:p>
            <a:pPr defTabSz="914400" eaLnBrk="0" fontAlgn="base" hangingPunct="0">
              <a:spcBef>
                <a:spcPct val="0"/>
              </a:spcBef>
              <a:spcAft>
                <a:spcPct val="0"/>
              </a:spcAft>
            </a:pPr>
            <a:endParaRPr lang="en-US" dirty="0">
              <a:solidFill>
                <a:prstClr val="black"/>
              </a:solidFill>
              <a:latin typeface="Arial" charset="0"/>
              <a:ea typeface="ＭＳ Ｐゴシック" pitchFamily="1" charset="-128"/>
            </a:endParaRPr>
          </a:p>
          <a:p>
            <a:pPr defTabSz="914400" eaLnBrk="0" fontAlgn="base" hangingPunct="0">
              <a:spcBef>
                <a:spcPct val="0"/>
              </a:spcBef>
              <a:spcAft>
                <a:spcPct val="0"/>
              </a:spcAft>
            </a:pPr>
            <a:r>
              <a:rPr lang="en-US" dirty="0">
                <a:solidFill>
                  <a:prstClr val="black"/>
                </a:solidFill>
                <a:latin typeface="Arial" charset="0"/>
                <a:ea typeface="ＭＳ Ｐゴシック" pitchFamily="1" charset="-128"/>
              </a:rPr>
              <a:t>Forwarding with </a:t>
            </a:r>
            <a:r>
              <a:rPr lang="en-US" dirty="0" smtClean="0">
                <a:solidFill>
                  <a:prstClr val="black"/>
                </a:solidFill>
                <a:latin typeface="Arial" charset="0"/>
                <a:ea typeface="ＭＳ Ｐゴシック" pitchFamily="1" charset="-128"/>
              </a:rPr>
              <a:t>rejection</a:t>
            </a:r>
          </a:p>
          <a:p>
            <a:pPr defTabSz="914400" eaLnBrk="0" fontAlgn="base" hangingPunct="0">
              <a:spcBef>
                <a:spcPct val="0"/>
              </a:spcBef>
              <a:spcAft>
                <a:spcPct val="0"/>
              </a:spcAft>
            </a:pPr>
            <a:r>
              <a:rPr lang="en-US" dirty="0" smtClean="0">
                <a:solidFill>
                  <a:prstClr val="black"/>
                </a:solidFill>
                <a:latin typeface="Arial" charset="0"/>
                <a:ea typeface="ＭＳ Ｐゴシック" pitchFamily="1" charset="-128"/>
              </a:rPr>
              <a:t>to Ext.211</a:t>
            </a:r>
            <a:endParaRPr lang="de-DE" dirty="0" smtClean="0">
              <a:solidFill>
                <a:prstClr val="black"/>
              </a:solidFill>
              <a:latin typeface="Arial" charset="0"/>
              <a:ea typeface="ＭＳ Ｐゴシック" pitchFamily="1" charset="-128"/>
            </a:endParaRPr>
          </a:p>
        </p:txBody>
      </p:sp>
      <p:cxnSp>
        <p:nvCxnSpPr>
          <p:cNvPr id="472" name="Gewinkelte Verbindung 471"/>
          <p:cNvCxnSpPr>
            <a:endCxn id="463" idx="2"/>
          </p:cNvCxnSpPr>
          <p:nvPr/>
        </p:nvCxnSpPr>
        <p:spPr bwMode="auto">
          <a:xfrm rot="16200000" flipV="1">
            <a:off x="3162805" y="4817178"/>
            <a:ext cx="505054" cy="306310"/>
          </a:xfrm>
          <a:prstGeom prst="bentConnector3">
            <a:avLst>
              <a:gd name="adj1" fmla="val 50000"/>
            </a:avLst>
          </a:prstGeom>
          <a:solidFill>
            <a:schemeClr val="accent1"/>
          </a:solidFill>
          <a:ln w="25400" cap="flat" cmpd="sng" algn="ctr">
            <a:solidFill>
              <a:schemeClr val="accent6"/>
            </a:solidFill>
            <a:prstDash val="dash"/>
            <a:round/>
            <a:headEnd type="none" w="med" len="med"/>
            <a:tailEnd type="triangle"/>
          </a:ln>
          <a:effectLst/>
        </p:spPr>
      </p:cxnSp>
      <p:sp>
        <p:nvSpPr>
          <p:cNvPr id="473" name="Abgerundetes Rechteck 472"/>
          <p:cNvSpPr/>
          <p:nvPr/>
        </p:nvSpPr>
        <p:spPr bwMode="auto">
          <a:xfrm>
            <a:off x="3769877" y="3724260"/>
            <a:ext cx="705583" cy="245666"/>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de-DE" sz="1000" b="1" dirty="0" smtClean="0">
                <a:solidFill>
                  <a:prstClr val="black"/>
                </a:solidFill>
                <a:latin typeface="Arial" charset="0"/>
                <a:ea typeface="ＭＳ Ｐゴシック" pitchFamily="1" charset="-128"/>
              </a:rPr>
              <a:t>Ext. 211</a:t>
            </a:r>
          </a:p>
        </p:txBody>
      </p:sp>
      <p:sp>
        <p:nvSpPr>
          <p:cNvPr id="474" name="Abgerundetes Rechteck 473"/>
          <p:cNvSpPr/>
          <p:nvPr/>
        </p:nvSpPr>
        <p:spPr bwMode="auto">
          <a:xfrm>
            <a:off x="6227327" y="3718308"/>
            <a:ext cx="764693" cy="251618"/>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r>
              <a:rPr lang="de-DE" sz="1000" b="1" dirty="0" smtClean="0">
                <a:solidFill>
                  <a:prstClr val="black"/>
                </a:solidFill>
                <a:latin typeface="Arial" charset="0"/>
                <a:ea typeface="ＭＳ Ｐゴシック" pitchFamily="1" charset="-128"/>
              </a:rPr>
              <a:t>Ext. 210</a:t>
            </a:r>
          </a:p>
        </p:txBody>
      </p:sp>
      <p:cxnSp>
        <p:nvCxnSpPr>
          <p:cNvPr id="475" name="Gerade Verbindung mit Pfeil 474"/>
          <p:cNvCxnSpPr/>
          <p:nvPr/>
        </p:nvCxnSpPr>
        <p:spPr bwMode="auto">
          <a:xfrm flipH="1">
            <a:off x="857921" y="4233460"/>
            <a:ext cx="1543049" cy="0"/>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sp>
        <p:nvSpPr>
          <p:cNvPr id="476" name="Textfeld 475"/>
          <p:cNvSpPr txBox="1"/>
          <p:nvPr/>
        </p:nvSpPr>
        <p:spPr>
          <a:xfrm>
            <a:off x="538658" y="2974509"/>
            <a:ext cx="2028825" cy="877163"/>
          </a:xfrm>
          <a:prstGeom prst="rect">
            <a:avLst/>
          </a:prstGeom>
        </p:spPr>
        <p:txBody>
          <a:bodyPr wrap="square" rtlCol="0" anchor="t">
            <a:spAutoFit/>
          </a:bodyPr>
          <a:lstStyle/>
          <a:p>
            <a:pPr algn="ctr" defTabSz="914400" eaLnBrk="0" fontAlgn="base" hangingPunct="0">
              <a:spcBef>
                <a:spcPct val="20000"/>
              </a:spcBef>
              <a:spcAft>
                <a:spcPct val="0"/>
              </a:spcAft>
            </a:pPr>
            <a:r>
              <a:rPr lang="de-DE" kern="0" dirty="0" err="1">
                <a:solidFill>
                  <a:prstClr val="black"/>
                </a:solidFill>
              </a:rPr>
              <a:t>Outgoing</a:t>
            </a:r>
            <a:r>
              <a:rPr lang="de-DE" kern="0" dirty="0">
                <a:solidFill>
                  <a:prstClr val="black"/>
                </a:solidFill>
              </a:rPr>
              <a:t> </a:t>
            </a:r>
            <a:r>
              <a:rPr lang="de-DE" kern="0" dirty="0" err="1">
                <a:solidFill>
                  <a:prstClr val="black"/>
                </a:solidFill>
              </a:rPr>
              <a:t>Caller</a:t>
            </a:r>
            <a:r>
              <a:rPr lang="de-DE" kern="0" dirty="0">
                <a:solidFill>
                  <a:prstClr val="black"/>
                </a:solidFill>
              </a:rPr>
              <a:t> ID </a:t>
            </a:r>
            <a:r>
              <a:rPr lang="de-DE" kern="0" dirty="0" err="1" smtClean="0">
                <a:solidFill>
                  <a:prstClr val="black"/>
                </a:solidFill>
              </a:rPr>
              <a:t>internal</a:t>
            </a:r>
            <a:r>
              <a:rPr lang="de-DE" kern="0" dirty="0" smtClean="0">
                <a:solidFill>
                  <a:prstClr val="black"/>
                </a:solidFill>
              </a:rPr>
              <a:t>/</a:t>
            </a:r>
            <a:r>
              <a:rPr lang="de-DE" kern="0" dirty="0" err="1" smtClean="0">
                <a:solidFill>
                  <a:prstClr val="black"/>
                </a:solidFill>
              </a:rPr>
              <a:t>external</a:t>
            </a:r>
            <a:r>
              <a:rPr lang="de-DE" kern="0" dirty="0" smtClean="0">
                <a:solidFill>
                  <a:prstClr val="black"/>
                </a:solidFill>
              </a:rPr>
              <a:t> Extension </a:t>
            </a:r>
            <a:r>
              <a:rPr lang="de-DE" kern="0" dirty="0">
                <a:solidFill>
                  <a:prstClr val="black"/>
                </a:solidFill>
              </a:rPr>
              <a:t>200</a:t>
            </a:r>
            <a:endParaRPr lang="de-DE" kern="0" dirty="0" smtClean="0">
              <a:solidFill>
                <a:prstClr val="black"/>
              </a:solidFill>
            </a:endParaRPr>
          </a:p>
        </p:txBody>
      </p:sp>
      <p:sp>
        <p:nvSpPr>
          <p:cNvPr id="477" name="Textfeld 476"/>
          <p:cNvSpPr txBox="1"/>
          <p:nvPr/>
        </p:nvSpPr>
        <p:spPr>
          <a:xfrm>
            <a:off x="4309352" y="3718308"/>
            <a:ext cx="2028825" cy="353943"/>
          </a:xfrm>
          <a:prstGeom prst="rect">
            <a:avLst/>
          </a:prstGeom>
        </p:spPr>
        <p:txBody>
          <a:bodyPr wrap="square" rtlCol="0" anchor="t">
            <a:spAutoFit/>
          </a:bodyPr>
          <a:lstStyle/>
          <a:p>
            <a:pPr algn="ctr" defTabSz="914400" eaLnBrk="0" fontAlgn="base" hangingPunct="0">
              <a:spcBef>
                <a:spcPct val="20000"/>
              </a:spcBef>
              <a:spcAft>
                <a:spcPct val="0"/>
              </a:spcAft>
            </a:pPr>
            <a:r>
              <a:rPr lang="de-DE" kern="0" dirty="0" smtClean="0">
                <a:solidFill>
                  <a:prstClr val="black"/>
                </a:solidFill>
              </a:rPr>
              <a:t>BLF Keys</a:t>
            </a:r>
          </a:p>
        </p:txBody>
      </p:sp>
      <p:sp>
        <p:nvSpPr>
          <p:cNvPr id="478" name="Rechteck 477"/>
          <p:cNvSpPr/>
          <p:nvPr/>
        </p:nvSpPr>
        <p:spPr bwMode="auto">
          <a:xfrm>
            <a:off x="2696245" y="2733430"/>
            <a:ext cx="5315010" cy="1971674"/>
          </a:xfrm>
          <a:prstGeom prst="rect">
            <a:avLst/>
          </a:prstGeom>
          <a:noFill/>
          <a:ln w="22225" cap="flat" cmpd="sng" algn="ctr">
            <a:solidFill>
              <a:srgbClr val="00B05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de-DE" sz="2400" smtClean="0">
              <a:solidFill>
                <a:prstClr val="black"/>
              </a:solidFill>
              <a:latin typeface="Arial" charset="0"/>
              <a:ea typeface="ＭＳ Ｐゴシック" pitchFamily="1" charset="-128"/>
            </a:endParaRPr>
          </a:p>
        </p:txBody>
      </p:sp>
      <p:sp>
        <p:nvSpPr>
          <p:cNvPr id="479" name="Textfeld 478"/>
          <p:cNvSpPr txBox="1"/>
          <p:nvPr/>
        </p:nvSpPr>
        <p:spPr>
          <a:xfrm>
            <a:off x="4309351" y="2704480"/>
            <a:ext cx="2028825" cy="353943"/>
          </a:xfrm>
          <a:prstGeom prst="rect">
            <a:avLst/>
          </a:prstGeom>
        </p:spPr>
        <p:txBody>
          <a:bodyPr wrap="square" rtlCol="0" anchor="t">
            <a:spAutoFit/>
          </a:bodyPr>
          <a:lstStyle/>
          <a:p>
            <a:pPr algn="ctr" defTabSz="914400" eaLnBrk="0" fontAlgn="base" hangingPunct="0">
              <a:spcBef>
                <a:spcPct val="20000"/>
              </a:spcBef>
              <a:spcAft>
                <a:spcPct val="0"/>
              </a:spcAft>
            </a:pPr>
            <a:r>
              <a:rPr lang="de-DE" kern="0" dirty="0" smtClean="0">
                <a:solidFill>
                  <a:prstClr val="black"/>
                </a:solidFill>
              </a:rPr>
              <a:t>Call </a:t>
            </a:r>
            <a:r>
              <a:rPr lang="de-DE" kern="0" dirty="0" err="1" smtClean="0">
                <a:solidFill>
                  <a:prstClr val="black"/>
                </a:solidFill>
              </a:rPr>
              <a:t>pickup</a:t>
            </a:r>
            <a:r>
              <a:rPr lang="de-DE" kern="0" dirty="0" smtClean="0">
                <a:solidFill>
                  <a:prstClr val="black"/>
                </a:solidFill>
              </a:rPr>
              <a:t> </a:t>
            </a:r>
            <a:r>
              <a:rPr lang="de-DE" kern="0" dirty="0" err="1" smtClean="0">
                <a:solidFill>
                  <a:prstClr val="black"/>
                </a:solidFill>
              </a:rPr>
              <a:t>group</a:t>
            </a:r>
            <a:endParaRPr lang="de-DE" kern="0" dirty="0" smtClean="0">
              <a:solidFill>
                <a:prstClr val="black"/>
              </a:solidFill>
            </a:endParaRPr>
          </a:p>
        </p:txBody>
      </p:sp>
      <p:sp>
        <p:nvSpPr>
          <p:cNvPr id="480" name="Textfeld 479"/>
          <p:cNvSpPr txBox="1"/>
          <p:nvPr/>
        </p:nvSpPr>
        <p:spPr>
          <a:xfrm>
            <a:off x="8011256" y="3853968"/>
            <a:ext cx="1314390" cy="667875"/>
          </a:xfrm>
          <a:prstGeom prst="rect">
            <a:avLst/>
          </a:prstGeom>
        </p:spPr>
        <p:txBody>
          <a:bodyPr wrap="square" rtlCol="0" anchor="t">
            <a:spAutoFit/>
          </a:bodyPr>
          <a:lstStyle/>
          <a:p>
            <a:pPr algn="ctr" defTabSz="914400" eaLnBrk="0" fontAlgn="base" hangingPunct="0">
              <a:spcBef>
                <a:spcPct val="20000"/>
              </a:spcBef>
              <a:spcAft>
                <a:spcPct val="0"/>
              </a:spcAft>
            </a:pPr>
            <a:r>
              <a:rPr lang="de-DE" kern="0" dirty="0" smtClean="0">
                <a:solidFill>
                  <a:prstClr val="black"/>
                </a:solidFill>
              </a:rPr>
              <a:t>Call </a:t>
            </a:r>
            <a:r>
              <a:rPr lang="de-DE" kern="0" dirty="0" err="1" smtClean="0">
                <a:solidFill>
                  <a:prstClr val="black"/>
                </a:solidFill>
              </a:rPr>
              <a:t>waiting</a:t>
            </a:r>
            <a:endParaRPr lang="de-DE" kern="0" dirty="0" smtClean="0">
              <a:solidFill>
                <a:prstClr val="black"/>
              </a:solidFill>
            </a:endParaRPr>
          </a:p>
          <a:p>
            <a:pPr algn="ctr" defTabSz="914400" eaLnBrk="0" fontAlgn="base" hangingPunct="0">
              <a:spcBef>
                <a:spcPct val="20000"/>
              </a:spcBef>
              <a:spcAft>
                <a:spcPct val="0"/>
              </a:spcAft>
            </a:pPr>
            <a:r>
              <a:rPr lang="de-DE" kern="0" dirty="0" err="1" smtClean="0">
                <a:solidFill>
                  <a:prstClr val="black"/>
                </a:solidFill>
              </a:rPr>
              <a:t>activated</a:t>
            </a:r>
            <a:endParaRPr lang="de-DE" kern="0" dirty="0" smtClean="0">
              <a:solidFill>
                <a:prstClr val="black"/>
              </a:solidFill>
            </a:endParaRPr>
          </a:p>
        </p:txBody>
      </p:sp>
      <p:grpSp>
        <p:nvGrpSpPr>
          <p:cNvPr id="29" name="Gruppieren 28"/>
          <p:cNvGrpSpPr/>
          <p:nvPr/>
        </p:nvGrpSpPr>
        <p:grpSpPr>
          <a:xfrm>
            <a:off x="7406376" y="3075542"/>
            <a:ext cx="353974" cy="38510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51"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2"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3"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4"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5"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6"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7"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8"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9"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0"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1"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2"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3"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4"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65"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0" name="Gruppieren 29"/>
          <p:cNvGrpSpPr/>
          <p:nvPr/>
        </p:nvGrpSpPr>
        <p:grpSpPr>
          <a:xfrm>
            <a:off x="2955660" y="3069960"/>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1"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6"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7"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8"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9"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50"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pic>
        <p:nvPicPr>
          <p:cNvPr id="66" name="Picture 22" descr="Newton_s"/>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2830608" y="3856608"/>
            <a:ext cx="715659" cy="505881"/>
          </a:xfrm>
          <a:prstGeom prst="rect">
            <a:avLst/>
          </a:prstGeom>
          <a:noFill/>
          <a:effectLst/>
        </p:spPr>
      </p:pic>
      <p:pic>
        <p:nvPicPr>
          <p:cNvPr id="67" name="Picture 22" descr="Newton_s"/>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7154352" y="3856608"/>
            <a:ext cx="715659" cy="505881"/>
          </a:xfrm>
          <a:prstGeom prst="rect">
            <a:avLst/>
          </a:prstGeom>
          <a:noFill/>
          <a:effectLst/>
        </p:spPr>
      </p:pic>
      <p:sp>
        <p:nvSpPr>
          <p:cNvPr id="71" name="Text Box 56"/>
          <p:cNvSpPr txBox="1">
            <a:spLocks noChangeArrowheads="1"/>
          </p:cNvSpPr>
          <p:nvPr/>
        </p:nvSpPr>
        <p:spPr bwMode="auto">
          <a:xfrm>
            <a:off x="4257358" y="2253300"/>
            <a:ext cx="2192784" cy="52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8" tIns="45704" rIns="91408" bIns="45704">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r>
              <a:rPr lang="de-DE" dirty="0" err="1" smtClean="0">
                <a:solidFill>
                  <a:srgbClr val="000000"/>
                </a:solidFill>
              </a:rPr>
              <a:t>override_callforward_call</a:t>
            </a:r>
            <a:r>
              <a:rPr lang="de-DE" dirty="0" smtClean="0">
                <a:solidFill>
                  <a:srgbClr val="000000"/>
                </a:solidFill>
              </a:rPr>
              <a:t/>
            </a:r>
            <a:br>
              <a:rPr lang="de-DE" dirty="0" smtClean="0">
                <a:solidFill>
                  <a:srgbClr val="000000"/>
                </a:solidFill>
              </a:rPr>
            </a:br>
            <a:r>
              <a:rPr lang="de-DE" dirty="0" smtClean="0">
                <a:solidFill>
                  <a:srgbClr val="000000"/>
                </a:solidFill>
              </a:rPr>
              <a:t>        </a:t>
            </a:r>
            <a:r>
              <a:rPr lang="de-DE" dirty="0" err="1" smtClean="0">
                <a:solidFill>
                  <a:srgbClr val="000000"/>
                </a:solidFill>
              </a:rPr>
              <a:t>apply</a:t>
            </a:r>
            <a:r>
              <a:rPr lang="de-DE" dirty="0" smtClean="0">
                <a:solidFill>
                  <a:srgbClr val="000000"/>
                </a:solidFill>
              </a:rPr>
              <a:t> </a:t>
            </a:r>
            <a:r>
              <a:rPr lang="de-DE" dirty="0" err="1" smtClean="0">
                <a:solidFill>
                  <a:srgbClr val="000000"/>
                </a:solidFill>
              </a:rPr>
              <a:t>to</a:t>
            </a:r>
            <a:r>
              <a:rPr lang="de-DE" dirty="0" smtClean="0">
                <a:solidFill>
                  <a:srgbClr val="000000"/>
                </a:solidFill>
              </a:rPr>
              <a:t> </a:t>
            </a:r>
          </a:p>
        </p:txBody>
      </p:sp>
      <p:cxnSp>
        <p:nvCxnSpPr>
          <p:cNvPr id="72" name="Gerade Verbindung mit Pfeil 71"/>
          <p:cNvCxnSpPr/>
          <p:nvPr/>
        </p:nvCxnSpPr>
        <p:spPr bwMode="auto">
          <a:xfrm>
            <a:off x="5735600" y="2634616"/>
            <a:ext cx="602577" cy="0"/>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cxnSp>
        <p:nvCxnSpPr>
          <p:cNvPr id="77" name="Gerade Verbindung mit Pfeil 76"/>
          <p:cNvCxnSpPr/>
          <p:nvPr/>
        </p:nvCxnSpPr>
        <p:spPr bwMode="auto">
          <a:xfrm>
            <a:off x="3932771" y="2631758"/>
            <a:ext cx="464420" cy="0"/>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spTree>
    <p:extLst>
      <p:ext uri="{BB962C8B-B14F-4D97-AF65-F5344CB8AC3E}">
        <p14:creationId xmlns:p14="http://schemas.microsoft.com/office/powerpoint/2010/main" val="829163535"/>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 Verbindung 4"/>
          <p:cNvCxnSpPr/>
          <p:nvPr/>
        </p:nvCxnSpPr>
        <p:spPr>
          <a:xfrm flipV="1">
            <a:off x="4907468" y="2283319"/>
            <a:ext cx="0" cy="1020911"/>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3"/>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2"/>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26" y="3424561"/>
            <a:ext cx="1523809" cy="242867"/>
          </a:xfrm>
          <a:prstGeom prst="rect">
            <a:avLst/>
          </a:prstGeom>
        </p:spPr>
      </p:pic>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33" name="Grafik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51324" y="2776489"/>
            <a:ext cx="1523809" cy="250371"/>
          </a:xfrm>
          <a:prstGeom prst="rect">
            <a:avLst/>
          </a:prstGeom>
        </p:spPr>
      </p:pic>
      <p:sp>
        <p:nvSpPr>
          <p:cNvPr id="35" name="Textfeld 34"/>
          <p:cNvSpPr txBox="1"/>
          <p:nvPr/>
        </p:nvSpPr>
        <p:spPr>
          <a:xfrm>
            <a:off x="5246852" y="5086842"/>
            <a:ext cx="950901" cy="353943"/>
          </a:xfrm>
          <a:prstGeom prst="rect">
            <a:avLst/>
          </a:prstGeom>
          <a:noFill/>
        </p:spPr>
        <p:txBody>
          <a:bodyPr wrap="none" rtlCol="0">
            <a:spAutoFit/>
          </a:bodyPr>
          <a:lstStyle/>
          <a:p>
            <a:pPr defTabSz="457050"/>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BRI</a:t>
            </a:r>
          </a:p>
          <a:p>
            <a:pPr algn="ctr" defTabSz="457050"/>
            <a:r>
              <a:rPr lang="de-DE" dirty="0" smtClean="0">
                <a:solidFill>
                  <a:prstClr val="black"/>
                </a:solidFill>
              </a:rPr>
              <a:t>Analog </a:t>
            </a:r>
            <a:r>
              <a:rPr lang="de-DE" dirty="0" err="1" smtClean="0">
                <a:solidFill>
                  <a:prstClr val="black"/>
                </a:solidFill>
              </a:rPr>
              <a:t>line</a:t>
            </a:r>
            <a:endParaRPr lang="de-DE" dirty="0" smtClean="0">
              <a:solidFill>
                <a:prstClr val="black"/>
              </a:solidFill>
            </a:endParaRPr>
          </a:p>
        </p:txBody>
      </p:sp>
      <p:sp>
        <p:nvSpPr>
          <p:cNvPr id="44" name="Wolke 43"/>
          <p:cNvSpPr/>
          <p:nvPr/>
        </p:nvSpPr>
        <p:spPr>
          <a:xfrm>
            <a:off x="8620505" y="5008736"/>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ITSP</a:t>
            </a:r>
            <a:br>
              <a:rPr lang="de-DE" dirty="0" smtClean="0">
                <a:solidFill>
                  <a:prstClr val="black"/>
                </a:solidFill>
              </a:rPr>
            </a:br>
            <a:r>
              <a:rPr lang="de-DE" dirty="0" smtClean="0">
                <a:solidFill>
                  <a:prstClr val="black"/>
                </a:solidFill>
              </a:rPr>
              <a:t>Internet</a:t>
            </a:r>
          </a:p>
        </p:txBody>
      </p:sp>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2" name="Gerade Verbindung 61"/>
          <p:cNvCxnSpPr/>
          <p:nvPr/>
        </p:nvCxnSpPr>
        <p:spPr>
          <a:xfrm flipV="1">
            <a:off x="5059868"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sp>
        <p:nvSpPr>
          <p:cNvPr id="76" name="Textfeld 75"/>
          <p:cNvSpPr txBox="1"/>
          <p:nvPr/>
        </p:nvSpPr>
        <p:spPr>
          <a:xfrm>
            <a:off x="540630" y="1615068"/>
            <a:ext cx="1252031"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de-DE" sz="1800" b="1" dirty="0" err="1" smtClean="0">
                <a:solidFill>
                  <a:prstClr val="black"/>
                </a:solidFill>
              </a:rPr>
              <a:t>Overview</a:t>
            </a:r>
            <a:endParaRPr lang="de-DE" sz="1800" b="1" dirty="0" smtClean="0">
              <a:solidFill>
                <a:prstClr val="black"/>
              </a:solidFill>
            </a:endParaRPr>
          </a:p>
        </p:txBody>
      </p: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01" name="Gruppieren 300"/>
          <p:cNvGrpSpPr/>
          <p:nvPr/>
        </p:nvGrpSpPr>
        <p:grpSpPr>
          <a:xfrm>
            <a:off x="6495026" y="4048596"/>
            <a:ext cx="788746" cy="385106"/>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39" name="Gruppieren 338"/>
          <p:cNvGrpSpPr/>
          <p:nvPr/>
        </p:nvGrpSpPr>
        <p:grpSpPr>
          <a:xfrm>
            <a:off x="7431130" y="4048240"/>
            <a:ext cx="788746" cy="385106"/>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77" name="Gruppieren 376"/>
          <p:cNvGrpSpPr/>
          <p:nvPr/>
        </p:nvGrpSpPr>
        <p:grpSpPr>
          <a:xfrm>
            <a:off x="9299996" y="4048244"/>
            <a:ext cx="788746" cy="385106"/>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415" name="Gruppieren 414"/>
          <p:cNvGrpSpPr/>
          <p:nvPr/>
        </p:nvGrpSpPr>
        <p:grpSpPr>
          <a:xfrm>
            <a:off x="8367235" y="4048242"/>
            <a:ext cx="788746" cy="385106"/>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3" name="Abgerundetes Rechteck 452"/>
          <p:cNvSpPr/>
          <p:nvPr/>
        </p:nvSpPr>
        <p:spPr>
          <a:xfrm>
            <a:off x="3352722" y="3146721"/>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defTabSz="457050"/>
            <a:endParaRPr lang="de-DE">
              <a:solidFill>
                <a:prstClr val="black"/>
              </a:solidFill>
            </a:endParaRPr>
          </a:p>
        </p:txBody>
      </p:sp>
      <p:pic>
        <p:nvPicPr>
          <p:cNvPr id="459"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587" y="3280544"/>
            <a:ext cx="2737143" cy="651429"/>
          </a:xfrm>
          <a:prstGeom prst="rect">
            <a:avLst/>
          </a:prstGeom>
          <a:noFill/>
          <a:extLst>
            <a:ext uri="{909E8E84-426E-40DD-AFC4-6F175D3DCCD1}">
              <a14:hiddenFill xmlns:a14="http://schemas.microsoft.com/office/drawing/2010/main">
                <a:solidFill>
                  <a:srgbClr val="FFFFFF"/>
                </a:solidFill>
              </a14:hiddenFill>
            </a:ext>
          </a:extLst>
        </p:spPr>
      </p:pic>
      <p:sp>
        <p:nvSpPr>
          <p:cNvPr id="458" name="Titel 2"/>
          <p:cNvSpPr>
            <a:spLocks noGrp="1"/>
          </p:cNvSpPr>
          <p:nvPr>
            <p:ph type="title"/>
          </p:nvPr>
        </p:nvSpPr>
        <p:spPr>
          <a:xfrm>
            <a:off x="533322" y="218482"/>
            <a:ext cx="9612471" cy="685801"/>
          </a:xfrm>
        </p:spPr>
        <p:txBody>
          <a:bodyPr/>
          <a:lstStyle/>
          <a:p>
            <a:r>
              <a:rPr lang="de-DE" dirty="0" smtClean="0"/>
              <a:t>Interactive Voice Response (IVR)</a:t>
            </a:r>
            <a:endParaRPr lang="en-GB" dirty="0"/>
          </a:p>
        </p:txBody>
      </p:sp>
    </p:spTree>
    <p:extLst>
      <p:ext uri="{BB962C8B-B14F-4D97-AF65-F5344CB8AC3E}">
        <p14:creationId xmlns:p14="http://schemas.microsoft.com/office/powerpoint/2010/main" val="2904946017"/>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Screenshots\Mozilla Firefox_28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80690" y="1912392"/>
            <a:ext cx="3178946" cy="1936369"/>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kopowski_t\Desktop\Oasy\Galilei\Screenshots\Mozilla Firefox_18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485402" y="3975510"/>
            <a:ext cx="3714511" cy="1129718"/>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2741608" y="3424560"/>
            <a:ext cx="1716177"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947068" y="1624360"/>
            <a:ext cx="1800200" cy="615553"/>
          </a:xfrm>
          <a:prstGeom prst="rect">
            <a:avLst/>
          </a:prstGeom>
          <a:gradFill>
            <a:gsLst>
              <a:gs pos="0">
                <a:schemeClr val="accent6"/>
              </a:gs>
              <a:gs pos="50000">
                <a:schemeClr val="accent6">
                  <a:lumMod val="40000"/>
                  <a:lumOff val="60000"/>
                </a:schemeClr>
              </a:gs>
              <a:gs pos="100000">
                <a:schemeClr val="accent6"/>
              </a:gs>
            </a:gsLst>
            <a:lin ang="5400000" scaled="0"/>
          </a:gradFill>
          <a:ln>
            <a:solidFill>
              <a:schemeClr val="accent6"/>
            </a:solidFill>
          </a:ln>
        </p:spPr>
        <p:txBody>
          <a:bodyPr wrap="square" rtlCol="0">
            <a:spAutoFit/>
          </a:bodyPr>
          <a:lstStyle/>
          <a:p>
            <a:pPr algn="ctr" defTabSz="457050"/>
            <a:r>
              <a:rPr lang="de-DE" b="1" dirty="0" err="1" smtClean="0">
                <a:solidFill>
                  <a:prstClr val="black"/>
                </a:solidFill>
              </a:rPr>
              <a:t>One</a:t>
            </a:r>
            <a:r>
              <a:rPr lang="de-DE" b="1" dirty="0" smtClean="0">
                <a:solidFill>
                  <a:prstClr val="black"/>
                </a:solidFill>
              </a:rPr>
              <a:t> </a:t>
            </a:r>
            <a:r>
              <a:rPr lang="de-DE" b="1" dirty="0" err="1" smtClean="0">
                <a:solidFill>
                  <a:prstClr val="black"/>
                </a:solidFill>
              </a:rPr>
              <a:t>level</a:t>
            </a:r>
            <a:endParaRPr lang="de-DE" b="1" dirty="0" smtClean="0">
              <a:solidFill>
                <a:prstClr val="black"/>
              </a:solidFill>
            </a:endParaRPr>
          </a:p>
          <a:p>
            <a:pPr algn="ctr" defTabSz="457050"/>
            <a:r>
              <a:rPr lang="de-DE" b="1" dirty="0" smtClean="0">
                <a:solidFill>
                  <a:prstClr val="black"/>
                </a:solidFill>
              </a:rPr>
              <a:t>IVR</a:t>
            </a:r>
            <a:endParaRPr lang="en-GB" b="1" dirty="0">
              <a:solidFill>
                <a:prstClr val="black"/>
              </a:solidFill>
            </a:endParaRPr>
          </a:p>
        </p:txBody>
      </p:sp>
      <p:sp>
        <p:nvSpPr>
          <p:cNvPr id="9" name="Rechteck 8"/>
          <p:cNvSpPr/>
          <p:nvPr/>
        </p:nvSpPr>
        <p:spPr>
          <a:xfrm>
            <a:off x="4449947" y="3149595"/>
            <a:ext cx="1609689" cy="2160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5" name="Gewinkelte Verbindung 4"/>
          <p:cNvCxnSpPr>
            <a:stCxn id="32" idx="2"/>
            <a:endCxn id="15" idx="0"/>
          </p:cNvCxnSpPr>
          <p:nvPr/>
        </p:nvCxnSpPr>
        <p:spPr>
          <a:xfrm rot="5400000">
            <a:off x="5671716" y="5268886"/>
            <a:ext cx="1008111" cy="487811"/>
          </a:xfrm>
          <a:prstGeom prst="bentConnector3">
            <a:avLst>
              <a:gd name="adj1" fmla="val 50000"/>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4747466" y="6016847"/>
            <a:ext cx="2368798" cy="353943"/>
          </a:xfrm>
          <a:prstGeom prst="rect">
            <a:avLst/>
          </a:prstGeom>
          <a:gradFill>
            <a:gsLst>
              <a:gs pos="0">
                <a:schemeClr val="accent6"/>
              </a:gs>
              <a:gs pos="50000">
                <a:schemeClr val="accent6">
                  <a:lumMod val="40000"/>
                  <a:lumOff val="60000"/>
                </a:schemeClr>
              </a:gs>
              <a:gs pos="100000">
                <a:schemeClr val="accent6"/>
              </a:gs>
            </a:gsLst>
            <a:lin ang="5400000" scaled="0"/>
          </a:gradFill>
          <a:ln>
            <a:solidFill>
              <a:schemeClr val="accent6"/>
            </a:solidFill>
          </a:ln>
        </p:spPr>
        <p:txBody>
          <a:bodyPr wrap="square" rtlCol="0">
            <a:spAutoFit/>
          </a:bodyPr>
          <a:lstStyle/>
          <a:p>
            <a:pPr algn="ctr" defTabSz="457050"/>
            <a:r>
              <a:rPr lang="de-DE" b="1" dirty="0" smtClean="0">
                <a:solidFill>
                  <a:prstClr val="black"/>
                </a:solidFill>
              </a:rPr>
              <a:t>Enter title </a:t>
            </a:r>
            <a:r>
              <a:rPr lang="de-DE" b="1" dirty="0" err="1" smtClean="0">
                <a:solidFill>
                  <a:prstClr val="black"/>
                </a:solidFill>
              </a:rPr>
              <a:t>for</a:t>
            </a:r>
            <a:r>
              <a:rPr lang="de-DE" b="1" dirty="0" smtClean="0">
                <a:solidFill>
                  <a:prstClr val="black"/>
                </a:solidFill>
              </a:rPr>
              <a:t> </a:t>
            </a:r>
            <a:r>
              <a:rPr lang="de-DE" b="1" dirty="0" err="1" smtClean="0">
                <a:solidFill>
                  <a:prstClr val="black"/>
                </a:solidFill>
              </a:rPr>
              <a:t>each</a:t>
            </a:r>
            <a:r>
              <a:rPr lang="de-DE" b="1" dirty="0" smtClean="0">
                <a:solidFill>
                  <a:prstClr val="black"/>
                </a:solidFill>
              </a:rPr>
              <a:t> IVR</a:t>
            </a:r>
            <a:endParaRPr lang="en-GB" b="1" dirty="0">
              <a:solidFill>
                <a:prstClr val="black"/>
              </a:solidFill>
            </a:endParaRPr>
          </a:p>
        </p:txBody>
      </p:sp>
      <p:sp>
        <p:nvSpPr>
          <p:cNvPr id="8" name="Titel 2"/>
          <p:cNvSpPr>
            <a:spLocks noGrp="1"/>
          </p:cNvSpPr>
          <p:nvPr>
            <p:ph type="title"/>
          </p:nvPr>
        </p:nvSpPr>
        <p:spPr>
          <a:xfrm>
            <a:off x="533322" y="218482"/>
            <a:ext cx="9612471" cy="685801"/>
          </a:xfrm>
        </p:spPr>
        <p:txBody>
          <a:bodyPr/>
          <a:lstStyle/>
          <a:p>
            <a:r>
              <a:rPr lang="de-DE" dirty="0"/>
              <a:t>Interactive Voice Response (IVR)</a:t>
            </a:r>
            <a:endParaRPr lang="en-GB" dirty="0"/>
          </a:p>
        </p:txBody>
      </p:sp>
      <p:sp>
        <p:nvSpPr>
          <p:cNvPr id="10" name="Rechteck 9"/>
          <p:cNvSpPr/>
          <p:nvPr/>
        </p:nvSpPr>
        <p:spPr>
          <a:xfrm>
            <a:off x="2879625" y="1932135"/>
            <a:ext cx="1307803" cy="30777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22" name="Rechteck 21"/>
          <p:cNvSpPr/>
          <p:nvPr/>
        </p:nvSpPr>
        <p:spPr>
          <a:xfrm>
            <a:off x="7499795" y="4648696"/>
            <a:ext cx="700117"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23" name="Gewinkelte Verbindung 22"/>
          <p:cNvCxnSpPr>
            <a:stCxn id="22" idx="0"/>
            <a:endCxn id="9" idx="3"/>
          </p:cNvCxnSpPr>
          <p:nvPr/>
        </p:nvCxnSpPr>
        <p:spPr>
          <a:xfrm rot="16200000" flipV="1">
            <a:off x="6259201" y="3058043"/>
            <a:ext cx="1391088" cy="1790218"/>
          </a:xfrm>
          <a:prstGeom prst="bentConnector2">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5483572" y="4648697"/>
            <a:ext cx="1872208" cy="36003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37" name="Gerade Verbindung mit Pfeil 36"/>
          <p:cNvCxnSpPr>
            <a:stCxn id="32" idx="3"/>
            <a:endCxn id="22" idx="1"/>
          </p:cNvCxnSpPr>
          <p:nvPr/>
        </p:nvCxnSpPr>
        <p:spPr>
          <a:xfrm flipV="1">
            <a:off x="7355780" y="4828716"/>
            <a:ext cx="144015" cy="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 name="Rechteck 5"/>
          <p:cNvSpPr/>
          <p:nvPr/>
        </p:nvSpPr>
        <p:spPr>
          <a:xfrm>
            <a:off x="4475460" y="1480344"/>
            <a:ext cx="20162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016726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Screenshots\Mozilla Firefox_26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3"/>
          <a:stretch/>
        </p:blipFill>
        <p:spPr bwMode="auto">
          <a:xfrm>
            <a:off x="1003824" y="2235074"/>
            <a:ext cx="8581019" cy="277816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Software Update</a:t>
            </a:r>
            <a:endParaRPr lang="de-DE" dirty="0"/>
          </a:p>
        </p:txBody>
      </p:sp>
      <p:sp>
        <p:nvSpPr>
          <p:cNvPr id="4" name="Inhaltsplatzhalter 2"/>
          <p:cNvSpPr txBox="1">
            <a:spLocks/>
          </p:cNvSpPr>
          <p:nvPr/>
        </p:nvSpPr>
        <p:spPr>
          <a:xfrm>
            <a:off x="731044" y="1336328"/>
            <a:ext cx="3425562" cy="576064"/>
          </a:xfrm>
          <a:prstGeom prst="rect">
            <a:avLst/>
          </a:prstGeom>
        </p:spPr>
        <p:txBody>
          <a:bodyPr lIns="80178" tIns="40089" rIns="80178" bIns="40089"/>
          <a:lst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de-DE" sz="2400" b="1" dirty="0" smtClean="0">
                <a:solidFill>
                  <a:schemeClr val="tx1"/>
                </a:solidFill>
              </a:rPr>
              <a:t>Update</a:t>
            </a:r>
            <a:endParaRPr lang="en-GB" sz="2400" dirty="0"/>
          </a:p>
        </p:txBody>
      </p:sp>
      <p:sp>
        <p:nvSpPr>
          <p:cNvPr id="6" name="Inhaltsplatzhalter 2"/>
          <p:cNvSpPr txBox="1">
            <a:spLocks/>
          </p:cNvSpPr>
          <p:nvPr/>
        </p:nvSpPr>
        <p:spPr>
          <a:xfrm>
            <a:off x="1337930" y="5512792"/>
            <a:ext cx="8250097" cy="864096"/>
          </a:xfrm>
          <a:prstGeom prst="rect">
            <a:avLst/>
          </a:prstGeom>
        </p:spPr>
        <p:txBody>
          <a:bodyPr lIns="80178" tIns="40089" rIns="80178" bIns="40089"/>
          <a:lst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en-US" sz="2400" b="1" dirty="0" smtClean="0">
                <a:solidFill>
                  <a:srgbClr val="22272F"/>
                </a:solidFill>
              </a:rPr>
              <a:t>To </a:t>
            </a:r>
            <a:r>
              <a:rPr lang="en-US" sz="2400" b="1" dirty="0">
                <a:solidFill>
                  <a:srgbClr val="22272F"/>
                </a:solidFill>
              </a:rPr>
              <a:t>update the </a:t>
            </a:r>
            <a:r>
              <a:rPr lang="en-US" sz="2400" b="1" dirty="0" smtClean="0">
                <a:solidFill>
                  <a:srgbClr val="22272F"/>
                </a:solidFill>
              </a:rPr>
              <a:t>PBX software an HDD </a:t>
            </a:r>
            <a:r>
              <a:rPr lang="en-US" sz="2400" b="1" dirty="0">
                <a:solidFill>
                  <a:srgbClr val="22272F"/>
                </a:solidFill>
              </a:rPr>
              <a:t>Update </a:t>
            </a:r>
            <a:r>
              <a:rPr lang="en-US" sz="2400" b="1" dirty="0" smtClean="0">
                <a:solidFill>
                  <a:srgbClr val="22272F"/>
                </a:solidFill>
              </a:rPr>
              <a:t>Image is provided to you. Please check our wiki pages for latest releases.</a:t>
            </a:r>
            <a:endParaRPr lang="de-DE" sz="2400" b="1" dirty="0" smtClean="0">
              <a:solidFill>
                <a:srgbClr val="22272F"/>
              </a:solidFill>
            </a:endParaRPr>
          </a:p>
        </p:txBody>
      </p:sp>
      <p:sp>
        <p:nvSpPr>
          <p:cNvPr id="7" name="Rechteck 6"/>
          <p:cNvSpPr/>
          <p:nvPr/>
        </p:nvSpPr>
        <p:spPr>
          <a:xfrm>
            <a:off x="5339556" y="4144640"/>
            <a:ext cx="4176464"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9065416"/>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kopowski_t\Desktop\Oasy\Galilei\Screenshots\Mozilla Firefox_18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15420" y="1446165"/>
            <a:ext cx="5558221" cy="49307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475165" y="1480344"/>
            <a:ext cx="1800200" cy="353943"/>
          </a:xfrm>
          <a:prstGeom prst="rect">
            <a:avLst/>
          </a:prstGeom>
          <a:gradFill>
            <a:gsLst>
              <a:gs pos="0">
                <a:schemeClr val="accent6"/>
              </a:gs>
              <a:gs pos="50000">
                <a:schemeClr val="accent6">
                  <a:lumMod val="40000"/>
                  <a:lumOff val="60000"/>
                </a:schemeClr>
              </a:gs>
              <a:gs pos="100000">
                <a:schemeClr val="accent6"/>
              </a:gs>
            </a:gsLst>
            <a:lin ang="5400000" scaled="0"/>
          </a:gradFill>
          <a:ln>
            <a:solidFill>
              <a:schemeClr val="accent6"/>
            </a:solidFill>
          </a:ln>
        </p:spPr>
        <p:txBody>
          <a:bodyPr wrap="square" rtlCol="0">
            <a:spAutoFit/>
          </a:bodyPr>
          <a:lstStyle/>
          <a:p>
            <a:pPr algn="ctr" defTabSz="457050"/>
            <a:r>
              <a:rPr lang="de-DE" b="1" dirty="0" err="1" smtClean="0">
                <a:solidFill>
                  <a:prstClr val="black"/>
                </a:solidFill>
              </a:rPr>
              <a:t>One</a:t>
            </a:r>
            <a:r>
              <a:rPr lang="de-DE" b="1" dirty="0" smtClean="0">
                <a:solidFill>
                  <a:prstClr val="black"/>
                </a:solidFill>
              </a:rPr>
              <a:t> </a:t>
            </a:r>
            <a:r>
              <a:rPr lang="de-DE" b="1" dirty="0" err="1" smtClean="0">
                <a:solidFill>
                  <a:prstClr val="black"/>
                </a:solidFill>
              </a:rPr>
              <a:t>level</a:t>
            </a:r>
            <a:r>
              <a:rPr lang="de-DE" b="1" dirty="0" smtClean="0">
                <a:solidFill>
                  <a:prstClr val="black"/>
                </a:solidFill>
              </a:rPr>
              <a:t> IVR</a:t>
            </a:r>
            <a:endParaRPr lang="en-GB" b="1" dirty="0">
              <a:solidFill>
                <a:prstClr val="black"/>
              </a:solidFill>
            </a:endParaRPr>
          </a:p>
        </p:txBody>
      </p:sp>
      <p:sp>
        <p:nvSpPr>
          <p:cNvPr id="9" name="Rechteck 8"/>
          <p:cNvSpPr/>
          <p:nvPr/>
        </p:nvSpPr>
        <p:spPr>
          <a:xfrm>
            <a:off x="5743913" y="2757192"/>
            <a:ext cx="1971908" cy="2160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5" name="Gewinkelte Verbindung 4"/>
          <p:cNvCxnSpPr>
            <a:stCxn id="32" idx="0"/>
            <a:endCxn id="15" idx="0"/>
          </p:cNvCxnSpPr>
          <p:nvPr/>
        </p:nvCxnSpPr>
        <p:spPr>
          <a:xfrm rot="16200000" flipV="1">
            <a:off x="4385681" y="2614301"/>
            <a:ext cx="106976" cy="3961814"/>
          </a:xfrm>
          <a:prstGeom prst="bentConnector3">
            <a:avLst>
              <a:gd name="adj1" fmla="val 313693"/>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1497142" y="4541720"/>
            <a:ext cx="1922239" cy="461665"/>
          </a:xfrm>
          <a:prstGeom prst="rect">
            <a:avLst/>
          </a:prstGeom>
          <a:gradFill>
            <a:gsLst>
              <a:gs pos="0">
                <a:schemeClr val="accent6"/>
              </a:gs>
              <a:gs pos="50000">
                <a:schemeClr val="accent6">
                  <a:lumMod val="40000"/>
                  <a:lumOff val="60000"/>
                </a:schemeClr>
              </a:gs>
              <a:gs pos="100000">
                <a:schemeClr val="accent6"/>
              </a:gs>
            </a:gsLst>
            <a:lin ang="5400000" scaled="0"/>
          </a:gradFill>
          <a:ln>
            <a:solidFill>
              <a:schemeClr val="accent6"/>
            </a:solidFill>
          </a:ln>
        </p:spPr>
        <p:txBody>
          <a:bodyPr wrap="square" rtlCol="0">
            <a:spAutoFit/>
          </a:bodyPr>
          <a:lstStyle/>
          <a:p>
            <a:pPr algn="ctr" defTabSz="457050"/>
            <a:r>
              <a:rPr lang="de-DE" sz="1200" b="1" dirty="0" err="1" smtClean="0">
                <a:solidFill>
                  <a:prstClr val="black"/>
                </a:solidFill>
              </a:rPr>
              <a:t>Choose</a:t>
            </a:r>
            <a:r>
              <a:rPr lang="de-DE" sz="1200" b="1" dirty="0" smtClean="0">
                <a:solidFill>
                  <a:prstClr val="black"/>
                </a:solidFill>
              </a:rPr>
              <a:t> </a:t>
            </a:r>
            <a:r>
              <a:rPr lang="de-DE" sz="1200" b="1" dirty="0" err="1" smtClean="0">
                <a:solidFill>
                  <a:prstClr val="black"/>
                </a:solidFill>
              </a:rPr>
              <a:t>function</a:t>
            </a:r>
            <a:r>
              <a:rPr lang="de-DE" sz="1200" b="1" dirty="0" smtClean="0">
                <a:solidFill>
                  <a:prstClr val="black"/>
                </a:solidFill>
              </a:rPr>
              <a:t> </a:t>
            </a:r>
            <a:r>
              <a:rPr lang="de-DE" sz="1200" b="1" dirty="0" err="1" smtClean="0">
                <a:solidFill>
                  <a:prstClr val="black"/>
                </a:solidFill>
              </a:rPr>
              <a:t>for</a:t>
            </a:r>
            <a:endParaRPr lang="de-DE" sz="1200" b="1" dirty="0">
              <a:solidFill>
                <a:prstClr val="black"/>
              </a:solidFill>
            </a:endParaRPr>
          </a:p>
          <a:p>
            <a:pPr algn="ctr" defTabSz="457050"/>
            <a:r>
              <a:rPr lang="de-DE" sz="1200" b="1" dirty="0" err="1" smtClean="0">
                <a:solidFill>
                  <a:prstClr val="black"/>
                </a:solidFill>
              </a:rPr>
              <a:t>each</a:t>
            </a:r>
            <a:r>
              <a:rPr lang="de-DE" sz="1200" b="1" dirty="0" smtClean="0">
                <a:solidFill>
                  <a:prstClr val="black"/>
                </a:solidFill>
              </a:rPr>
              <a:t> </a:t>
            </a:r>
            <a:r>
              <a:rPr lang="de-DE" sz="1200" b="1" dirty="0" err="1" smtClean="0">
                <a:solidFill>
                  <a:prstClr val="black"/>
                </a:solidFill>
              </a:rPr>
              <a:t>digit</a:t>
            </a:r>
            <a:r>
              <a:rPr lang="de-DE" sz="1200" b="1" dirty="0" smtClean="0">
                <a:solidFill>
                  <a:prstClr val="black"/>
                </a:solidFill>
              </a:rPr>
              <a:t>.. </a:t>
            </a:r>
            <a:endParaRPr lang="en-GB" sz="1200" b="1" dirty="0">
              <a:solidFill>
                <a:prstClr val="black"/>
              </a:solidFill>
            </a:endParaRPr>
          </a:p>
        </p:txBody>
      </p:sp>
      <p:sp>
        <p:nvSpPr>
          <p:cNvPr id="8" name="Titel 2"/>
          <p:cNvSpPr>
            <a:spLocks noGrp="1"/>
          </p:cNvSpPr>
          <p:nvPr>
            <p:ph type="title"/>
          </p:nvPr>
        </p:nvSpPr>
        <p:spPr>
          <a:xfrm>
            <a:off x="533322" y="218482"/>
            <a:ext cx="9612471" cy="685801"/>
          </a:xfrm>
        </p:spPr>
        <p:txBody>
          <a:bodyPr/>
          <a:lstStyle/>
          <a:p>
            <a:r>
              <a:rPr lang="de-DE" dirty="0"/>
              <a:t>Interactive Voice Response (IVR)</a:t>
            </a:r>
            <a:endParaRPr lang="en-GB" dirty="0"/>
          </a:p>
        </p:txBody>
      </p:sp>
      <p:sp>
        <p:nvSpPr>
          <p:cNvPr id="10" name="Rechteck 9"/>
          <p:cNvSpPr/>
          <p:nvPr/>
        </p:nvSpPr>
        <p:spPr>
          <a:xfrm>
            <a:off x="5743911" y="1984400"/>
            <a:ext cx="1971909" cy="2160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32" name="Rechteck 31"/>
          <p:cNvSpPr/>
          <p:nvPr/>
        </p:nvSpPr>
        <p:spPr>
          <a:xfrm>
            <a:off x="5772403" y="4648696"/>
            <a:ext cx="1295346" cy="122413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16" name="Textfeld 15"/>
          <p:cNvSpPr txBox="1"/>
          <p:nvPr/>
        </p:nvSpPr>
        <p:spPr>
          <a:xfrm>
            <a:off x="1497142" y="3570317"/>
            <a:ext cx="1800200" cy="461665"/>
          </a:xfrm>
          <a:prstGeom prst="rect">
            <a:avLst/>
          </a:prstGeom>
          <a:gradFill>
            <a:gsLst>
              <a:gs pos="0">
                <a:schemeClr val="accent6"/>
              </a:gs>
              <a:gs pos="50000">
                <a:schemeClr val="accent6">
                  <a:lumMod val="40000"/>
                  <a:lumOff val="60000"/>
                </a:schemeClr>
              </a:gs>
              <a:gs pos="100000">
                <a:schemeClr val="accent6"/>
              </a:gs>
            </a:gsLst>
            <a:lin ang="5400000" scaled="0"/>
          </a:gradFill>
          <a:ln>
            <a:solidFill>
              <a:schemeClr val="accent6"/>
            </a:solidFill>
          </a:ln>
        </p:spPr>
        <p:txBody>
          <a:bodyPr wrap="square" rtlCol="0">
            <a:spAutoFit/>
          </a:bodyPr>
          <a:lstStyle/>
          <a:p>
            <a:pPr algn="ctr" defTabSz="457050"/>
            <a:r>
              <a:rPr lang="en-US" sz="1200" b="1" dirty="0" smtClean="0">
                <a:solidFill>
                  <a:prstClr val="black"/>
                </a:solidFill>
              </a:rPr>
              <a:t>Upload announcements </a:t>
            </a:r>
            <a:r>
              <a:rPr lang="en-US" sz="1200" b="1" dirty="0">
                <a:solidFill>
                  <a:prstClr val="black"/>
                </a:solidFill>
              </a:rPr>
              <a:t>in the "Audio" menu</a:t>
            </a:r>
            <a:endParaRPr lang="en-GB" sz="1200" b="1" dirty="0">
              <a:solidFill>
                <a:prstClr val="black"/>
              </a:solidFill>
            </a:endParaRPr>
          </a:p>
        </p:txBody>
      </p:sp>
      <p:cxnSp>
        <p:nvCxnSpPr>
          <p:cNvPr id="13" name="Gewinkelte Verbindung 12"/>
          <p:cNvCxnSpPr>
            <a:stCxn id="16" idx="0"/>
            <a:endCxn id="9" idx="2"/>
          </p:cNvCxnSpPr>
          <p:nvPr/>
        </p:nvCxnSpPr>
        <p:spPr>
          <a:xfrm rot="5400000" flipH="1" flipV="1">
            <a:off x="4265004" y="1105455"/>
            <a:ext cx="597101" cy="4332625"/>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9459" name="Picture 3" descr="C:\Users\kopowski_t\Desktop\Oasy\Galilei\Screenshots\Mozilla Firefox_18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125946" y="5260764"/>
            <a:ext cx="3099941" cy="1798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feld 30"/>
          <p:cNvSpPr txBox="1"/>
          <p:nvPr/>
        </p:nvSpPr>
        <p:spPr>
          <a:xfrm>
            <a:off x="6785550" y="6694696"/>
            <a:ext cx="1922239" cy="461665"/>
          </a:xfrm>
          <a:prstGeom prst="rect">
            <a:avLst/>
          </a:prstGeom>
          <a:gradFill>
            <a:gsLst>
              <a:gs pos="0">
                <a:schemeClr val="accent6"/>
              </a:gs>
              <a:gs pos="50000">
                <a:schemeClr val="accent6">
                  <a:lumMod val="40000"/>
                  <a:lumOff val="60000"/>
                </a:schemeClr>
              </a:gs>
              <a:gs pos="100000">
                <a:schemeClr val="accent6"/>
              </a:gs>
            </a:gsLst>
            <a:lin ang="5400000" scaled="0"/>
          </a:gradFill>
          <a:ln>
            <a:solidFill>
              <a:schemeClr val="accent6"/>
            </a:solidFill>
          </a:ln>
        </p:spPr>
        <p:txBody>
          <a:bodyPr wrap="square" rtlCol="0">
            <a:spAutoFit/>
          </a:bodyPr>
          <a:lstStyle/>
          <a:p>
            <a:pPr algn="ctr" defTabSz="457050"/>
            <a:r>
              <a:rPr lang="de-DE" sz="1200" b="1" dirty="0" smtClean="0">
                <a:solidFill>
                  <a:prstClr val="black"/>
                </a:solidFill>
              </a:rPr>
              <a:t>.. </a:t>
            </a:r>
            <a:r>
              <a:rPr lang="de-DE" sz="1200" b="1" dirty="0" err="1" smtClean="0">
                <a:solidFill>
                  <a:prstClr val="black"/>
                </a:solidFill>
              </a:rPr>
              <a:t>and</a:t>
            </a:r>
            <a:r>
              <a:rPr lang="de-DE" sz="1200" b="1" dirty="0" smtClean="0">
                <a:solidFill>
                  <a:prstClr val="black"/>
                </a:solidFill>
              </a:rPr>
              <a:t> </a:t>
            </a:r>
            <a:r>
              <a:rPr lang="de-DE" sz="1200" b="1" dirty="0" err="1" smtClean="0">
                <a:solidFill>
                  <a:prstClr val="black"/>
                </a:solidFill>
              </a:rPr>
              <a:t>interaction</a:t>
            </a:r>
            <a:r>
              <a:rPr lang="de-DE" sz="1200" b="1" dirty="0" smtClean="0">
                <a:solidFill>
                  <a:prstClr val="black"/>
                </a:solidFill>
              </a:rPr>
              <a:t> </a:t>
            </a:r>
            <a:r>
              <a:rPr lang="de-DE" sz="1200" b="1" dirty="0" err="1" smtClean="0">
                <a:solidFill>
                  <a:prstClr val="black"/>
                </a:solidFill>
              </a:rPr>
              <a:t>for</a:t>
            </a:r>
            <a:r>
              <a:rPr lang="de-DE" sz="1200" b="1" dirty="0" smtClean="0">
                <a:solidFill>
                  <a:prstClr val="black"/>
                </a:solidFill>
              </a:rPr>
              <a:t> </a:t>
            </a:r>
            <a:r>
              <a:rPr lang="de-DE" sz="1200" b="1" dirty="0" err="1" smtClean="0">
                <a:solidFill>
                  <a:prstClr val="black"/>
                </a:solidFill>
              </a:rPr>
              <a:t>special</a:t>
            </a:r>
            <a:r>
              <a:rPr lang="de-DE" sz="1200" b="1" dirty="0" smtClean="0">
                <a:solidFill>
                  <a:prstClr val="black"/>
                </a:solidFill>
              </a:rPr>
              <a:t> </a:t>
            </a:r>
            <a:r>
              <a:rPr lang="de-DE" sz="1200" b="1" dirty="0" err="1" smtClean="0">
                <a:solidFill>
                  <a:prstClr val="black"/>
                </a:solidFill>
              </a:rPr>
              <a:t>cases</a:t>
            </a:r>
            <a:endParaRPr lang="en-GB" sz="1200" b="1" dirty="0">
              <a:solidFill>
                <a:prstClr val="black"/>
              </a:solidFill>
            </a:endParaRPr>
          </a:p>
        </p:txBody>
      </p:sp>
      <p:sp>
        <p:nvSpPr>
          <p:cNvPr id="33" name="Rechteck 32"/>
          <p:cNvSpPr/>
          <p:nvPr/>
        </p:nvSpPr>
        <p:spPr>
          <a:xfrm>
            <a:off x="3665821" y="5728816"/>
            <a:ext cx="1457711" cy="122413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34" name="Gewinkelte Verbindung 33"/>
          <p:cNvCxnSpPr>
            <a:stCxn id="33" idx="3"/>
            <a:endCxn id="31" idx="1"/>
          </p:cNvCxnSpPr>
          <p:nvPr/>
        </p:nvCxnSpPr>
        <p:spPr>
          <a:xfrm>
            <a:off x="5123532" y="6340884"/>
            <a:ext cx="1662018" cy="584645"/>
          </a:xfrm>
          <a:prstGeom prst="bentConnector3">
            <a:avLst>
              <a:gd name="adj1" fmla="val 50000"/>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386722"/>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Wolke 181"/>
          <p:cNvSpPr/>
          <p:nvPr/>
        </p:nvSpPr>
        <p:spPr>
          <a:xfrm>
            <a:off x="208641" y="4905007"/>
            <a:ext cx="1800120" cy="1151205"/>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BRI</a:t>
            </a:r>
          </a:p>
          <a:p>
            <a:pPr algn="ctr" defTabSz="457050"/>
            <a:r>
              <a:rPr lang="de-DE" dirty="0" smtClean="0">
                <a:solidFill>
                  <a:prstClr val="black"/>
                </a:solidFill>
              </a:rPr>
              <a:t>Analog </a:t>
            </a:r>
            <a:r>
              <a:rPr lang="de-DE" dirty="0" err="1" smtClean="0">
                <a:solidFill>
                  <a:prstClr val="black"/>
                </a:solidFill>
              </a:rPr>
              <a:t>line</a:t>
            </a:r>
            <a:r>
              <a:rPr lang="de-DE" dirty="0" smtClean="0">
                <a:solidFill>
                  <a:prstClr val="black"/>
                </a:solidFill>
              </a:rPr>
              <a:t/>
            </a:r>
            <a:br>
              <a:rPr lang="de-DE" dirty="0" smtClean="0">
                <a:solidFill>
                  <a:prstClr val="black"/>
                </a:solidFill>
              </a:rPr>
            </a:br>
            <a:r>
              <a:rPr lang="de-DE" dirty="0" smtClean="0">
                <a:solidFill>
                  <a:prstClr val="black"/>
                </a:solidFill>
              </a:rPr>
              <a:t>ITSP</a:t>
            </a:r>
          </a:p>
        </p:txBody>
      </p:sp>
      <p:cxnSp>
        <p:nvCxnSpPr>
          <p:cNvPr id="74" name="Gerade Verbindung mit Pfeil 73"/>
          <p:cNvCxnSpPr/>
          <p:nvPr/>
        </p:nvCxnSpPr>
        <p:spPr bwMode="auto">
          <a:xfrm>
            <a:off x="3350562" y="3410865"/>
            <a:ext cx="772772" cy="1"/>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sp>
        <p:nvSpPr>
          <p:cNvPr id="4" name="Rectangle 2"/>
          <p:cNvSpPr>
            <a:spLocks noGrp="1"/>
          </p:cNvSpPr>
          <p:nvPr>
            <p:ph type="title"/>
          </p:nvPr>
        </p:nvSpPr>
        <p:spPr>
          <a:xfrm>
            <a:off x="1414280" y="112192"/>
            <a:ext cx="7918824" cy="936104"/>
          </a:xfrm>
        </p:spPr>
        <p:txBody>
          <a:bodyPr/>
          <a:lstStyle/>
          <a:p>
            <a:r>
              <a:rPr lang="de-DE" dirty="0" err="1" smtClean="0"/>
              <a:t>Practical</a:t>
            </a:r>
            <a:r>
              <a:rPr lang="de-DE" dirty="0" smtClean="0"/>
              <a:t> </a:t>
            </a:r>
            <a:r>
              <a:rPr lang="de-DE" dirty="0" err="1" smtClean="0"/>
              <a:t>Exercise</a:t>
            </a:r>
            <a:r>
              <a:rPr lang="de-DE" dirty="0" smtClean="0"/>
              <a:t/>
            </a:r>
            <a:br>
              <a:rPr lang="de-DE" dirty="0" smtClean="0"/>
            </a:br>
            <a:r>
              <a:rPr lang="de-DE" dirty="0" err="1" smtClean="0"/>
              <a:t>Callflow</a:t>
            </a:r>
            <a:r>
              <a:rPr lang="de-DE" dirty="0" smtClean="0"/>
              <a:t> Extension</a:t>
            </a:r>
          </a:p>
        </p:txBody>
      </p:sp>
      <p:sp>
        <p:nvSpPr>
          <p:cNvPr id="5" name="Rectangle 6"/>
          <p:cNvSpPr>
            <a:spLocks noChangeArrowheads="1"/>
          </p:cNvSpPr>
          <p:nvPr/>
        </p:nvSpPr>
        <p:spPr bwMode="auto">
          <a:xfrm>
            <a:off x="4127034" y="1810827"/>
            <a:ext cx="1777997" cy="257563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t" anchorCtr="0"/>
          <a:lstStyle/>
          <a:p>
            <a:pPr algn="ctr" defTabSz="457050"/>
            <a:r>
              <a:rPr lang="de-DE" dirty="0" smtClean="0">
                <a:solidFill>
                  <a:prstClr val="black"/>
                </a:solidFill>
              </a:rPr>
              <a:t>IVR</a:t>
            </a:r>
            <a:br>
              <a:rPr lang="de-DE" dirty="0" smtClean="0">
                <a:solidFill>
                  <a:prstClr val="black"/>
                </a:solidFill>
              </a:rPr>
            </a:br>
            <a:r>
              <a:rPr lang="de-DE" dirty="0" smtClean="0">
                <a:solidFill>
                  <a:prstClr val="black"/>
                </a:solidFill>
              </a:rPr>
              <a:t>Main </a:t>
            </a:r>
            <a:r>
              <a:rPr lang="de-DE" dirty="0" err="1" smtClean="0">
                <a:solidFill>
                  <a:prstClr val="black"/>
                </a:solidFill>
              </a:rPr>
              <a:t>menu</a:t>
            </a:r>
            <a:endParaRPr lang="de-DE" dirty="0">
              <a:solidFill>
                <a:prstClr val="black"/>
              </a:solidFill>
            </a:endParaRPr>
          </a:p>
        </p:txBody>
      </p:sp>
      <p:sp>
        <p:nvSpPr>
          <p:cNvPr id="6" name="Line 7"/>
          <p:cNvSpPr>
            <a:spLocks noChangeShapeType="1"/>
          </p:cNvSpPr>
          <p:nvPr/>
        </p:nvSpPr>
        <p:spPr bwMode="auto">
          <a:xfrm flipV="1">
            <a:off x="1217536" y="4037277"/>
            <a:ext cx="0" cy="818702"/>
          </a:xfrm>
          <a:prstGeom prst="line">
            <a:avLst/>
          </a:prstGeom>
          <a:noFill/>
          <a:ln w="254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7" name="Text Box 8"/>
          <p:cNvSpPr txBox="1">
            <a:spLocks noChangeArrowheads="1"/>
          </p:cNvSpPr>
          <p:nvPr/>
        </p:nvSpPr>
        <p:spPr bwMode="auto">
          <a:xfrm>
            <a:off x="355971" y="4386644"/>
            <a:ext cx="1505460" cy="31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smtClean="0">
                <a:solidFill>
                  <a:prstClr val="black"/>
                </a:solidFill>
              </a:rPr>
              <a:t>Call </a:t>
            </a:r>
            <a:r>
              <a:rPr lang="de-DE" dirty="0" err="1" smtClean="0">
                <a:solidFill>
                  <a:prstClr val="black"/>
                </a:solidFill>
              </a:rPr>
              <a:t>to</a:t>
            </a:r>
            <a:r>
              <a:rPr lang="de-DE" dirty="0" smtClean="0">
                <a:solidFill>
                  <a:prstClr val="black"/>
                </a:solidFill>
              </a:rPr>
              <a:t> ..100</a:t>
            </a:r>
            <a:endParaRPr lang="de-DE" dirty="0">
              <a:solidFill>
                <a:prstClr val="black"/>
              </a:solidFill>
            </a:endParaRPr>
          </a:p>
        </p:txBody>
      </p:sp>
      <p:sp>
        <p:nvSpPr>
          <p:cNvPr id="8" name="Rectangle 9"/>
          <p:cNvSpPr>
            <a:spLocks noChangeArrowheads="1"/>
          </p:cNvSpPr>
          <p:nvPr/>
        </p:nvSpPr>
        <p:spPr bwMode="auto">
          <a:xfrm>
            <a:off x="6995193" y="1590058"/>
            <a:ext cx="3170362" cy="4625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algn="ctr" defTabSz="457050"/>
            <a:r>
              <a:rPr lang="de-DE" dirty="0" err="1" smtClean="0">
                <a:solidFill>
                  <a:prstClr val="black"/>
                </a:solidFill>
              </a:rPr>
              <a:t>Productinformation</a:t>
            </a:r>
            <a:r>
              <a:rPr lang="de-DE" dirty="0" smtClean="0">
                <a:solidFill>
                  <a:prstClr val="black"/>
                </a:solidFill>
              </a:rPr>
              <a:t> </a:t>
            </a:r>
            <a:r>
              <a:rPr lang="de-DE" dirty="0" err="1" smtClean="0">
                <a:solidFill>
                  <a:prstClr val="black"/>
                </a:solidFill>
              </a:rPr>
              <a:t>about</a:t>
            </a:r>
            <a:r>
              <a:rPr lang="de-DE" dirty="0" smtClean="0">
                <a:solidFill>
                  <a:prstClr val="black"/>
                </a:solidFill>
              </a:rPr>
              <a:t> DECT</a:t>
            </a:r>
            <a:endParaRPr lang="de-DE" dirty="0">
              <a:solidFill>
                <a:prstClr val="black"/>
              </a:solidFill>
            </a:endParaRPr>
          </a:p>
        </p:txBody>
      </p:sp>
      <p:sp>
        <p:nvSpPr>
          <p:cNvPr id="9" name="Line 10"/>
          <p:cNvSpPr>
            <a:spLocks noChangeShapeType="1"/>
          </p:cNvSpPr>
          <p:nvPr/>
        </p:nvSpPr>
        <p:spPr bwMode="auto">
          <a:xfrm flipV="1">
            <a:off x="5960650" y="1821340"/>
            <a:ext cx="978918" cy="599228"/>
          </a:xfrm>
          <a:prstGeom prst="line">
            <a:avLst/>
          </a:prstGeom>
          <a:noFill/>
          <a:ln w="28575">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10" name="Text Box 11"/>
          <p:cNvSpPr txBox="1">
            <a:spLocks noChangeArrowheads="1"/>
          </p:cNvSpPr>
          <p:nvPr/>
        </p:nvSpPr>
        <p:spPr bwMode="auto">
          <a:xfrm>
            <a:off x="5571308" y="2272511"/>
            <a:ext cx="333723" cy="31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a:solidFill>
                  <a:prstClr val="black"/>
                </a:solidFill>
              </a:rPr>
              <a:t>1</a:t>
            </a:r>
          </a:p>
        </p:txBody>
      </p:sp>
      <p:cxnSp>
        <p:nvCxnSpPr>
          <p:cNvPr id="11" name="AutoShape 12"/>
          <p:cNvCxnSpPr>
            <a:cxnSpLocks noChangeShapeType="1"/>
            <a:stCxn id="8" idx="3"/>
          </p:cNvCxnSpPr>
          <p:nvPr/>
        </p:nvCxnSpPr>
        <p:spPr bwMode="auto">
          <a:xfrm flipH="1">
            <a:off x="6127511" y="1821344"/>
            <a:ext cx="4038040" cy="614998"/>
          </a:xfrm>
          <a:prstGeom prst="bentConnector3">
            <a:avLst>
              <a:gd name="adj1" fmla="val -6611"/>
            </a:avLst>
          </a:prstGeom>
          <a:noFill/>
          <a:ln w="19050">
            <a:solidFill>
              <a:schemeClr val="accent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13"/>
          <p:cNvSpPr txBox="1">
            <a:spLocks noChangeArrowheads="1"/>
          </p:cNvSpPr>
          <p:nvPr/>
        </p:nvSpPr>
        <p:spPr bwMode="auto">
          <a:xfrm>
            <a:off x="6906200" y="2126213"/>
            <a:ext cx="2569661" cy="30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sz="1300" b="1" dirty="0" smtClean="0">
                <a:solidFill>
                  <a:prstClr val="black"/>
                </a:solidFill>
              </a:rPr>
              <a:t>After </a:t>
            </a:r>
            <a:r>
              <a:rPr lang="de-DE" sz="1300" b="1" dirty="0" err="1" smtClean="0">
                <a:solidFill>
                  <a:prstClr val="black"/>
                </a:solidFill>
              </a:rPr>
              <a:t>announcement</a:t>
            </a:r>
            <a:endParaRPr lang="de-DE" sz="1300" b="1" dirty="0">
              <a:solidFill>
                <a:prstClr val="black"/>
              </a:solidFill>
            </a:endParaRPr>
          </a:p>
        </p:txBody>
      </p:sp>
      <p:sp>
        <p:nvSpPr>
          <p:cNvPr id="13" name="Rectangle 14"/>
          <p:cNvSpPr>
            <a:spLocks noChangeArrowheads="1"/>
          </p:cNvSpPr>
          <p:nvPr/>
        </p:nvSpPr>
        <p:spPr bwMode="auto">
          <a:xfrm>
            <a:off x="7080477" y="2606296"/>
            <a:ext cx="3170362" cy="4625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algn="ctr" defTabSz="457050"/>
            <a:r>
              <a:rPr lang="de-DE" dirty="0" err="1" smtClean="0">
                <a:solidFill>
                  <a:prstClr val="black"/>
                </a:solidFill>
              </a:rPr>
              <a:t>Productinformation</a:t>
            </a:r>
            <a:r>
              <a:rPr lang="de-DE" dirty="0" smtClean="0">
                <a:solidFill>
                  <a:prstClr val="black"/>
                </a:solidFill>
              </a:rPr>
              <a:t> </a:t>
            </a:r>
            <a:r>
              <a:rPr lang="de-DE" dirty="0" err="1" smtClean="0">
                <a:solidFill>
                  <a:prstClr val="black"/>
                </a:solidFill>
              </a:rPr>
              <a:t>about</a:t>
            </a:r>
            <a:r>
              <a:rPr lang="de-DE" dirty="0" smtClean="0">
                <a:solidFill>
                  <a:prstClr val="black"/>
                </a:solidFill>
              </a:rPr>
              <a:t/>
            </a:r>
            <a:br>
              <a:rPr lang="de-DE" dirty="0" smtClean="0">
                <a:solidFill>
                  <a:prstClr val="black"/>
                </a:solidFill>
              </a:rPr>
            </a:br>
            <a:r>
              <a:rPr lang="de-DE" dirty="0" smtClean="0">
                <a:solidFill>
                  <a:prstClr val="black"/>
                </a:solidFill>
              </a:rPr>
              <a:t>IP PBX </a:t>
            </a:r>
            <a:r>
              <a:rPr lang="de-DE" dirty="0" err="1" smtClean="0">
                <a:solidFill>
                  <a:prstClr val="black"/>
                </a:solidFill>
              </a:rPr>
              <a:t>system</a:t>
            </a:r>
            <a:endParaRPr lang="de-DE" dirty="0">
              <a:solidFill>
                <a:prstClr val="black"/>
              </a:solidFill>
            </a:endParaRPr>
          </a:p>
        </p:txBody>
      </p:sp>
      <p:sp>
        <p:nvSpPr>
          <p:cNvPr id="14" name="Line 15"/>
          <p:cNvSpPr>
            <a:spLocks noChangeShapeType="1"/>
          </p:cNvSpPr>
          <p:nvPr/>
        </p:nvSpPr>
        <p:spPr bwMode="auto">
          <a:xfrm flipV="1">
            <a:off x="5934692" y="2837573"/>
            <a:ext cx="1090160" cy="0"/>
          </a:xfrm>
          <a:prstGeom prst="line">
            <a:avLst/>
          </a:prstGeom>
          <a:noFill/>
          <a:ln w="28575">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15" name="Text Box 16"/>
          <p:cNvSpPr txBox="1">
            <a:spLocks noChangeArrowheads="1"/>
          </p:cNvSpPr>
          <p:nvPr/>
        </p:nvSpPr>
        <p:spPr bwMode="auto">
          <a:xfrm>
            <a:off x="5569454" y="2669369"/>
            <a:ext cx="333723" cy="31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a:solidFill>
                  <a:prstClr val="black"/>
                </a:solidFill>
              </a:rPr>
              <a:t>2</a:t>
            </a:r>
          </a:p>
        </p:txBody>
      </p:sp>
      <p:cxnSp>
        <p:nvCxnSpPr>
          <p:cNvPr id="16" name="AutoShape 17"/>
          <p:cNvCxnSpPr>
            <a:cxnSpLocks noChangeShapeType="1"/>
            <a:stCxn id="13" idx="3"/>
          </p:cNvCxnSpPr>
          <p:nvPr/>
        </p:nvCxnSpPr>
        <p:spPr bwMode="auto">
          <a:xfrm flipH="1">
            <a:off x="6212796" y="2837579"/>
            <a:ext cx="4038040" cy="614998"/>
          </a:xfrm>
          <a:prstGeom prst="bentConnector3">
            <a:avLst>
              <a:gd name="adj1" fmla="val -6611"/>
            </a:avLst>
          </a:prstGeom>
          <a:noFill/>
          <a:ln w="19050">
            <a:solidFill>
              <a:schemeClr val="accent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18"/>
          <p:cNvSpPr txBox="1">
            <a:spLocks noChangeArrowheads="1"/>
          </p:cNvSpPr>
          <p:nvPr/>
        </p:nvSpPr>
        <p:spPr bwMode="auto">
          <a:xfrm>
            <a:off x="6991485" y="3142448"/>
            <a:ext cx="2569661" cy="30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sz="1300" b="1" dirty="0">
                <a:solidFill>
                  <a:prstClr val="black"/>
                </a:solidFill>
              </a:rPr>
              <a:t>After </a:t>
            </a:r>
            <a:r>
              <a:rPr lang="de-DE" sz="1300" b="1" dirty="0" err="1">
                <a:solidFill>
                  <a:prstClr val="black"/>
                </a:solidFill>
              </a:rPr>
              <a:t>announcement</a:t>
            </a:r>
            <a:endParaRPr lang="de-DE" sz="1300" b="1" dirty="0">
              <a:solidFill>
                <a:prstClr val="black"/>
              </a:solidFill>
            </a:endParaRPr>
          </a:p>
        </p:txBody>
      </p:sp>
      <p:sp>
        <p:nvSpPr>
          <p:cNvPr id="18" name="Rectangle 19"/>
          <p:cNvSpPr>
            <a:spLocks noChangeArrowheads="1"/>
          </p:cNvSpPr>
          <p:nvPr/>
        </p:nvSpPr>
        <p:spPr bwMode="auto">
          <a:xfrm>
            <a:off x="441922" y="2811952"/>
            <a:ext cx="1516583" cy="1225325"/>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t" anchorCtr="0"/>
          <a:lstStyle/>
          <a:p>
            <a:pPr defTabSz="457050"/>
            <a:r>
              <a:rPr lang="de-DE" dirty="0" smtClean="0">
                <a:solidFill>
                  <a:prstClr val="black"/>
                </a:solidFill>
              </a:rPr>
              <a:t>Time </a:t>
            </a:r>
            <a:r>
              <a:rPr lang="de-DE" dirty="0" err="1" smtClean="0">
                <a:solidFill>
                  <a:prstClr val="black"/>
                </a:solidFill>
              </a:rPr>
              <a:t>control</a:t>
            </a:r>
            <a:r>
              <a:rPr lang="de-DE" dirty="0" smtClean="0">
                <a:solidFill>
                  <a:prstClr val="black"/>
                </a:solidFill>
              </a:rPr>
              <a:t/>
            </a:r>
            <a:br>
              <a:rPr lang="de-DE" dirty="0" smtClean="0">
                <a:solidFill>
                  <a:prstClr val="black"/>
                </a:solidFill>
              </a:rPr>
            </a:br>
            <a:r>
              <a:rPr lang="de-DE" dirty="0" smtClean="0">
                <a:solidFill>
                  <a:prstClr val="black"/>
                </a:solidFill>
              </a:rPr>
              <a:t>Mo - Fr</a:t>
            </a:r>
          </a:p>
        </p:txBody>
      </p:sp>
      <p:sp>
        <p:nvSpPr>
          <p:cNvPr id="19" name="Rectangle 20"/>
          <p:cNvSpPr>
            <a:spLocks noChangeArrowheads="1"/>
          </p:cNvSpPr>
          <p:nvPr/>
        </p:nvSpPr>
        <p:spPr bwMode="auto">
          <a:xfrm>
            <a:off x="1955180" y="2811953"/>
            <a:ext cx="1494041" cy="41657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defTabSz="457050"/>
            <a:r>
              <a:rPr lang="de-DE" dirty="0" smtClean="0">
                <a:solidFill>
                  <a:prstClr val="black"/>
                </a:solidFill>
              </a:rPr>
              <a:t>08:00 – 12:00</a:t>
            </a:r>
            <a:endParaRPr lang="de-DE" dirty="0">
              <a:solidFill>
                <a:prstClr val="black"/>
              </a:solidFill>
            </a:endParaRPr>
          </a:p>
        </p:txBody>
      </p:sp>
      <p:sp>
        <p:nvSpPr>
          <p:cNvPr id="20" name="Rectangle 21"/>
          <p:cNvSpPr>
            <a:spLocks noChangeArrowheads="1"/>
          </p:cNvSpPr>
          <p:nvPr/>
        </p:nvSpPr>
        <p:spPr bwMode="auto">
          <a:xfrm>
            <a:off x="1955181" y="3620706"/>
            <a:ext cx="1494040" cy="41657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algn="ctr" defTabSz="457050"/>
            <a:r>
              <a:rPr lang="de-DE" dirty="0" smtClean="0">
                <a:solidFill>
                  <a:prstClr val="black"/>
                </a:solidFill>
              </a:rPr>
              <a:t>Out </a:t>
            </a:r>
            <a:r>
              <a:rPr lang="de-DE" dirty="0" err="1" smtClean="0">
                <a:solidFill>
                  <a:prstClr val="black"/>
                </a:solidFill>
              </a:rPr>
              <a:t>of</a:t>
            </a:r>
            <a:r>
              <a:rPr lang="de-DE" dirty="0" smtClean="0">
                <a:solidFill>
                  <a:prstClr val="black"/>
                </a:solidFill>
              </a:rPr>
              <a:t> </a:t>
            </a:r>
            <a:r>
              <a:rPr lang="de-DE" dirty="0" err="1" smtClean="0">
                <a:solidFill>
                  <a:prstClr val="black"/>
                </a:solidFill>
              </a:rPr>
              <a:t>office</a:t>
            </a:r>
            <a:endParaRPr lang="de-DE" dirty="0">
              <a:solidFill>
                <a:prstClr val="black"/>
              </a:solidFill>
            </a:endParaRPr>
          </a:p>
        </p:txBody>
      </p:sp>
      <p:sp>
        <p:nvSpPr>
          <p:cNvPr id="21" name="Line 22"/>
          <p:cNvSpPr>
            <a:spLocks noChangeShapeType="1"/>
          </p:cNvSpPr>
          <p:nvPr/>
        </p:nvSpPr>
        <p:spPr bwMode="auto">
          <a:xfrm>
            <a:off x="5927278" y="4218259"/>
            <a:ext cx="886236" cy="307497"/>
          </a:xfrm>
          <a:prstGeom prst="line">
            <a:avLst/>
          </a:prstGeom>
          <a:noFill/>
          <a:ln w="28575">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22" name="Text Box 23"/>
          <p:cNvSpPr txBox="1">
            <a:spLocks noChangeArrowheads="1"/>
          </p:cNvSpPr>
          <p:nvPr/>
        </p:nvSpPr>
        <p:spPr bwMode="auto">
          <a:xfrm>
            <a:off x="5578720" y="4012376"/>
            <a:ext cx="333723" cy="31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a:solidFill>
                  <a:prstClr val="black"/>
                </a:solidFill>
              </a:rPr>
              <a:t>3</a:t>
            </a:r>
          </a:p>
        </p:txBody>
      </p:sp>
      <p:sp>
        <p:nvSpPr>
          <p:cNvPr id="31" name="Text Box 38"/>
          <p:cNvSpPr txBox="1">
            <a:spLocks noChangeArrowheads="1"/>
          </p:cNvSpPr>
          <p:nvPr/>
        </p:nvSpPr>
        <p:spPr bwMode="auto">
          <a:xfrm>
            <a:off x="9032747" y="4467929"/>
            <a:ext cx="538095" cy="3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smtClean="0">
                <a:solidFill>
                  <a:prstClr val="black"/>
                </a:solidFill>
              </a:rPr>
              <a:t>131</a:t>
            </a:r>
            <a:endParaRPr lang="de-DE" dirty="0">
              <a:solidFill>
                <a:prstClr val="black"/>
              </a:solidFill>
            </a:endParaRPr>
          </a:p>
        </p:txBody>
      </p:sp>
      <p:sp>
        <p:nvSpPr>
          <p:cNvPr id="32" name="Text Box 39"/>
          <p:cNvSpPr txBox="1">
            <a:spLocks noChangeArrowheads="1"/>
          </p:cNvSpPr>
          <p:nvPr/>
        </p:nvSpPr>
        <p:spPr bwMode="auto">
          <a:xfrm>
            <a:off x="9051291" y="5179295"/>
            <a:ext cx="519552" cy="3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smtClean="0">
                <a:solidFill>
                  <a:prstClr val="black"/>
                </a:solidFill>
              </a:rPr>
              <a:t>132</a:t>
            </a:r>
            <a:endParaRPr lang="de-DE" dirty="0">
              <a:solidFill>
                <a:prstClr val="black"/>
              </a:solidFill>
            </a:endParaRPr>
          </a:p>
        </p:txBody>
      </p:sp>
      <p:sp>
        <p:nvSpPr>
          <p:cNvPr id="33" name="Text Box 40"/>
          <p:cNvSpPr txBox="1">
            <a:spLocks noChangeArrowheads="1"/>
          </p:cNvSpPr>
          <p:nvPr/>
        </p:nvSpPr>
        <p:spPr bwMode="auto">
          <a:xfrm>
            <a:off x="9114755" y="6428767"/>
            <a:ext cx="530748" cy="3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smtClean="0">
                <a:solidFill>
                  <a:prstClr val="black"/>
                </a:solidFill>
              </a:rPr>
              <a:t>133</a:t>
            </a:r>
            <a:endParaRPr lang="de-DE" dirty="0">
              <a:solidFill>
                <a:prstClr val="black"/>
              </a:solidFill>
            </a:endParaRPr>
          </a:p>
        </p:txBody>
      </p:sp>
      <p:sp>
        <p:nvSpPr>
          <p:cNvPr id="36" name="Text Box 44"/>
          <p:cNvSpPr txBox="1">
            <a:spLocks noChangeArrowheads="1"/>
          </p:cNvSpPr>
          <p:nvPr/>
        </p:nvSpPr>
        <p:spPr bwMode="auto">
          <a:xfrm>
            <a:off x="3544065" y="5133661"/>
            <a:ext cx="504025" cy="3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ctr" defTabSz="457050" eaLnBrk="1" hangingPunct="1">
              <a:spcBef>
                <a:spcPct val="50000"/>
              </a:spcBef>
            </a:pPr>
            <a:r>
              <a:rPr lang="de-DE" dirty="0" smtClean="0">
                <a:solidFill>
                  <a:prstClr val="black"/>
                </a:solidFill>
              </a:rPr>
              <a:t>199</a:t>
            </a:r>
            <a:endParaRPr lang="de-DE" dirty="0">
              <a:solidFill>
                <a:prstClr val="black"/>
              </a:solidFill>
            </a:endParaRPr>
          </a:p>
        </p:txBody>
      </p:sp>
      <p:sp>
        <p:nvSpPr>
          <p:cNvPr id="38" name="Text Box 46"/>
          <p:cNvSpPr txBox="1">
            <a:spLocks noChangeArrowheads="1"/>
          </p:cNvSpPr>
          <p:nvPr/>
        </p:nvSpPr>
        <p:spPr bwMode="auto">
          <a:xfrm>
            <a:off x="4127033" y="3972719"/>
            <a:ext cx="1070694" cy="3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err="1" smtClean="0">
                <a:solidFill>
                  <a:prstClr val="black"/>
                </a:solidFill>
              </a:rPr>
              <a:t>No</a:t>
            </a:r>
            <a:r>
              <a:rPr lang="de-DE" dirty="0" smtClean="0">
                <a:solidFill>
                  <a:prstClr val="black"/>
                </a:solidFill>
              </a:rPr>
              <a:t> </a:t>
            </a:r>
            <a:r>
              <a:rPr lang="de-DE" dirty="0" err="1" smtClean="0">
                <a:solidFill>
                  <a:prstClr val="black"/>
                </a:solidFill>
              </a:rPr>
              <a:t>input</a:t>
            </a:r>
            <a:endParaRPr lang="de-DE" dirty="0">
              <a:solidFill>
                <a:prstClr val="black"/>
              </a:solidFill>
            </a:endParaRPr>
          </a:p>
        </p:txBody>
      </p:sp>
      <p:cxnSp>
        <p:nvCxnSpPr>
          <p:cNvPr id="43" name="Gerade Verbindung mit Pfeil 42"/>
          <p:cNvCxnSpPr/>
          <p:nvPr/>
        </p:nvCxnSpPr>
        <p:spPr bwMode="auto">
          <a:xfrm>
            <a:off x="3449221" y="2985638"/>
            <a:ext cx="693715" cy="0"/>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sp>
        <p:nvSpPr>
          <p:cNvPr id="44" name="Rectangle 41"/>
          <p:cNvSpPr>
            <a:spLocks noChangeArrowheads="1"/>
          </p:cNvSpPr>
          <p:nvPr/>
        </p:nvSpPr>
        <p:spPr bwMode="auto">
          <a:xfrm>
            <a:off x="2489944" y="5455344"/>
            <a:ext cx="2013457" cy="431024"/>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algn="ctr" defTabSz="457050"/>
            <a:r>
              <a:rPr lang="de-DE" dirty="0">
                <a:solidFill>
                  <a:prstClr val="black"/>
                </a:solidFill>
              </a:rPr>
              <a:t>Voice Mail </a:t>
            </a:r>
            <a:r>
              <a:rPr lang="de-DE" dirty="0" smtClean="0">
                <a:solidFill>
                  <a:prstClr val="black"/>
                </a:solidFill>
              </a:rPr>
              <a:t>199</a:t>
            </a:r>
            <a:endParaRPr lang="de-DE" dirty="0">
              <a:solidFill>
                <a:prstClr val="black"/>
              </a:solidFill>
            </a:endParaRPr>
          </a:p>
        </p:txBody>
      </p:sp>
      <p:cxnSp>
        <p:nvCxnSpPr>
          <p:cNvPr id="47" name="Gerade Verbindung mit Pfeil 46"/>
          <p:cNvCxnSpPr/>
          <p:nvPr/>
        </p:nvCxnSpPr>
        <p:spPr bwMode="auto">
          <a:xfrm>
            <a:off x="7010020" y="4069171"/>
            <a:ext cx="0" cy="398762"/>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sp>
        <p:nvSpPr>
          <p:cNvPr id="48" name="Text Box 8"/>
          <p:cNvSpPr txBox="1">
            <a:spLocks noChangeArrowheads="1"/>
          </p:cNvSpPr>
          <p:nvPr/>
        </p:nvSpPr>
        <p:spPr bwMode="auto">
          <a:xfrm>
            <a:off x="6257294" y="3650634"/>
            <a:ext cx="1505460" cy="63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smtClean="0">
                <a:solidFill>
                  <a:prstClr val="black"/>
                </a:solidFill>
              </a:rPr>
              <a:t>Internal </a:t>
            </a:r>
            <a:r>
              <a:rPr lang="de-DE" dirty="0" err="1" smtClean="0">
                <a:solidFill>
                  <a:prstClr val="black"/>
                </a:solidFill>
              </a:rPr>
              <a:t>call</a:t>
            </a:r>
            <a:endParaRPr lang="de-DE" dirty="0">
              <a:solidFill>
                <a:prstClr val="black"/>
              </a:solidFill>
            </a:endParaRPr>
          </a:p>
          <a:p>
            <a:pPr defTabSz="457050" eaLnBrk="1" hangingPunct="1">
              <a:spcBef>
                <a:spcPct val="50000"/>
              </a:spcBef>
            </a:pPr>
            <a:r>
              <a:rPr lang="de-DE" dirty="0" err="1" smtClean="0">
                <a:solidFill>
                  <a:prstClr val="black"/>
                </a:solidFill>
              </a:rPr>
              <a:t>to</a:t>
            </a:r>
            <a:r>
              <a:rPr lang="de-DE" dirty="0" smtClean="0">
                <a:solidFill>
                  <a:prstClr val="black"/>
                </a:solidFill>
              </a:rPr>
              <a:t> 141</a:t>
            </a:r>
            <a:endParaRPr lang="de-DE" dirty="0">
              <a:solidFill>
                <a:prstClr val="black"/>
              </a:solidFill>
            </a:endParaRPr>
          </a:p>
        </p:txBody>
      </p:sp>
      <p:sp>
        <p:nvSpPr>
          <p:cNvPr id="49" name="Rectangle 40"/>
          <p:cNvSpPr>
            <a:spLocks noChangeArrowheads="1"/>
          </p:cNvSpPr>
          <p:nvPr/>
        </p:nvSpPr>
        <p:spPr bwMode="auto">
          <a:xfrm>
            <a:off x="6296229" y="4579197"/>
            <a:ext cx="1568495" cy="533522"/>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algn="ctr" defTabSz="457050"/>
            <a:r>
              <a:rPr lang="de-DE" dirty="0" smtClean="0">
                <a:solidFill>
                  <a:prstClr val="black"/>
                </a:solidFill>
              </a:rPr>
              <a:t>Queue Standard</a:t>
            </a:r>
          </a:p>
          <a:p>
            <a:pPr algn="ctr" defTabSz="457050"/>
            <a:r>
              <a:rPr lang="de-DE" dirty="0" err="1" smtClean="0">
                <a:solidFill>
                  <a:prstClr val="black"/>
                </a:solidFill>
              </a:rPr>
              <a:t>customer</a:t>
            </a:r>
            <a:endParaRPr lang="de-DE" dirty="0">
              <a:solidFill>
                <a:prstClr val="black"/>
              </a:solidFill>
            </a:endParaRPr>
          </a:p>
        </p:txBody>
      </p:sp>
      <p:sp>
        <p:nvSpPr>
          <p:cNvPr id="50" name="Rectangle 41"/>
          <p:cNvSpPr>
            <a:spLocks noChangeArrowheads="1"/>
          </p:cNvSpPr>
          <p:nvPr/>
        </p:nvSpPr>
        <p:spPr bwMode="auto">
          <a:xfrm>
            <a:off x="6298683" y="5179301"/>
            <a:ext cx="1566040" cy="533522"/>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algn="ctr" defTabSz="457050"/>
            <a:r>
              <a:rPr lang="de-DE" dirty="0" smtClean="0">
                <a:solidFill>
                  <a:prstClr val="black"/>
                </a:solidFill>
              </a:rPr>
              <a:t>Queue VIP</a:t>
            </a:r>
          </a:p>
          <a:p>
            <a:pPr algn="ctr" defTabSz="457050"/>
            <a:r>
              <a:rPr lang="de-DE" dirty="0" err="1" smtClean="0">
                <a:solidFill>
                  <a:prstClr val="black"/>
                </a:solidFill>
              </a:rPr>
              <a:t>customer</a:t>
            </a:r>
            <a:endParaRPr lang="de-DE" dirty="0">
              <a:solidFill>
                <a:prstClr val="black"/>
              </a:solidFill>
            </a:endParaRPr>
          </a:p>
        </p:txBody>
      </p:sp>
      <p:sp>
        <p:nvSpPr>
          <p:cNvPr id="52" name="Text Box 44"/>
          <p:cNvSpPr txBox="1">
            <a:spLocks noChangeArrowheads="1"/>
          </p:cNvSpPr>
          <p:nvPr/>
        </p:nvSpPr>
        <p:spPr bwMode="auto">
          <a:xfrm>
            <a:off x="8211895" y="3986979"/>
            <a:ext cx="2057955" cy="31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algn="ctr" defTabSz="457050" eaLnBrk="1" hangingPunct="1">
              <a:spcBef>
                <a:spcPct val="50000"/>
              </a:spcBef>
            </a:pPr>
            <a:r>
              <a:rPr lang="de-DE" b="1" dirty="0" err="1" smtClean="0">
                <a:solidFill>
                  <a:prstClr val="black"/>
                </a:solidFill>
              </a:rPr>
              <a:t>Sales</a:t>
            </a:r>
            <a:endParaRPr lang="de-DE" b="1" dirty="0">
              <a:solidFill>
                <a:prstClr val="black"/>
              </a:solidFill>
            </a:endParaRPr>
          </a:p>
        </p:txBody>
      </p:sp>
      <p:sp>
        <p:nvSpPr>
          <p:cNvPr id="53" name="Line 55"/>
          <p:cNvSpPr>
            <a:spLocks noChangeShapeType="1"/>
          </p:cNvSpPr>
          <p:nvPr/>
        </p:nvSpPr>
        <p:spPr bwMode="auto">
          <a:xfrm flipH="1">
            <a:off x="7974106" y="4534705"/>
            <a:ext cx="444965" cy="168010"/>
          </a:xfrm>
          <a:prstGeom prst="line">
            <a:avLst/>
          </a:prstGeom>
          <a:noFill/>
          <a:ln w="28575">
            <a:solidFill>
              <a:srgbClr val="00FF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54" name="Line 56"/>
          <p:cNvSpPr>
            <a:spLocks noChangeShapeType="1"/>
          </p:cNvSpPr>
          <p:nvPr/>
        </p:nvSpPr>
        <p:spPr bwMode="auto">
          <a:xfrm flipH="1" flipV="1">
            <a:off x="7974106" y="4855979"/>
            <a:ext cx="456088" cy="435651"/>
          </a:xfrm>
          <a:prstGeom prst="line">
            <a:avLst/>
          </a:prstGeom>
          <a:noFill/>
          <a:ln w="28575">
            <a:solidFill>
              <a:srgbClr val="00FF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55" name="Line 57"/>
          <p:cNvSpPr>
            <a:spLocks noChangeShapeType="1"/>
          </p:cNvSpPr>
          <p:nvPr/>
        </p:nvSpPr>
        <p:spPr bwMode="auto">
          <a:xfrm flipH="1">
            <a:off x="7985233" y="4702719"/>
            <a:ext cx="444962" cy="683526"/>
          </a:xfrm>
          <a:prstGeom prst="line">
            <a:avLst/>
          </a:prstGeom>
          <a:noFill/>
          <a:ln w="28575">
            <a:solidFill>
              <a:srgbClr val="00FF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56" name="Line 58"/>
          <p:cNvSpPr>
            <a:spLocks noChangeShapeType="1"/>
          </p:cNvSpPr>
          <p:nvPr/>
        </p:nvSpPr>
        <p:spPr bwMode="auto">
          <a:xfrm flipH="1">
            <a:off x="7996353" y="5431605"/>
            <a:ext cx="461652" cy="101820"/>
          </a:xfrm>
          <a:prstGeom prst="line">
            <a:avLst/>
          </a:prstGeom>
          <a:noFill/>
          <a:ln w="28575">
            <a:solidFill>
              <a:srgbClr val="00FF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57" name="Line 62"/>
          <p:cNvSpPr>
            <a:spLocks noChangeShapeType="1"/>
          </p:cNvSpPr>
          <p:nvPr/>
        </p:nvSpPr>
        <p:spPr bwMode="auto">
          <a:xfrm flipH="1" flipV="1">
            <a:off x="7981523" y="5719145"/>
            <a:ext cx="543230" cy="588715"/>
          </a:xfrm>
          <a:prstGeom prst="line">
            <a:avLst/>
          </a:prstGeom>
          <a:noFill/>
          <a:ln w="28575">
            <a:solidFill>
              <a:srgbClr val="00FF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58" name="Line 63"/>
          <p:cNvSpPr>
            <a:spLocks noChangeShapeType="1"/>
          </p:cNvSpPr>
          <p:nvPr/>
        </p:nvSpPr>
        <p:spPr bwMode="auto">
          <a:xfrm flipH="1" flipV="1">
            <a:off x="7974106" y="4990069"/>
            <a:ext cx="563620" cy="1202156"/>
          </a:xfrm>
          <a:prstGeom prst="line">
            <a:avLst/>
          </a:prstGeom>
          <a:noFill/>
          <a:ln w="28575">
            <a:solidFill>
              <a:srgbClr val="00FF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pic>
        <p:nvPicPr>
          <p:cNvPr id="59" name="Grafik 39" descr="Notebook-60.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2039" y="6211793"/>
            <a:ext cx="988188" cy="99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Line 60"/>
          <p:cNvSpPr>
            <a:spLocks noChangeShapeType="1"/>
          </p:cNvSpPr>
          <p:nvPr/>
        </p:nvSpPr>
        <p:spPr bwMode="auto">
          <a:xfrm>
            <a:off x="7786858" y="6833799"/>
            <a:ext cx="1546246" cy="0"/>
          </a:xfrm>
          <a:prstGeom prst="line">
            <a:avLst/>
          </a:prstGeom>
          <a:noFill/>
          <a:ln w="38100">
            <a:solidFill>
              <a:schemeClr val="accent6"/>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61" name="Text Box 61"/>
          <p:cNvSpPr txBox="1">
            <a:spLocks noChangeArrowheads="1"/>
          </p:cNvSpPr>
          <p:nvPr/>
        </p:nvSpPr>
        <p:spPr bwMode="auto">
          <a:xfrm>
            <a:off x="8308162" y="6808936"/>
            <a:ext cx="1423882" cy="31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a:solidFill>
                  <a:prstClr val="black"/>
                </a:solidFill>
              </a:rPr>
              <a:t>Monitoring</a:t>
            </a:r>
          </a:p>
        </p:txBody>
      </p:sp>
      <p:sp>
        <p:nvSpPr>
          <p:cNvPr id="62" name="Rectangle 19"/>
          <p:cNvSpPr>
            <a:spLocks noChangeArrowheads="1"/>
          </p:cNvSpPr>
          <p:nvPr/>
        </p:nvSpPr>
        <p:spPr bwMode="auto">
          <a:xfrm>
            <a:off x="2798635" y="6290201"/>
            <a:ext cx="1516583" cy="838395"/>
          </a:xfrm>
          <a:prstGeom prst="rect">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t" anchorCtr="0"/>
          <a:lstStyle/>
          <a:p>
            <a:pPr defTabSz="457050"/>
            <a:r>
              <a:rPr lang="de-DE" dirty="0" smtClean="0">
                <a:solidFill>
                  <a:prstClr val="black"/>
                </a:solidFill>
              </a:rPr>
              <a:t>Time </a:t>
            </a:r>
            <a:r>
              <a:rPr lang="de-DE" dirty="0" err="1" smtClean="0">
                <a:solidFill>
                  <a:prstClr val="black"/>
                </a:solidFill>
              </a:rPr>
              <a:t>control</a:t>
            </a:r>
            <a:r>
              <a:rPr lang="de-DE" dirty="0" smtClean="0">
                <a:solidFill>
                  <a:prstClr val="black"/>
                </a:solidFill>
              </a:rPr>
              <a:t/>
            </a:r>
            <a:br>
              <a:rPr lang="de-DE" dirty="0" smtClean="0">
                <a:solidFill>
                  <a:prstClr val="black"/>
                </a:solidFill>
              </a:rPr>
            </a:br>
            <a:r>
              <a:rPr lang="de-DE" dirty="0" smtClean="0">
                <a:solidFill>
                  <a:prstClr val="black"/>
                </a:solidFill>
              </a:rPr>
              <a:t>Mo - Fr</a:t>
            </a:r>
          </a:p>
        </p:txBody>
      </p:sp>
      <p:sp>
        <p:nvSpPr>
          <p:cNvPr id="66" name="Line 36"/>
          <p:cNvSpPr>
            <a:spLocks noChangeShapeType="1"/>
          </p:cNvSpPr>
          <p:nvPr/>
        </p:nvSpPr>
        <p:spPr bwMode="auto">
          <a:xfrm flipV="1">
            <a:off x="5809258" y="5719144"/>
            <a:ext cx="1004256" cy="1261654"/>
          </a:xfrm>
          <a:prstGeom prst="line">
            <a:avLst/>
          </a:prstGeom>
          <a:noFill/>
          <a:ln w="28575">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67" name="Text Box 52"/>
          <p:cNvSpPr txBox="1">
            <a:spLocks noChangeArrowheads="1"/>
          </p:cNvSpPr>
          <p:nvPr/>
        </p:nvSpPr>
        <p:spPr bwMode="auto">
          <a:xfrm>
            <a:off x="389457" y="6543764"/>
            <a:ext cx="1619304" cy="3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b="1" dirty="0" smtClean="0">
                <a:solidFill>
                  <a:prstClr val="black"/>
                </a:solidFill>
              </a:rPr>
              <a:t>Call </a:t>
            </a:r>
            <a:r>
              <a:rPr lang="de-DE" b="1" dirty="0" err="1" smtClean="0">
                <a:solidFill>
                  <a:prstClr val="black"/>
                </a:solidFill>
              </a:rPr>
              <a:t>to</a:t>
            </a:r>
            <a:r>
              <a:rPr lang="de-DE" b="1" dirty="0" smtClean="0">
                <a:solidFill>
                  <a:prstClr val="black"/>
                </a:solidFill>
              </a:rPr>
              <a:t> …142</a:t>
            </a:r>
            <a:endParaRPr lang="de-DE" b="1" dirty="0">
              <a:solidFill>
                <a:prstClr val="black"/>
              </a:solidFill>
            </a:endParaRPr>
          </a:p>
        </p:txBody>
      </p:sp>
      <p:sp>
        <p:nvSpPr>
          <p:cNvPr id="68" name="Line 53"/>
          <p:cNvSpPr>
            <a:spLocks noChangeShapeType="1"/>
          </p:cNvSpPr>
          <p:nvPr/>
        </p:nvSpPr>
        <p:spPr bwMode="auto">
          <a:xfrm flipH="1" flipV="1">
            <a:off x="1955179" y="6712353"/>
            <a:ext cx="843453" cy="9525"/>
          </a:xfrm>
          <a:prstGeom prst="line">
            <a:avLst/>
          </a:prstGeom>
          <a:noFill/>
          <a:ln w="28575">
            <a:solidFill>
              <a:schemeClr val="accent6"/>
            </a:solidFill>
            <a:round/>
            <a:headEnd type="triangle"/>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sp>
        <p:nvSpPr>
          <p:cNvPr id="69" name="Rectangle 20"/>
          <p:cNvSpPr>
            <a:spLocks noChangeArrowheads="1"/>
          </p:cNvSpPr>
          <p:nvPr/>
        </p:nvSpPr>
        <p:spPr bwMode="auto">
          <a:xfrm>
            <a:off x="1955181" y="3202581"/>
            <a:ext cx="1494040" cy="41657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defTabSz="457050"/>
            <a:r>
              <a:rPr lang="de-DE" dirty="0" smtClean="0">
                <a:solidFill>
                  <a:prstClr val="black"/>
                </a:solidFill>
              </a:rPr>
              <a:t>13:00 – 17:00</a:t>
            </a:r>
            <a:endParaRPr lang="de-DE" dirty="0">
              <a:solidFill>
                <a:prstClr val="black"/>
              </a:solidFill>
            </a:endParaRPr>
          </a:p>
        </p:txBody>
      </p:sp>
      <p:pic>
        <p:nvPicPr>
          <p:cNvPr id="82" name="Picture 22" descr="Newton_s"/>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2733562" y="5046275"/>
            <a:ext cx="715659" cy="505881"/>
          </a:xfrm>
          <a:prstGeom prst="rect">
            <a:avLst/>
          </a:prstGeom>
          <a:noFill/>
          <a:effectLst/>
        </p:spPr>
      </p:pic>
      <p:pic>
        <p:nvPicPr>
          <p:cNvPr id="83" name="Picture 22" descr="Newton_s"/>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8376127" y="4399126"/>
            <a:ext cx="715659" cy="505881"/>
          </a:xfrm>
          <a:prstGeom prst="rect">
            <a:avLst/>
          </a:prstGeom>
          <a:noFill/>
          <a:effectLst/>
        </p:spPr>
      </p:pic>
      <p:pic>
        <p:nvPicPr>
          <p:cNvPr id="84" name="Picture 22" descr="Newton_s"/>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8376127" y="5133304"/>
            <a:ext cx="715659" cy="505881"/>
          </a:xfrm>
          <a:prstGeom prst="rect">
            <a:avLst/>
          </a:prstGeom>
          <a:noFill/>
          <a:effectLst/>
        </p:spPr>
      </p:pic>
      <p:pic>
        <p:nvPicPr>
          <p:cNvPr id="85" name="Picture 22" descr="Newton_s"/>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8376127" y="6324808"/>
            <a:ext cx="715659" cy="505881"/>
          </a:xfrm>
          <a:prstGeom prst="rect">
            <a:avLst/>
          </a:prstGeom>
          <a:noFill/>
          <a:effectLst/>
        </p:spPr>
      </p:pic>
      <p:grpSp>
        <p:nvGrpSpPr>
          <p:cNvPr id="88" name="Gruppieren 87"/>
          <p:cNvGrpSpPr/>
          <p:nvPr/>
        </p:nvGrpSpPr>
        <p:grpSpPr>
          <a:xfrm>
            <a:off x="9654464" y="4386644"/>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89"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0"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1"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2"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3"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4"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5"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6"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7"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8"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9"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0"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1"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2"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3"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4"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5"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6"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7"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8"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24" name="Gruppieren 123"/>
          <p:cNvGrpSpPr/>
          <p:nvPr/>
        </p:nvGrpSpPr>
        <p:grpSpPr>
          <a:xfrm>
            <a:off x="9664083" y="5131778"/>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125"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6"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7"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8"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9"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0"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1"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2"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3"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4"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5"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6"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7"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8"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9"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0"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1"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2"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3"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4"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45" name="Gruppieren 144"/>
          <p:cNvGrpSpPr/>
          <p:nvPr/>
        </p:nvGrpSpPr>
        <p:grpSpPr>
          <a:xfrm>
            <a:off x="9683320" y="6495838"/>
            <a:ext cx="523266" cy="385106"/>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146"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7"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8"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9"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0"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1"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2"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3"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4"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5"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6"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7"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8"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9"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0"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1"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2"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3"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4"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5"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sp>
        <p:nvSpPr>
          <p:cNvPr id="167" name="Rectangle 21"/>
          <p:cNvSpPr>
            <a:spLocks noChangeArrowheads="1"/>
          </p:cNvSpPr>
          <p:nvPr/>
        </p:nvSpPr>
        <p:spPr bwMode="auto">
          <a:xfrm>
            <a:off x="4315218" y="6286586"/>
            <a:ext cx="1494040" cy="41657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algn="ctr" defTabSz="457050"/>
            <a:r>
              <a:rPr lang="de-DE" dirty="0" smtClean="0">
                <a:solidFill>
                  <a:prstClr val="black"/>
                </a:solidFill>
              </a:rPr>
              <a:t>Out </a:t>
            </a:r>
            <a:r>
              <a:rPr lang="de-DE" dirty="0" err="1" smtClean="0">
                <a:solidFill>
                  <a:prstClr val="black"/>
                </a:solidFill>
              </a:rPr>
              <a:t>of</a:t>
            </a:r>
            <a:r>
              <a:rPr lang="de-DE" dirty="0" smtClean="0">
                <a:solidFill>
                  <a:prstClr val="black"/>
                </a:solidFill>
              </a:rPr>
              <a:t> </a:t>
            </a:r>
            <a:r>
              <a:rPr lang="de-DE" dirty="0" err="1" smtClean="0">
                <a:solidFill>
                  <a:prstClr val="black"/>
                </a:solidFill>
              </a:rPr>
              <a:t>office</a:t>
            </a:r>
            <a:endParaRPr lang="de-DE" dirty="0">
              <a:solidFill>
                <a:prstClr val="black"/>
              </a:solidFill>
            </a:endParaRPr>
          </a:p>
        </p:txBody>
      </p:sp>
      <p:sp>
        <p:nvSpPr>
          <p:cNvPr id="168" name="Rectangle 20"/>
          <p:cNvSpPr>
            <a:spLocks noChangeArrowheads="1"/>
          </p:cNvSpPr>
          <p:nvPr/>
        </p:nvSpPr>
        <p:spPr bwMode="auto">
          <a:xfrm>
            <a:off x="4315218" y="6712353"/>
            <a:ext cx="1494040" cy="416570"/>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9516" tIns="49761" rIns="99516" bIns="49761" anchor="ctr"/>
          <a:lstStyle/>
          <a:p>
            <a:pPr defTabSz="457050"/>
            <a:r>
              <a:rPr lang="de-DE" dirty="0" smtClean="0">
                <a:solidFill>
                  <a:prstClr val="black"/>
                </a:solidFill>
              </a:rPr>
              <a:t>08:00 – 20:00</a:t>
            </a:r>
            <a:endParaRPr lang="de-DE" dirty="0">
              <a:solidFill>
                <a:prstClr val="black"/>
              </a:solidFill>
            </a:endParaRPr>
          </a:p>
        </p:txBody>
      </p:sp>
      <p:cxnSp>
        <p:nvCxnSpPr>
          <p:cNvPr id="171" name="Gewinkelte Verbindung 170"/>
          <p:cNvCxnSpPr>
            <a:stCxn id="20" idx="2"/>
            <a:endCxn id="44" idx="0"/>
          </p:cNvCxnSpPr>
          <p:nvPr/>
        </p:nvCxnSpPr>
        <p:spPr>
          <a:xfrm rot="16200000" flipH="1">
            <a:off x="2390404" y="4349075"/>
            <a:ext cx="1418066" cy="794472"/>
          </a:xfrm>
          <a:prstGeom prst="bentConnector3">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Gewinkelte Verbindung 173"/>
          <p:cNvCxnSpPr>
            <a:endCxn id="44" idx="0"/>
          </p:cNvCxnSpPr>
          <p:nvPr/>
        </p:nvCxnSpPr>
        <p:spPr>
          <a:xfrm rot="5400000">
            <a:off x="3465687" y="4417630"/>
            <a:ext cx="1068700" cy="1006728"/>
          </a:xfrm>
          <a:prstGeom prst="bentConnector3">
            <a:avLst>
              <a:gd name="adj1" fmla="val 33734"/>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Gewinkelte Verbindung 178"/>
          <p:cNvCxnSpPr>
            <a:stCxn id="167" idx="0"/>
            <a:endCxn id="44" idx="2"/>
          </p:cNvCxnSpPr>
          <p:nvPr/>
        </p:nvCxnSpPr>
        <p:spPr>
          <a:xfrm rot="16200000" flipV="1">
            <a:off x="4079347" y="5303694"/>
            <a:ext cx="400218" cy="1565565"/>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37"/>
          <p:cNvSpPr txBox="1">
            <a:spLocks noChangeArrowheads="1"/>
          </p:cNvSpPr>
          <p:nvPr/>
        </p:nvSpPr>
        <p:spPr bwMode="auto">
          <a:xfrm>
            <a:off x="5197727" y="4844145"/>
            <a:ext cx="1385298" cy="639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9516" tIns="49761" rIns="99516" bIns="49761">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defTabSz="457050" eaLnBrk="1" hangingPunct="1">
              <a:spcBef>
                <a:spcPct val="50000"/>
              </a:spcBef>
            </a:pPr>
            <a:r>
              <a:rPr lang="de-DE" dirty="0" err="1" smtClean="0">
                <a:solidFill>
                  <a:prstClr val="black"/>
                </a:solidFill>
              </a:rPr>
              <a:t>No</a:t>
            </a:r>
            <a:r>
              <a:rPr lang="de-DE" dirty="0" smtClean="0">
                <a:solidFill>
                  <a:prstClr val="black"/>
                </a:solidFill>
              </a:rPr>
              <a:t> </a:t>
            </a:r>
            <a:r>
              <a:rPr lang="de-DE" dirty="0" err="1" smtClean="0">
                <a:solidFill>
                  <a:prstClr val="black"/>
                </a:solidFill>
              </a:rPr>
              <a:t>agent</a:t>
            </a:r>
            <a:endParaRPr lang="de-DE" dirty="0" smtClean="0">
              <a:solidFill>
                <a:prstClr val="black"/>
              </a:solidFill>
            </a:endParaRPr>
          </a:p>
          <a:p>
            <a:pPr defTabSz="457050" eaLnBrk="1" hangingPunct="1">
              <a:spcBef>
                <a:spcPct val="50000"/>
              </a:spcBef>
            </a:pPr>
            <a:r>
              <a:rPr lang="de-DE" dirty="0" err="1" smtClean="0">
                <a:solidFill>
                  <a:prstClr val="black"/>
                </a:solidFill>
              </a:rPr>
              <a:t>logged</a:t>
            </a:r>
            <a:r>
              <a:rPr lang="de-DE" dirty="0" smtClean="0">
                <a:solidFill>
                  <a:prstClr val="black"/>
                </a:solidFill>
              </a:rPr>
              <a:t> in </a:t>
            </a:r>
            <a:endParaRPr lang="de-DE" dirty="0">
              <a:solidFill>
                <a:prstClr val="black"/>
              </a:solidFill>
            </a:endParaRPr>
          </a:p>
        </p:txBody>
      </p:sp>
      <p:sp>
        <p:nvSpPr>
          <p:cNvPr id="183" name="Line 53"/>
          <p:cNvSpPr>
            <a:spLocks noChangeShapeType="1"/>
          </p:cNvSpPr>
          <p:nvPr/>
        </p:nvSpPr>
        <p:spPr bwMode="auto">
          <a:xfrm flipH="1" flipV="1">
            <a:off x="1108701" y="6038473"/>
            <a:ext cx="1" cy="452175"/>
          </a:xfrm>
          <a:prstGeom prst="line">
            <a:avLst/>
          </a:prstGeom>
          <a:noFill/>
          <a:ln w="28575">
            <a:solidFill>
              <a:schemeClr val="accent6"/>
            </a:solidFill>
            <a:round/>
            <a:headEnd type="triangle"/>
            <a:tailEnd type="non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516" tIns="49761" rIns="99516" bIns="49761"/>
          <a:lstStyle/>
          <a:p>
            <a:pPr defTabSz="457050"/>
            <a:endParaRPr lang="de-DE">
              <a:solidFill>
                <a:prstClr val="black"/>
              </a:solidFill>
            </a:endParaRPr>
          </a:p>
        </p:txBody>
      </p:sp>
      <p:cxnSp>
        <p:nvCxnSpPr>
          <p:cNvPr id="191" name="Gewinkelte Verbindung 190"/>
          <p:cNvCxnSpPr>
            <a:endCxn id="44" idx="3"/>
          </p:cNvCxnSpPr>
          <p:nvPr/>
        </p:nvCxnSpPr>
        <p:spPr>
          <a:xfrm rot="10800000" flipV="1">
            <a:off x="4503402" y="4845958"/>
            <a:ext cx="1866995" cy="824898"/>
          </a:xfrm>
          <a:prstGeom prst="bentConnector3">
            <a:avLst>
              <a:gd name="adj1" fmla="val 67346"/>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Gewinkelte Verbindung 194"/>
          <p:cNvCxnSpPr>
            <a:stCxn id="44" idx="3"/>
            <a:endCxn id="50" idx="1"/>
          </p:cNvCxnSpPr>
          <p:nvPr/>
        </p:nvCxnSpPr>
        <p:spPr>
          <a:xfrm flipV="1">
            <a:off x="4503401" y="5446062"/>
            <a:ext cx="1795282" cy="224794"/>
          </a:xfrm>
          <a:prstGeom prst="bentConnector3">
            <a:avLst>
              <a:gd name="adj1" fmla="val 69100"/>
            </a:avLst>
          </a:prstGeom>
          <a:ln w="254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04" name="Rechteck 203"/>
          <p:cNvSpPr/>
          <p:nvPr/>
        </p:nvSpPr>
        <p:spPr>
          <a:xfrm>
            <a:off x="8344668" y="3898339"/>
            <a:ext cx="2035448" cy="336736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Tree>
    <p:extLst>
      <p:ext uri="{BB962C8B-B14F-4D97-AF65-F5344CB8AC3E}">
        <p14:creationId xmlns:p14="http://schemas.microsoft.com/office/powerpoint/2010/main" val="2578259023"/>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Practical</a:t>
            </a:r>
            <a:r>
              <a:rPr lang="de-DE" dirty="0" smtClean="0"/>
              <a:t> </a:t>
            </a:r>
            <a:r>
              <a:rPr lang="de-DE" dirty="0" err="1" smtClean="0"/>
              <a:t>Exercise</a:t>
            </a:r>
            <a:endParaRPr lang="de-DE" dirty="0"/>
          </a:p>
        </p:txBody>
      </p:sp>
      <p:pic>
        <p:nvPicPr>
          <p:cNvPr id="12" name="Picture 4" descr="http://www.ping-pongline.de/wp/wp-content/uploads/2012/02/Werk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16" y="1264320"/>
            <a:ext cx="1989253" cy="15734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txBox="1">
            <a:spLocks/>
          </p:cNvSpPr>
          <p:nvPr/>
        </p:nvSpPr>
        <p:spPr>
          <a:xfrm>
            <a:off x="1083764" y="1995680"/>
            <a:ext cx="8498794" cy="2396037"/>
          </a:xfrm>
          <a:prstGeom prst="rect">
            <a:avLst/>
          </a:prstGeom>
        </p:spPr>
        <p:txBody>
          <a:bodyPr/>
          <a:lst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de-DE" dirty="0">
              <a:solidFill>
                <a:prstClr val="black">
                  <a:lumMod val="50000"/>
                  <a:lumOff val="50000"/>
                </a:prstClr>
              </a:solidFill>
            </a:endParaRPr>
          </a:p>
          <a:p>
            <a:pPr>
              <a:buFontTx/>
              <a:buChar char="•"/>
            </a:pPr>
            <a:endParaRPr lang="de-DE" dirty="0" smtClean="0">
              <a:solidFill>
                <a:prstClr val="black">
                  <a:lumMod val="50000"/>
                  <a:lumOff val="50000"/>
                </a:prstClr>
              </a:solidFill>
            </a:endParaRPr>
          </a:p>
        </p:txBody>
      </p:sp>
      <p:sp>
        <p:nvSpPr>
          <p:cNvPr id="5" name="Abgerundetes Rechteck 4"/>
          <p:cNvSpPr/>
          <p:nvPr/>
        </p:nvSpPr>
        <p:spPr>
          <a:xfrm>
            <a:off x="1883186"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367" tIns="45684" rIns="91367" bIns="45684" rtlCol="0" anchor="ctr" anchorCtr="1"/>
          <a:lstStyle/>
          <a:p>
            <a:pPr marL="285528" indent="-285528">
              <a:buFont typeface="Arial" pitchFamily="34" charset="0"/>
              <a:buChar char="•"/>
            </a:pPr>
            <a:r>
              <a:rPr lang="en-US" dirty="0"/>
              <a:t>Realization of a </a:t>
            </a:r>
            <a:r>
              <a:rPr lang="en-US" dirty="0" smtClean="0"/>
              <a:t>single-level </a:t>
            </a:r>
            <a:r>
              <a:rPr lang="en-US" dirty="0"/>
              <a:t>voice </a:t>
            </a:r>
            <a:r>
              <a:rPr lang="en-US" dirty="0" smtClean="0"/>
              <a:t>menu</a:t>
            </a:r>
          </a:p>
          <a:p>
            <a:pPr marL="742218" lvl="1" indent="-285528">
              <a:buFont typeface="Arial" pitchFamily="34" charset="0"/>
              <a:buChar char="•"/>
            </a:pPr>
            <a:r>
              <a:rPr lang="en-US" dirty="0" smtClean="0"/>
              <a:t>Configure the available options</a:t>
            </a:r>
          </a:p>
          <a:p>
            <a:pPr marL="742218" lvl="1" indent="-285528">
              <a:buFont typeface="Arial" pitchFamily="34" charset="0"/>
              <a:buChar char="•"/>
            </a:pPr>
            <a:r>
              <a:rPr lang="en-US" dirty="0" smtClean="0"/>
              <a:t>Use </a:t>
            </a:r>
            <a:r>
              <a:rPr lang="en-US" dirty="0"/>
              <a:t>targets </a:t>
            </a:r>
            <a:r>
              <a:rPr lang="en-US" dirty="0" smtClean="0"/>
              <a:t>of the already existing </a:t>
            </a:r>
            <a:r>
              <a:rPr lang="en-US" dirty="0"/>
              <a:t>configuration</a:t>
            </a:r>
            <a:endParaRPr lang="de-DE" dirty="0" smtClean="0">
              <a:solidFill>
                <a:prstClr val="black"/>
              </a:solidFill>
            </a:endParaRPr>
          </a:p>
        </p:txBody>
      </p:sp>
      <p:sp>
        <p:nvSpPr>
          <p:cNvPr id="3" name="Foliennummernplatzhalter 2"/>
          <p:cNvSpPr>
            <a:spLocks noGrp="1"/>
          </p:cNvSpPr>
          <p:nvPr>
            <p:ph type="sldNum" sz="quarter" idx="12"/>
          </p:nvPr>
        </p:nvSpPr>
        <p:spPr/>
        <p:txBody>
          <a:bodyPr/>
          <a:lstStyle/>
          <a:p>
            <a:fld id="{6EF70C66-DF0F-408C-A41E-239540566B1B}" type="slidenum">
              <a:rPr lang="de-DE" smtClean="0">
                <a:solidFill>
                  <a:prstClr val="black">
                    <a:tint val="75000"/>
                  </a:prstClr>
                </a:solidFill>
              </a:rPr>
              <a:pPr/>
              <a:t>122</a:t>
            </a:fld>
            <a:endParaRPr lang="de-DE">
              <a:solidFill>
                <a:prstClr val="black">
                  <a:tint val="75000"/>
                </a:prstClr>
              </a:solidFill>
            </a:endParaRPr>
          </a:p>
        </p:txBody>
      </p:sp>
    </p:spTree>
    <p:extLst>
      <p:ext uri="{BB962C8B-B14F-4D97-AF65-F5344CB8AC3E}">
        <p14:creationId xmlns:p14="http://schemas.microsoft.com/office/powerpoint/2010/main" val="4026630461"/>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Expert </a:t>
            </a:r>
            <a:r>
              <a:rPr lang="de-DE" dirty="0" err="1" smtClean="0"/>
              <a:t>mode</a:t>
            </a:r>
            <a:endParaRPr lang="de-DE" dirty="0"/>
          </a:p>
        </p:txBody>
      </p:sp>
      <p:cxnSp>
        <p:nvCxnSpPr>
          <p:cNvPr id="5" name="Gerade Verbindung 4"/>
          <p:cNvCxnSpPr/>
          <p:nvPr/>
        </p:nvCxnSpPr>
        <p:spPr>
          <a:xfrm flipV="1">
            <a:off x="4907468" y="2283319"/>
            <a:ext cx="0" cy="1020911"/>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3"/>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2"/>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26" y="3424561"/>
            <a:ext cx="1523809" cy="242867"/>
          </a:xfrm>
          <a:prstGeom prst="rect">
            <a:avLst/>
          </a:prstGeom>
        </p:spPr>
      </p:pic>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33" name="Grafik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51324" y="2776489"/>
            <a:ext cx="1523809" cy="250371"/>
          </a:xfrm>
          <a:prstGeom prst="rect">
            <a:avLst/>
          </a:prstGeom>
        </p:spPr>
      </p:pic>
      <p:sp>
        <p:nvSpPr>
          <p:cNvPr id="35" name="Textfeld 34"/>
          <p:cNvSpPr txBox="1"/>
          <p:nvPr/>
        </p:nvSpPr>
        <p:spPr>
          <a:xfrm>
            <a:off x="5246852" y="5086842"/>
            <a:ext cx="950901" cy="353943"/>
          </a:xfrm>
          <a:prstGeom prst="rect">
            <a:avLst/>
          </a:prstGeom>
          <a:noFill/>
        </p:spPr>
        <p:txBody>
          <a:bodyPr wrap="none" rtlCol="0">
            <a:spAutoFit/>
          </a:bodyPr>
          <a:lstStyle/>
          <a:p>
            <a:pPr defTabSz="457050"/>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BRI</a:t>
            </a:r>
          </a:p>
          <a:p>
            <a:pPr algn="ctr" defTabSz="457050"/>
            <a:r>
              <a:rPr lang="de-DE" dirty="0" smtClean="0">
                <a:solidFill>
                  <a:prstClr val="black"/>
                </a:solidFill>
              </a:rPr>
              <a:t>Analog </a:t>
            </a:r>
            <a:r>
              <a:rPr lang="de-DE" dirty="0" err="1" smtClean="0">
                <a:solidFill>
                  <a:prstClr val="black"/>
                </a:solidFill>
              </a:rPr>
              <a:t>line</a:t>
            </a:r>
            <a:endParaRPr lang="de-DE" dirty="0" smtClean="0">
              <a:solidFill>
                <a:prstClr val="black"/>
              </a:solidFill>
            </a:endParaRPr>
          </a:p>
        </p:txBody>
      </p:sp>
      <p:sp>
        <p:nvSpPr>
          <p:cNvPr id="44" name="Wolke 43"/>
          <p:cNvSpPr/>
          <p:nvPr/>
        </p:nvSpPr>
        <p:spPr>
          <a:xfrm>
            <a:off x="8620505" y="5008736"/>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ITSP</a:t>
            </a:r>
            <a:br>
              <a:rPr lang="de-DE" dirty="0" smtClean="0">
                <a:solidFill>
                  <a:prstClr val="black"/>
                </a:solidFill>
              </a:rPr>
            </a:br>
            <a:r>
              <a:rPr lang="de-DE" dirty="0" smtClean="0">
                <a:solidFill>
                  <a:prstClr val="black"/>
                </a:solidFill>
              </a:rPr>
              <a:t>Internet</a:t>
            </a:r>
          </a:p>
        </p:txBody>
      </p:sp>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2" name="Gerade Verbindung 61"/>
          <p:cNvCxnSpPr/>
          <p:nvPr/>
        </p:nvCxnSpPr>
        <p:spPr>
          <a:xfrm flipV="1">
            <a:off x="5059868"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sp>
        <p:nvSpPr>
          <p:cNvPr id="76" name="Textfeld 75"/>
          <p:cNvSpPr txBox="1"/>
          <p:nvPr/>
        </p:nvSpPr>
        <p:spPr>
          <a:xfrm>
            <a:off x="540629" y="1615068"/>
            <a:ext cx="2889958"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err="1" smtClean="0"/>
              <a:t>Overview</a:t>
            </a:r>
            <a:endParaRPr lang="de-DE" sz="1800" b="1" dirty="0" smtClean="0"/>
          </a:p>
          <a:p>
            <a:pPr marL="742440" lvl="1" indent="-285750" defTabSz="457050">
              <a:buFont typeface="Arial" panose="020B0604020202020204" pitchFamily="34" charset="0"/>
              <a:buChar char="•"/>
            </a:pPr>
            <a:r>
              <a:rPr lang="de-DE" sz="1800" dirty="0" smtClean="0"/>
              <a:t>System Status</a:t>
            </a:r>
          </a:p>
          <a:p>
            <a:pPr marL="742440" lvl="1" indent="-285750" defTabSz="457050">
              <a:buFont typeface="Arial" panose="020B0604020202020204" pitchFamily="34" charset="0"/>
              <a:buChar char="•"/>
            </a:pPr>
            <a:r>
              <a:rPr lang="de-DE" sz="1800" dirty="0" smtClean="0"/>
              <a:t>System </a:t>
            </a:r>
            <a:r>
              <a:rPr lang="de-DE" sz="1800" dirty="0"/>
              <a:t>Settings</a:t>
            </a:r>
            <a:endParaRPr lang="de-DE" sz="1800" dirty="0" smtClean="0">
              <a:solidFill>
                <a:prstClr val="black"/>
              </a:solidFill>
            </a:endParaRPr>
          </a:p>
        </p:txBody>
      </p: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01" name="Gruppieren 300"/>
          <p:cNvGrpSpPr/>
          <p:nvPr/>
        </p:nvGrpSpPr>
        <p:grpSpPr>
          <a:xfrm>
            <a:off x="6495026" y="4048596"/>
            <a:ext cx="788746" cy="385106"/>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39" name="Gruppieren 338"/>
          <p:cNvGrpSpPr/>
          <p:nvPr/>
        </p:nvGrpSpPr>
        <p:grpSpPr>
          <a:xfrm>
            <a:off x="7431130" y="4048240"/>
            <a:ext cx="788746" cy="385106"/>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77" name="Gruppieren 376"/>
          <p:cNvGrpSpPr/>
          <p:nvPr/>
        </p:nvGrpSpPr>
        <p:grpSpPr>
          <a:xfrm>
            <a:off x="9299996" y="4048244"/>
            <a:ext cx="788746" cy="385106"/>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415" name="Gruppieren 414"/>
          <p:cNvGrpSpPr/>
          <p:nvPr/>
        </p:nvGrpSpPr>
        <p:grpSpPr>
          <a:xfrm>
            <a:off x="8367235" y="4048242"/>
            <a:ext cx="788746" cy="385106"/>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3" name="Abgerundetes Rechteck 452"/>
          <p:cNvSpPr/>
          <p:nvPr/>
        </p:nvSpPr>
        <p:spPr>
          <a:xfrm>
            <a:off x="3352722" y="3146721"/>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defTabSz="457050"/>
            <a:endParaRPr lang="de-DE">
              <a:solidFill>
                <a:prstClr val="black"/>
              </a:solidFill>
            </a:endParaRPr>
          </a:p>
        </p:txBody>
      </p:sp>
      <p:pic>
        <p:nvPicPr>
          <p:cNvPr id="459"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587" y="3280544"/>
            <a:ext cx="2737143" cy="6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078220"/>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opowski_t\Desktop\Oasy\Galilei\Screenshots\Mozilla Firefox_16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48347" y="1975636"/>
            <a:ext cx="7603577" cy="38971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3338057" y="1408336"/>
            <a:ext cx="401605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en-GB" sz="1800" b="1" dirty="0" err="1" smtClean="0">
                <a:solidFill>
                  <a:prstClr val="black"/>
                </a:solidFill>
              </a:rPr>
              <a:t>Systemstatus</a:t>
            </a:r>
            <a:endParaRPr lang="en-GB" sz="1800" b="1" dirty="0">
              <a:solidFill>
                <a:prstClr val="black"/>
              </a:solidFill>
            </a:endParaRPr>
          </a:p>
        </p:txBody>
      </p:sp>
      <p:sp>
        <p:nvSpPr>
          <p:cNvPr id="7" name="Titel 1"/>
          <p:cNvSpPr txBox="1">
            <a:spLocks/>
          </p:cNvSpPr>
          <p:nvPr/>
        </p:nvSpPr>
        <p:spPr>
          <a:xfrm>
            <a:off x="685722" y="370882"/>
            <a:ext cx="9612471" cy="685801"/>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a:t>Expert </a:t>
            </a:r>
            <a:r>
              <a:rPr lang="de-DE" dirty="0" err="1"/>
              <a:t>mode</a:t>
            </a:r>
            <a:endParaRPr lang="de-DE" dirty="0">
              <a:solidFill>
                <a:prstClr val="black">
                  <a:lumMod val="50000"/>
                  <a:lumOff val="50000"/>
                </a:prstClr>
              </a:solidFill>
            </a:endParaRPr>
          </a:p>
        </p:txBody>
      </p:sp>
      <p:sp>
        <p:nvSpPr>
          <p:cNvPr id="9" name="Textfeld 8"/>
          <p:cNvSpPr txBox="1"/>
          <p:nvPr/>
        </p:nvSpPr>
        <p:spPr>
          <a:xfrm>
            <a:off x="1475905" y="6232872"/>
            <a:ext cx="2927547"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en-US" sz="1800" dirty="0">
                <a:solidFill>
                  <a:prstClr val="black"/>
                </a:solidFill>
              </a:rPr>
              <a:t>Menu available only with </a:t>
            </a:r>
            <a:r>
              <a:rPr lang="en-US" sz="1800" dirty="0" err="1">
                <a:solidFill>
                  <a:prstClr val="black"/>
                </a:solidFill>
              </a:rPr>
              <a:t>Administratons</a:t>
            </a:r>
            <a:r>
              <a:rPr lang="en-US" sz="1800" dirty="0">
                <a:solidFill>
                  <a:prstClr val="black"/>
                </a:solidFill>
              </a:rPr>
              <a:t> rights</a:t>
            </a:r>
            <a:endParaRPr lang="en-GB" sz="1800" dirty="0">
              <a:solidFill>
                <a:prstClr val="black"/>
              </a:solidFill>
            </a:endParaRPr>
          </a:p>
        </p:txBody>
      </p:sp>
      <p:sp>
        <p:nvSpPr>
          <p:cNvPr id="10" name="Rechteck 9"/>
          <p:cNvSpPr/>
          <p:nvPr/>
        </p:nvSpPr>
        <p:spPr>
          <a:xfrm>
            <a:off x="5644732" y="3897332"/>
            <a:ext cx="1709377" cy="2473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11" name="Rechteck 10"/>
          <p:cNvSpPr/>
          <p:nvPr/>
        </p:nvSpPr>
        <p:spPr>
          <a:xfrm>
            <a:off x="3971405" y="3897332"/>
            <a:ext cx="1673328" cy="2473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Tree>
    <p:extLst>
      <p:ext uri="{BB962C8B-B14F-4D97-AF65-F5344CB8AC3E}">
        <p14:creationId xmlns:p14="http://schemas.microsoft.com/office/powerpoint/2010/main" val="3949083483"/>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Screenshots\Mozilla Firefox_28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9556" y="2488456"/>
            <a:ext cx="4467982" cy="2652730"/>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931652" y="1636817"/>
            <a:ext cx="4016052" cy="286232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en-US" sz="1800" dirty="0">
                <a:solidFill>
                  <a:prstClr val="black"/>
                </a:solidFill>
              </a:rPr>
              <a:t>The expert mode can be reached here: </a:t>
            </a:r>
            <a:r>
              <a:rPr lang="en-US" sz="1800" b="1" dirty="0">
                <a:solidFill>
                  <a:prstClr val="black"/>
                </a:solidFill>
              </a:rPr>
              <a:t>System </a:t>
            </a:r>
            <a:r>
              <a:rPr lang="en-US" sz="1800" b="1" dirty="0" smtClean="0">
                <a:solidFill>
                  <a:prstClr val="black"/>
                </a:solidFill>
              </a:rPr>
              <a:t>Settings</a:t>
            </a:r>
          </a:p>
          <a:p>
            <a:pPr algn="ctr" defTabSz="457050"/>
            <a:endParaRPr lang="en-US" sz="1800" dirty="0">
              <a:solidFill>
                <a:prstClr val="black"/>
              </a:solidFill>
            </a:endParaRPr>
          </a:p>
          <a:p>
            <a:pPr algn="ctr" defTabSz="457050"/>
            <a:r>
              <a:rPr lang="en-US" sz="1800" dirty="0" smtClean="0">
                <a:solidFill>
                  <a:prstClr val="black"/>
                </a:solidFill>
              </a:rPr>
              <a:t>Various </a:t>
            </a:r>
            <a:r>
              <a:rPr lang="en-US" sz="1800" dirty="0">
                <a:solidFill>
                  <a:prstClr val="black"/>
                </a:solidFill>
              </a:rPr>
              <a:t>settings allow the administrator to </a:t>
            </a:r>
            <a:r>
              <a:rPr lang="en-US" sz="1800" dirty="0" smtClean="0">
                <a:solidFill>
                  <a:prstClr val="black"/>
                </a:solidFill>
              </a:rPr>
              <a:t>de-/activate </a:t>
            </a:r>
            <a:r>
              <a:rPr lang="en-US" sz="1800" dirty="0">
                <a:solidFill>
                  <a:prstClr val="black"/>
                </a:solidFill>
              </a:rPr>
              <a:t>optional </a:t>
            </a:r>
            <a:r>
              <a:rPr lang="en-US" sz="1800" dirty="0" smtClean="0">
                <a:solidFill>
                  <a:prstClr val="black"/>
                </a:solidFill>
              </a:rPr>
              <a:t>features.</a:t>
            </a:r>
          </a:p>
          <a:p>
            <a:pPr algn="ctr" defTabSz="457050"/>
            <a:endParaRPr lang="en-US" sz="1800" dirty="0">
              <a:solidFill>
                <a:prstClr val="black"/>
              </a:solidFill>
            </a:endParaRPr>
          </a:p>
          <a:p>
            <a:pPr algn="ctr" defTabSz="457050"/>
            <a:r>
              <a:rPr lang="en-US" sz="1800" dirty="0" smtClean="0">
                <a:solidFill>
                  <a:prstClr val="black"/>
                </a:solidFill>
              </a:rPr>
              <a:t>Other </a:t>
            </a:r>
            <a:r>
              <a:rPr lang="en-US" sz="1800" dirty="0">
                <a:solidFill>
                  <a:prstClr val="black"/>
                </a:solidFill>
              </a:rPr>
              <a:t>settings, such as Provisioning parameters </a:t>
            </a:r>
            <a:r>
              <a:rPr lang="en-US" sz="1800" dirty="0" smtClean="0">
                <a:solidFill>
                  <a:prstClr val="black"/>
                </a:solidFill>
              </a:rPr>
              <a:t>or default values for conference or VM extensions can be changed here, as well.</a:t>
            </a:r>
            <a:endParaRPr lang="en-GB" sz="1800" dirty="0">
              <a:solidFill>
                <a:prstClr val="black"/>
              </a:solidFill>
            </a:endParaRPr>
          </a:p>
        </p:txBody>
      </p:sp>
      <p:sp>
        <p:nvSpPr>
          <p:cNvPr id="7" name="Titel 1"/>
          <p:cNvSpPr txBox="1">
            <a:spLocks/>
          </p:cNvSpPr>
          <p:nvPr/>
        </p:nvSpPr>
        <p:spPr>
          <a:xfrm>
            <a:off x="685722" y="370882"/>
            <a:ext cx="9612471" cy="685801"/>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a:t>Expert </a:t>
            </a:r>
            <a:r>
              <a:rPr lang="de-DE" dirty="0" err="1"/>
              <a:t>mode</a:t>
            </a:r>
            <a:endParaRPr lang="de-DE" dirty="0">
              <a:solidFill>
                <a:prstClr val="black">
                  <a:lumMod val="50000"/>
                  <a:lumOff val="50000"/>
                </a:prstClr>
              </a:solidFill>
            </a:endParaRPr>
          </a:p>
        </p:txBody>
      </p:sp>
    </p:spTree>
    <p:extLst>
      <p:ext uri="{BB962C8B-B14F-4D97-AF65-F5344CB8AC3E}">
        <p14:creationId xmlns:p14="http://schemas.microsoft.com/office/powerpoint/2010/main" val="972955442"/>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10240" y="2848496"/>
            <a:ext cx="5400000" cy="244048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4525" y="1430415"/>
            <a:ext cx="5400000" cy="249710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21223" y="4353912"/>
            <a:ext cx="5523739" cy="2970044"/>
          </a:xfrm>
          <a:prstGeom prst="rect">
            <a:avLst/>
          </a:prstGeom>
          <a:noFill/>
        </p:spPr>
        <p:txBody>
          <a:bodyPr wrap="square" rtlCol="0">
            <a:spAutoFit/>
          </a:bodyPr>
          <a:lstStyle/>
          <a:p>
            <a:r>
              <a:rPr lang="de-DE" dirty="0" smtClean="0"/>
              <a:t>Fax-</a:t>
            </a:r>
            <a:r>
              <a:rPr lang="de-DE" dirty="0" err="1" smtClean="0"/>
              <a:t>Prefix</a:t>
            </a:r>
            <a:r>
              <a:rPr lang="de-DE" dirty="0" smtClean="0"/>
              <a:t> (</a:t>
            </a:r>
            <a:r>
              <a:rPr lang="de-DE" dirty="0" err="1" smtClean="0"/>
              <a:t>incoming</a:t>
            </a:r>
            <a:r>
              <a:rPr lang="de-DE" dirty="0" smtClean="0"/>
              <a:t> -&gt; e.g. 7)</a:t>
            </a:r>
          </a:p>
          <a:p>
            <a:r>
              <a:rPr lang="de-DE" dirty="0" smtClean="0"/>
              <a:t>TSI-</a:t>
            </a:r>
            <a:r>
              <a:rPr lang="de-DE" dirty="0" err="1" smtClean="0"/>
              <a:t>Prefix</a:t>
            </a:r>
            <a:r>
              <a:rPr lang="de-DE" dirty="0" smtClean="0"/>
              <a:t> (</a:t>
            </a:r>
            <a:r>
              <a:rPr lang="de-DE" dirty="0" err="1" smtClean="0"/>
              <a:t>outgoing</a:t>
            </a:r>
            <a:r>
              <a:rPr lang="de-DE" dirty="0" smtClean="0"/>
              <a:t>)</a:t>
            </a:r>
          </a:p>
          <a:p>
            <a:r>
              <a:rPr lang="de-DE" dirty="0" smtClean="0"/>
              <a:t>At </a:t>
            </a:r>
            <a:r>
              <a:rPr lang="de-DE" dirty="0" err="1" smtClean="0"/>
              <a:t>outgoing</a:t>
            </a:r>
            <a:r>
              <a:rPr lang="de-DE" dirty="0" smtClean="0"/>
              <a:t> fax </a:t>
            </a:r>
            <a:r>
              <a:rPr lang="de-DE" dirty="0" err="1" smtClean="0"/>
              <a:t>as</a:t>
            </a:r>
            <a:r>
              <a:rPr lang="de-DE" dirty="0" smtClean="0"/>
              <a:t> </a:t>
            </a:r>
            <a:r>
              <a:rPr lang="de-DE" dirty="0" err="1" smtClean="0"/>
              <a:t>sending</a:t>
            </a:r>
            <a:r>
              <a:rPr lang="de-DE" dirty="0" smtClean="0"/>
              <a:t> </a:t>
            </a:r>
            <a:r>
              <a:rPr lang="de-DE" dirty="0" err="1" smtClean="0"/>
              <a:t>number</a:t>
            </a:r>
            <a:r>
              <a:rPr lang="de-DE" dirty="0" smtClean="0"/>
              <a:t> e.g.</a:t>
            </a:r>
          </a:p>
          <a:p>
            <a:r>
              <a:rPr lang="de-DE" dirty="0" smtClean="0"/>
              <a:t>4952515088097 + </a:t>
            </a:r>
            <a:r>
              <a:rPr lang="de-DE" dirty="0" err="1" smtClean="0"/>
              <a:t>user</a:t>
            </a:r>
            <a:r>
              <a:rPr lang="de-DE" dirty="0" smtClean="0"/>
              <a:t> </a:t>
            </a:r>
            <a:r>
              <a:rPr lang="de-DE" dirty="0" err="1" smtClean="0"/>
              <a:t>extension</a:t>
            </a:r>
            <a:r>
              <a:rPr lang="de-DE" dirty="0" smtClean="0"/>
              <a:t> will </a:t>
            </a:r>
            <a:r>
              <a:rPr lang="de-DE" dirty="0" err="1" smtClean="0"/>
              <a:t>be</a:t>
            </a:r>
            <a:r>
              <a:rPr lang="de-DE" dirty="0" smtClean="0"/>
              <a:t> </a:t>
            </a:r>
            <a:r>
              <a:rPr lang="de-DE" dirty="0" err="1" smtClean="0"/>
              <a:t>shown</a:t>
            </a:r>
            <a:endParaRPr lang="de-DE" dirty="0" smtClean="0"/>
          </a:p>
          <a:p>
            <a:r>
              <a:rPr lang="de-DE" dirty="0" err="1" smtClean="0"/>
              <a:t>or</a:t>
            </a:r>
            <a:endParaRPr lang="de-DE" dirty="0" smtClean="0"/>
          </a:p>
          <a:p>
            <a:r>
              <a:rPr lang="de-DE" dirty="0" smtClean="0"/>
              <a:t>Central Fax-</a:t>
            </a:r>
            <a:r>
              <a:rPr lang="de-DE" dirty="0" err="1" smtClean="0"/>
              <a:t>number</a:t>
            </a:r>
            <a:r>
              <a:rPr lang="de-DE" dirty="0" smtClean="0"/>
              <a:t> 4952515088097109</a:t>
            </a:r>
          </a:p>
          <a:p>
            <a:r>
              <a:rPr lang="de-DE" dirty="0" err="1" smtClean="0"/>
              <a:t>or</a:t>
            </a:r>
            <a:endParaRPr lang="de-DE" dirty="0" smtClean="0"/>
          </a:p>
          <a:p>
            <a:endParaRPr lang="de-DE" dirty="0" smtClean="0"/>
          </a:p>
          <a:p>
            <a:endParaRPr lang="de-DE" dirty="0" smtClean="0"/>
          </a:p>
          <a:p>
            <a:r>
              <a:rPr lang="de-DE" dirty="0" smtClean="0"/>
              <a:t>Central Fax-</a:t>
            </a:r>
            <a:r>
              <a:rPr lang="de-DE" dirty="0" err="1" smtClean="0"/>
              <a:t>number</a:t>
            </a:r>
            <a:r>
              <a:rPr lang="de-DE" dirty="0" smtClean="0"/>
              <a:t> 495251508809109</a:t>
            </a:r>
          </a:p>
          <a:p>
            <a:r>
              <a:rPr lang="de-DE" dirty="0" smtClean="0"/>
              <a:t>(</a:t>
            </a:r>
            <a:r>
              <a:rPr lang="de-DE" dirty="0" err="1" smtClean="0"/>
              <a:t>without</a:t>
            </a:r>
            <a:r>
              <a:rPr lang="de-DE" dirty="0" smtClean="0"/>
              <a:t> Fax-</a:t>
            </a:r>
            <a:r>
              <a:rPr lang="de-DE" dirty="0" err="1" smtClean="0"/>
              <a:t>Prefix</a:t>
            </a:r>
            <a:r>
              <a:rPr lang="de-DE" dirty="0" smtClean="0"/>
              <a:t>)</a:t>
            </a:r>
            <a:endParaRPr lang="en-GB" dirty="0"/>
          </a:p>
        </p:txBody>
      </p:sp>
      <p:sp>
        <p:nvSpPr>
          <p:cNvPr id="72" name="Textfeld 71"/>
          <p:cNvSpPr txBox="1"/>
          <p:nvPr/>
        </p:nvSpPr>
        <p:spPr>
          <a:xfrm>
            <a:off x="5319832" y="5656807"/>
            <a:ext cx="5251950" cy="1400383"/>
          </a:xfrm>
          <a:prstGeom prst="rect">
            <a:avLst/>
          </a:prstGeom>
          <a:noFill/>
        </p:spPr>
        <p:txBody>
          <a:bodyPr wrap="square" rtlCol="0">
            <a:spAutoFit/>
          </a:bodyPr>
          <a:lstStyle/>
          <a:p>
            <a:r>
              <a:rPr lang="de-DE" dirty="0" smtClean="0"/>
              <a:t>Additional TSIs -&gt; </a:t>
            </a:r>
            <a:r>
              <a:rPr lang="de-DE" dirty="0" err="1" smtClean="0"/>
              <a:t>Extension+Fax-Prefix+Extension</a:t>
            </a:r>
            <a:endParaRPr lang="de-DE" dirty="0" smtClean="0"/>
          </a:p>
          <a:p>
            <a:r>
              <a:rPr lang="de-DE" dirty="0" err="1" smtClean="0"/>
              <a:t>Therewith</a:t>
            </a:r>
            <a:r>
              <a:rPr lang="de-DE" dirty="0" smtClean="0"/>
              <a:t> </a:t>
            </a:r>
            <a:r>
              <a:rPr lang="de-DE" dirty="0" err="1" smtClean="0"/>
              <a:t>the</a:t>
            </a:r>
            <a:r>
              <a:rPr lang="de-DE" dirty="0" smtClean="0"/>
              <a:t> </a:t>
            </a:r>
            <a:r>
              <a:rPr lang="de-DE" dirty="0" err="1" smtClean="0"/>
              <a:t>user</a:t>
            </a:r>
            <a:r>
              <a:rPr lang="de-DE" dirty="0" smtClean="0"/>
              <a:t> </a:t>
            </a:r>
            <a:r>
              <a:rPr lang="de-DE" dirty="0" err="1" smtClean="0"/>
              <a:t>can</a:t>
            </a:r>
            <a:r>
              <a:rPr lang="de-DE" dirty="0" smtClean="0"/>
              <a:t> send </a:t>
            </a:r>
            <a:r>
              <a:rPr lang="de-DE" dirty="0" err="1" smtClean="0"/>
              <a:t>faxes</a:t>
            </a:r>
            <a:r>
              <a:rPr lang="de-DE" dirty="0" smtClean="0"/>
              <a:t>  </a:t>
            </a:r>
            <a:r>
              <a:rPr lang="de-DE" dirty="0" err="1" smtClean="0"/>
              <a:t>with</a:t>
            </a:r>
            <a:r>
              <a:rPr lang="de-DE" dirty="0" smtClean="0"/>
              <a:t> different </a:t>
            </a:r>
            <a:r>
              <a:rPr lang="de-DE" dirty="0" err="1" smtClean="0"/>
              <a:t>subscriber</a:t>
            </a:r>
            <a:r>
              <a:rPr lang="de-DE" dirty="0" smtClean="0"/>
              <a:t> </a:t>
            </a:r>
            <a:r>
              <a:rPr lang="de-DE" dirty="0" err="1" smtClean="0"/>
              <a:t>numbers</a:t>
            </a:r>
            <a:r>
              <a:rPr lang="de-DE" dirty="0" smtClean="0"/>
              <a:t>. 109 </a:t>
            </a:r>
            <a:r>
              <a:rPr lang="de-DE" dirty="0" err="1" smtClean="0"/>
              <a:t>is</a:t>
            </a:r>
            <a:r>
              <a:rPr lang="de-DE" dirty="0" smtClean="0"/>
              <a:t> </a:t>
            </a:r>
            <a:r>
              <a:rPr lang="de-DE" dirty="0" err="1" smtClean="0"/>
              <a:t>wrong</a:t>
            </a:r>
            <a:r>
              <a:rPr lang="de-DE" dirty="0" smtClean="0"/>
              <a:t> </a:t>
            </a:r>
            <a:r>
              <a:rPr lang="de-DE" dirty="0" err="1" smtClean="0"/>
              <a:t>here</a:t>
            </a:r>
            <a:r>
              <a:rPr lang="de-DE" dirty="0" smtClean="0"/>
              <a:t>.</a:t>
            </a:r>
          </a:p>
          <a:p>
            <a:r>
              <a:rPr lang="de-DE" dirty="0" err="1" smtClean="0"/>
              <a:t>Here</a:t>
            </a:r>
            <a:r>
              <a:rPr lang="de-DE" dirty="0" smtClean="0"/>
              <a:t> </a:t>
            </a:r>
            <a:r>
              <a:rPr lang="de-DE" dirty="0" err="1" smtClean="0"/>
              <a:t>the</a:t>
            </a:r>
            <a:r>
              <a:rPr lang="de-DE" dirty="0" smtClean="0"/>
              <a:t> </a:t>
            </a:r>
            <a:r>
              <a:rPr lang="de-DE" dirty="0" err="1" smtClean="0"/>
              <a:t>number</a:t>
            </a:r>
            <a:r>
              <a:rPr lang="de-DE" dirty="0" smtClean="0"/>
              <a:t> 4952515088097109 </a:t>
            </a:r>
            <a:r>
              <a:rPr lang="de-DE" dirty="0" err="1" smtClean="0"/>
              <a:t>has</a:t>
            </a:r>
            <a:r>
              <a:rPr lang="de-DE" dirty="0" smtClean="0"/>
              <a:t> </a:t>
            </a:r>
            <a:r>
              <a:rPr lang="de-DE" dirty="0" err="1" smtClean="0"/>
              <a:t>to</a:t>
            </a:r>
            <a:r>
              <a:rPr lang="de-DE" dirty="0" smtClean="0"/>
              <a:t> </a:t>
            </a:r>
            <a:r>
              <a:rPr lang="de-DE" dirty="0" err="1" smtClean="0"/>
              <a:t>be</a:t>
            </a:r>
            <a:r>
              <a:rPr lang="de-DE" dirty="0" smtClean="0"/>
              <a:t> </a:t>
            </a:r>
            <a:r>
              <a:rPr lang="de-DE" dirty="0" err="1" smtClean="0"/>
              <a:t>entered</a:t>
            </a:r>
            <a:endParaRPr lang="de-DE" dirty="0" smtClean="0"/>
          </a:p>
          <a:p>
            <a:r>
              <a:rPr lang="de-DE" dirty="0" smtClean="0"/>
              <a:t>(e.g. </a:t>
            </a:r>
            <a:r>
              <a:rPr lang="de-DE" dirty="0" err="1" smtClean="0"/>
              <a:t>central</a:t>
            </a:r>
            <a:r>
              <a:rPr lang="de-DE" dirty="0" smtClean="0"/>
              <a:t> fax-</a:t>
            </a:r>
            <a:r>
              <a:rPr lang="de-DE" dirty="0" err="1" smtClean="0"/>
              <a:t>number</a:t>
            </a:r>
            <a:r>
              <a:rPr lang="de-DE" dirty="0" smtClean="0"/>
              <a:t>).</a:t>
            </a:r>
            <a:endParaRPr lang="en-GB" dirty="0"/>
          </a:p>
        </p:txBody>
      </p:sp>
      <p:sp>
        <p:nvSpPr>
          <p:cNvPr id="82" name="Textfeld 81"/>
          <p:cNvSpPr txBox="1"/>
          <p:nvPr/>
        </p:nvSpPr>
        <p:spPr>
          <a:xfrm>
            <a:off x="8147868" y="3136528"/>
            <a:ext cx="2232248" cy="353943"/>
          </a:xfrm>
          <a:prstGeom prst="rect">
            <a:avLst/>
          </a:prstGeom>
          <a:noFill/>
        </p:spPr>
        <p:txBody>
          <a:bodyPr wrap="square" rtlCol="0">
            <a:spAutoFit/>
          </a:bodyPr>
          <a:lstStyle/>
          <a:p>
            <a:r>
              <a:rPr lang="de-DE" b="1" dirty="0" err="1" smtClean="0">
                <a:solidFill>
                  <a:srgbClr val="FF0000"/>
                </a:solidFill>
              </a:rPr>
              <a:t>Wrong</a:t>
            </a:r>
            <a:r>
              <a:rPr lang="de-DE" b="1" dirty="0" smtClean="0">
                <a:solidFill>
                  <a:srgbClr val="FF0000"/>
                </a:solidFill>
              </a:rPr>
              <a:t>!</a:t>
            </a:r>
            <a:endParaRPr lang="en-GB" b="1" dirty="0">
              <a:solidFill>
                <a:srgbClr val="FF0000"/>
              </a:solidFill>
            </a:endParaRPr>
          </a:p>
        </p:txBody>
      </p:sp>
      <p:sp>
        <p:nvSpPr>
          <p:cNvPr id="74" name="Textfeld 73"/>
          <p:cNvSpPr txBox="1"/>
          <p:nvPr/>
        </p:nvSpPr>
        <p:spPr>
          <a:xfrm>
            <a:off x="3019916" y="1774473"/>
            <a:ext cx="2232248" cy="353943"/>
          </a:xfrm>
          <a:prstGeom prst="rect">
            <a:avLst/>
          </a:prstGeom>
          <a:noFill/>
        </p:spPr>
        <p:txBody>
          <a:bodyPr wrap="square" rtlCol="0">
            <a:spAutoFit/>
          </a:bodyPr>
          <a:lstStyle/>
          <a:p>
            <a:r>
              <a:rPr lang="de-DE" b="1" dirty="0" err="1" smtClean="0">
                <a:solidFill>
                  <a:srgbClr val="00B050"/>
                </a:solidFill>
              </a:rPr>
              <a:t>Correct</a:t>
            </a:r>
            <a:r>
              <a:rPr lang="de-DE" b="1" dirty="0" smtClean="0">
                <a:solidFill>
                  <a:srgbClr val="00B050"/>
                </a:solidFill>
              </a:rPr>
              <a:t>!</a:t>
            </a:r>
            <a:endParaRPr lang="en-GB" b="1" dirty="0">
              <a:solidFill>
                <a:srgbClr val="00B050"/>
              </a:solidFill>
            </a:endParaRPr>
          </a:p>
        </p:txBody>
      </p:sp>
      <p:sp>
        <p:nvSpPr>
          <p:cNvPr id="12" name="Textfeld 11"/>
          <p:cNvSpPr txBox="1"/>
          <p:nvPr/>
        </p:nvSpPr>
        <p:spPr>
          <a:xfrm>
            <a:off x="8457381" y="1406439"/>
            <a:ext cx="2116142" cy="877163"/>
          </a:xfrm>
          <a:prstGeom prst="rect">
            <a:avLst/>
          </a:prstGeom>
          <a:noFill/>
        </p:spPr>
        <p:txBody>
          <a:bodyPr wrap="square" rtlCol="0">
            <a:spAutoFit/>
          </a:bodyPr>
          <a:lstStyle/>
          <a:p>
            <a:r>
              <a:rPr lang="de-DE" dirty="0" smtClean="0"/>
              <a:t>T = </a:t>
            </a:r>
            <a:r>
              <a:rPr lang="de-DE" dirty="0" err="1" smtClean="0"/>
              <a:t>Transmitting</a:t>
            </a:r>
            <a:endParaRPr lang="de-DE" dirty="0" smtClean="0"/>
          </a:p>
          <a:p>
            <a:r>
              <a:rPr lang="de-DE" dirty="0" smtClean="0"/>
              <a:t>S = Subscriber</a:t>
            </a:r>
          </a:p>
          <a:p>
            <a:r>
              <a:rPr lang="de-DE" dirty="0" smtClean="0"/>
              <a:t>I = </a:t>
            </a:r>
            <a:r>
              <a:rPr lang="de-DE" dirty="0" err="1" smtClean="0"/>
              <a:t>Identification</a:t>
            </a:r>
            <a:endParaRPr lang="de-DE" dirty="0" smtClean="0"/>
          </a:p>
        </p:txBody>
      </p:sp>
      <p:sp>
        <p:nvSpPr>
          <p:cNvPr id="11" name="Rechteck 10"/>
          <p:cNvSpPr/>
          <p:nvPr/>
        </p:nvSpPr>
        <p:spPr>
          <a:xfrm>
            <a:off x="3899396" y="2122319"/>
            <a:ext cx="1152128" cy="144625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14" name="Textfeld 13"/>
          <p:cNvSpPr txBox="1"/>
          <p:nvPr/>
        </p:nvSpPr>
        <p:spPr>
          <a:xfrm>
            <a:off x="6009991" y="1445013"/>
            <a:ext cx="1993861" cy="877163"/>
          </a:xfrm>
          <a:prstGeom prst="rect">
            <a:avLst/>
          </a:prstGeom>
          <a:gradFill>
            <a:gsLst>
              <a:gs pos="0">
                <a:schemeClr val="accent6"/>
              </a:gs>
              <a:gs pos="50000">
                <a:schemeClr val="accent6">
                  <a:lumMod val="40000"/>
                  <a:lumOff val="60000"/>
                </a:schemeClr>
              </a:gs>
              <a:gs pos="100000">
                <a:schemeClr val="accent6"/>
              </a:gs>
            </a:gsLst>
            <a:lin ang="5400000" scaled="0"/>
          </a:gradFill>
          <a:ln>
            <a:solidFill>
              <a:schemeClr val="accent6"/>
            </a:solidFill>
          </a:ln>
        </p:spPr>
        <p:txBody>
          <a:bodyPr wrap="square" rtlCol="0">
            <a:spAutoFit/>
          </a:bodyPr>
          <a:lstStyle/>
          <a:p>
            <a:pPr algn="ctr" defTabSz="457050"/>
            <a:r>
              <a:rPr lang="de-DE" b="1" dirty="0" err="1" smtClean="0">
                <a:solidFill>
                  <a:prstClr val="black"/>
                </a:solidFill>
              </a:rPr>
              <a:t>Configuration</a:t>
            </a:r>
            <a:r>
              <a:rPr lang="de-DE" b="1" dirty="0" smtClean="0">
                <a:solidFill>
                  <a:prstClr val="black"/>
                </a:solidFill>
              </a:rPr>
              <a:t> </a:t>
            </a:r>
          </a:p>
          <a:p>
            <a:pPr algn="ctr" defTabSz="457050"/>
            <a:r>
              <a:rPr lang="de-DE" b="1" dirty="0" err="1">
                <a:solidFill>
                  <a:prstClr val="black"/>
                </a:solidFill>
              </a:rPr>
              <a:t>a</a:t>
            </a:r>
            <a:r>
              <a:rPr lang="de-DE" b="1" dirty="0" err="1" smtClean="0">
                <a:solidFill>
                  <a:prstClr val="black"/>
                </a:solidFill>
              </a:rPr>
              <a:t>nd</a:t>
            </a:r>
            <a:r>
              <a:rPr lang="de-DE" b="1" dirty="0" smtClean="0">
                <a:solidFill>
                  <a:prstClr val="black"/>
                </a:solidFill>
              </a:rPr>
              <a:t> </a:t>
            </a:r>
          </a:p>
          <a:p>
            <a:pPr algn="ctr" defTabSz="457050"/>
            <a:r>
              <a:rPr lang="de-DE" b="1" dirty="0" err="1" smtClean="0">
                <a:solidFill>
                  <a:prstClr val="black"/>
                </a:solidFill>
              </a:rPr>
              <a:t>activation</a:t>
            </a:r>
            <a:endParaRPr lang="en-GB" b="1" dirty="0">
              <a:solidFill>
                <a:prstClr val="black"/>
              </a:solidFill>
            </a:endParaRPr>
          </a:p>
        </p:txBody>
      </p:sp>
      <p:cxnSp>
        <p:nvCxnSpPr>
          <p:cNvPr id="16" name="Gewinkelte Verbindung 15"/>
          <p:cNvCxnSpPr>
            <a:stCxn id="11" idx="0"/>
            <a:endCxn id="14" idx="1"/>
          </p:cNvCxnSpPr>
          <p:nvPr/>
        </p:nvCxnSpPr>
        <p:spPr>
          <a:xfrm rot="5400000" flipH="1" flipV="1">
            <a:off x="5123363" y="1235692"/>
            <a:ext cx="238724" cy="1534531"/>
          </a:xfrm>
          <a:prstGeom prst="bentConnector2">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3835118" y="1415513"/>
            <a:ext cx="1800200" cy="353943"/>
          </a:xfrm>
          <a:prstGeom prst="rect">
            <a:avLst/>
          </a:prstGeom>
          <a:gradFill>
            <a:gsLst>
              <a:gs pos="0">
                <a:schemeClr val="accent6"/>
              </a:gs>
              <a:gs pos="50000">
                <a:schemeClr val="accent6">
                  <a:lumMod val="40000"/>
                  <a:lumOff val="60000"/>
                </a:schemeClr>
              </a:gs>
              <a:gs pos="100000">
                <a:schemeClr val="accent6"/>
              </a:gs>
            </a:gsLst>
            <a:lin ang="5400000" scaled="0"/>
          </a:gradFill>
          <a:ln>
            <a:solidFill>
              <a:schemeClr val="accent6"/>
            </a:solidFill>
          </a:ln>
        </p:spPr>
        <p:txBody>
          <a:bodyPr wrap="square" rtlCol="0">
            <a:spAutoFit/>
          </a:bodyPr>
          <a:lstStyle/>
          <a:p>
            <a:pPr algn="ctr" defTabSz="457050"/>
            <a:r>
              <a:rPr lang="de-DE" b="1" dirty="0" smtClean="0">
                <a:solidFill>
                  <a:prstClr val="black"/>
                </a:solidFill>
              </a:rPr>
              <a:t>Fax Service</a:t>
            </a:r>
            <a:endParaRPr lang="en-GB" b="1" dirty="0">
              <a:solidFill>
                <a:prstClr val="black"/>
              </a:solidFill>
            </a:endParaRPr>
          </a:p>
        </p:txBody>
      </p:sp>
      <p:sp>
        <p:nvSpPr>
          <p:cNvPr id="21" name="Titel 1"/>
          <p:cNvSpPr txBox="1">
            <a:spLocks/>
          </p:cNvSpPr>
          <p:nvPr/>
        </p:nvSpPr>
        <p:spPr>
          <a:xfrm>
            <a:off x="685722" y="370882"/>
            <a:ext cx="9612471" cy="685801"/>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smtClean="0">
                <a:solidFill>
                  <a:prstClr val="black">
                    <a:lumMod val="50000"/>
                    <a:lumOff val="50000"/>
                  </a:prstClr>
                </a:solidFill>
              </a:rPr>
              <a:t>Fax </a:t>
            </a:r>
            <a:r>
              <a:rPr lang="de-DE" dirty="0" err="1" smtClean="0">
                <a:solidFill>
                  <a:prstClr val="black">
                    <a:lumMod val="50000"/>
                    <a:lumOff val="50000"/>
                  </a:prstClr>
                </a:solidFill>
              </a:rPr>
              <a:t>service</a:t>
            </a:r>
            <a:r>
              <a:rPr lang="de-DE" dirty="0" smtClean="0">
                <a:solidFill>
                  <a:prstClr val="black">
                    <a:lumMod val="50000"/>
                    <a:lumOff val="50000"/>
                  </a:prstClr>
                </a:solidFill>
              </a:rPr>
              <a:t> - Setup</a:t>
            </a:r>
            <a:endParaRPr lang="de-DE" dirty="0">
              <a:solidFill>
                <a:prstClr val="black">
                  <a:lumMod val="50000"/>
                  <a:lumOff val="50000"/>
                </a:prstClr>
              </a:solidFill>
            </a:endParaRPr>
          </a:p>
        </p:txBody>
      </p:sp>
      <p:pic>
        <p:nvPicPr>
          <p:cNvPr id="2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59124" y="6356998"/>
            <a:ext cx="3562539" cy="27724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hteck 21"/>
          <p:cNvSpPr/>
          <p:nvPr/>
        </p:nvSpPr>
        <p:spPr>
          <a:xfrm>
            <a:off x="8651924" y="4595890"/>
            <a:ext cx="306034" cy="3615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Tree>
    <p:extLst>
      <p:ext uri="{BB962C8B-B14F-4D97-AF65-F5344CB8AC3E}">
        <p14:creationId xmlns:p14="http://schemas.microsoft.com/office/powerpoint/2010/main" val="1149009242"/>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Fax Service at </a:t>
            </a:r>
            <a:r>
              <a:rPr lang="de-DE" dirty="0" err="1" smtClean="0"/>
              <a:t>the</a:t>
            </a:r>
            <a:r>
              <a:rPr lang="de-DE" dirty="0" smtClean="0"/>
              <a:t> </a:t>
            </a:r>
            <a:r>
              <a:rPr lang="de-DE" dirty="0" err="1" smtClean="0"/>
              <a:t>user</a:t>
            </a:r>
            <a:endParaRPr lang="de-DE"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9036" y="2200424"/>
            <a:ext cx="8008220" cy="37442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1739156" y="1624360"/>
            <a:ext cx="3240360" cy="353943"/>
          </a:xfrm>
          <a:prstGeom prst="rect">
            <a:avLst/>
          </a:prstGeom>
          <a:noFill/>
        </p:spPr>
        <p:txBody>
          <a:bodyPr wrap="square" rtlCol="0">
            <a:spAutoFit/>
          </a:bodyPr>
          <a:lstStyle/>
          <a:p>
            <a:r>
              <a:rPr lang="de-DE" b="1" dirty="0" smtClean="0"/>
              <a:t>Registered </a:t>
            </a:r>
            <a:r>
              <a:rPr lang="de-DE" b="1" dirty="0" err="1" smtClean="0"/>
              <a:t>with</a:t>
            </a:r>
            <a:r>
              <a:rPr lang="de-DE" b="1" dirty="0" smtClean="0"/>
              <a:t> </a:t>
            </a:r>
            <a:r>
              <a:rPr lang="de-DE" b="1" dirty="0" err="1" smtClean="0"/>
              <a:t>extension</a:t>
            </a:r>
            <a:r>
              <a:rPr lang="de-DE" b="1" dirty="0" smtClean="0"/>
              <a:t> 101</a:t>
            </a:r>
            <a:endParaRPr lang="en-GB" b="1" dirty="0"/>
          </a:p>
        </p:txBody>
      </p:sp>
      <p:sp>
        <p:nvSpPr>
          <p:cNvPr id="9" name="Textfeld 8"/>
          <p:cNvSpPr txBox="1"/>
          <p:nvPr/>
        </p:nvSpPr>
        <p:spPr>
          <a:xfrm>
            <a:off x="1739156" y="6181874"/>
            <a:ext cx="4608512" cy="615553"/>
          </a:xfrm>
          <a:prstGeom prst="rect">
            <a:avLst/>
          </a:prstGeom>
          <a:noFill/>
        </p:spPr>
        <p:txBody>
          <a:bodyPr wrap="square" rtlCol="0">
            <a:spAutoFit/>
          </a:bodyPr>
          <a:lstStyle/>
          <a:p>
            <a:r>
              <a:rPr lang="de-DE" b="1" dirty="0" smtClean="0"/>
              <a:t>User </a:t>
            </a:r>
            <a:r>
              <a:rPr lang="de-DE" b="1" dirty="0" err="1" smtClean="0"/>
              <a:t>can</a:t>
            </a:r>
            <a:r>
              <a:rPr lang="de-DE" b="1" dirty="0" smtClean="0"/>
              <a:t> </a:t>
            </a:r>
            <a:r>
              <a:rPr lang="de-DE" b="1" dirty="0" err="1" smtClean="0"/>
              <a:t>choose</a:t>
            </a:r>
            <a:r>
              <a:rPr lang="de-DE" b="1" dirty="0" smtClean="0"/>
              <a:t> </a:t>
            </a:r>
            <a:r>
              <a:rPr lang="de-DE" b="1" dirty="0" err="1" smtClean="0"/>
              <a:t>between</a:t>
            </a:r>
            <a:r>
              <a:rPr lang="de-DE" b="1" dirty="0" smtClean="0"/>
              <a:t> </a:t>
            </a:r>
            <a:r>
              <a:rPr lang="de-DE" b="1" dirty="0" err="1" smtClean="0"/>
              <a:t>his</a:t>
            </a:r>
            <a:r>
              <a:rPr lang="de-DE" b="1" dirty="0" smtClean="0"/>
              <a:t> </a:t>
            </a:r>
            <a:r>
              <a:rPr lang="de-DE" b="1" dirty="0" err="1" smtClean="0"/>
              <a:t>own</a:t>
            </a:r>
            <a:r>
              <a:rPr lang="de-DE" b="1" dirty="0" smtClean="0"/>
              <a:t> (101) </a:t>
            </a:r>
            <a:r>
              <a:rPr lang="de-DE" b="1" dirty="0" err="1" smtClean="0"/>
              <a:t>and</a:t>
            </a:r>
            <a:r>
              <a:rPr lang="de-DE" b="1" dirty="0" smtClean="0"/>
              <a:t> </a:t>
            </a:r>
            <a:r>
              <a:rPr lang="de-DE" b="1" dirty="0" err="1" smtClean="0"/>
              <a:t>the</a:t>
            </a:r>
            <a:r>
              <a:rPr lang="de-DE" b="1" dirty="0" smtClean="0"/>
              <a:t> </a:t>
            </a:r>
            <a:r>
              <a:rPr lang="de-DE" b="1" dirty="0" err="1" smtClean="0"/>
              <a:t>central</a:t>
            </a:r>
            <a:r>
              <a:rPr lang="de-DE" b="1" dirty="0" smtClean="0"/>
              <a:t> fax </a:t>
            </a:r>
            <a:r>
              <a:rPr lang="de-DE" b="1" dirty="0" err="1" smtClean="0"/>
              <a:t>extension</a:t>
            </a:r>
            <a:r>
              <a:rPr lang="de-DE" b="1" dirty="0" smtClean="0"/>
              <a:t> (109).</a:t>
            </a:r>
            <a:endParaRPr lang="en-GB" b="1" dirty="0"/>
          </a:p>
        </p:txBody>
      </p:sp>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5900" y="4072632"/>
            <a:ext cx="153352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579006"/>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7027" y="2308522"/>
            <a:ext cx="9179141" cy="495300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smtClean="0"/>
              <a:t>Fax Service </a:t>
            </a:r>
            <a:r>
              <a:rPr lang="de-DE" dirty="0" err="1" smtClean="0"/>
              <a:t>and</a:t>
            </a:r>
            <a:r>
              <a:rPr lang="de-DE" dirty="0" smtClean="0"/>
              <a:t> „</a:t>
            </a:r>
            <a:r>
              <a:rPr lang="de-DE" dirty="0" err="1" smtClean="0"/>
              <a:t>Inbound</a:t>
            </a:r>
            <a:r>
              <a:rPr lang="de-DE" dirty="0" smtClean="0"/>
              <a:t> Routing“</a:t>
            </a:r>
            <a:endParaRPr lang="de-DE" dirty="0"/>
          </a:p>
        </p:txBody>
      </p:sp>
      <p:sp>
        <p:nvSpPr>
          <p:cNvPr id="9" name="Textfeld 8"/>
          <p:cNvSpPr txBox="1"/>
          <p:nvPr/>
        </p:nvSpPr>
        <p:spPr>
          <a:xfrm>
            <a:off x="802928" y="1192312"/>
            <a:ext cx="6408712" cy="1138773"/>
          </a:xfrm>
          <a:prstGeom prst="rect">
            <a:avLst/>
          </a:prstGeom>
          <a:noFill/>
        </p:spPr>
        <p:txBody>
          <a:bodyPr wrap="square" rtlCol="0">
            <a:spAutoFit/>
          </a:bodyPr>
          <a:lstStyle/>
          <a:p>
            <a:r>
              <a:rPr lang="de-DE" b="1" dirty="0" err="1" smtClean="0"/>
              <a:t>Inbound</a:t>
            </a:r>
            <a:r>
              <a:rPr lang="de-DE" b="1" dirty="0" smtClean="0"/>
              <a:t> Route </a:t>
            </a:r>
            <a:r>
              <a:rPr lang="de-DE" b="1" dirty="0" err="1" smtClean="0"/>
              <a:t>with</a:t>
            </a:r>
            <a:r>
              <a:rPr lang="de-DE" b="1" dirty="0" smtClean="0"/>
              <a:t> </a:t>
            </a:r>
            <a:r>
              <a:rPr lang="de-DE" b="1" dirty="0" err="1" smtClean="0"/>
              <a:t>extension</a:t>
            </a:r>
            <a:r>
              <a:rPr lang="de-DE" b="1" dirty="0" smtClean="0"/>
              <a:t>   109     (Central fax 7109)</a:t>
            </a:r>
          </a:p>
          <a:p>
            <a:r>
              <a:rPr lang="de-DE" b="1" dirty="0" err="1" smtClean="0"/>
              <a:t>or</a:t>
            </a:r>
            <a:endParaRPr lang="de-DE" b="1" dirty="0" smtClean="0"/>
          </a:p>
          <a:p>
            <a:r>
              <a:rPr lang="de-DE" b="1" dirty="0" smtClean="0"/>
              <a:t>Fax </a:t>
            </a:r>
            <a:r>
              <a:rPr lang="de-DE" b="1" dirty="0" err="1" smtClean="0"/>
              <a:t>for</a:t>
            </a:r>
            <a:r>
              <a:rPr lang="de-DE" b="1" dirty="0" smtClean="0"/>
              <a:t> </a:t>
            </a:r>
            <a:r>
              <a:rPr lang="de-DE" b="1" dirty="0" err="1" smtClean="0"/>
              <a:t>user</a:t>
            </a:r>
            <a:r>
              <a:rPr lang="de-DE" b="1" dirty="0" smtClean="0"/>
              <a:t> ext. 101 - 108</a:t>
            </a:r>
          </a:p>
          <a:p>
            <a:r>
              <a:rPr lang="de-DE" b="1" dirty="0" smtClean="0"/>
              <a:t>Fax-</a:t>
            </a:r>
            <a:r>
              <a:rPr lang="de-DE" b="1" dirty="0" err="1" smtClean="0"/>
              <a:t>prefix</a:t>
            </a:r>
            <a:r>
              <a:rPr lang="de-DE" b="1" dirty="0" smtClean="0"/>
              <a:t>  7 + Ext. 10[1-8]  = 7101 - 7108</a:t>
            </a:r>
            <a:endParaRPr lang="en-GB" b="1" dirty="0"/>
          </a:p>
        </p:txBody>
      </p:sp>
      <p:sp>
        <p:nvSpPr>
          <p:cNvPr id="3" name="Ellipse 2"/>
          <p:cNvSpPr/>
          <p:nvPr/>
        </p:nvSpPr>
        <p:spPr>
          <a:xfrm>
            <a:off x="6848821" y="4796592"/>
            <a:ext cx="2307160" cy="6524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e 12"/>
          <p:cNvSpPr/>
          <p:nvPr/>
        </p:nvSpPr>
        <p:spPr>
          <a:xfrm>
            <a:off x="3605589" y="1096052"/>
            <a:ext cx="607815" cy="539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13"/>
          <p:cNvSpPr/>
          <p:nvPr/>
        </p:nvSpPr>
        <p:spPr>
          <a:xfrm>
            <a:off x="2027188" y="1605692"/>
            <a:ext cx="1656184" cy="96781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Gewinkelte Verbindung 11"/>
          <p:cNvCxnSpPr>
            <a:stCxn id="14" idx="5"/>
            <a:endCxn id="47" idx="2"/>
          </p:cNvCxnSpPr>
          <p:nvPr/>
        </p:nvCxnSpPr>
        <p:spPr>
          <a:xfrm rot="16200000" flipH="1">
            <a:off x="3405204" y="2467402"/>
            <a:ext cx="3479243" cy="3407992"/>
          </a:xfrm>
          <a:prstGeom prst="bentConnector2">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winkelte Verbindung 20"/>
          <p:cNvCxnSpPr>
            <a:stCxn id="13" idx="4"/>
            <a:endCxn id="3" idx="0"/>
          </p:cNvCxnSpPr>
          <p:nvPr/>
        </p:nvCxnSpPr>
        <p:spPr>
          <a:xfrm rot="16200000" flipH="1">
            <a:off x="4375405" y="1169595"/>
            <a:ext cx="3161089" cy="4092904"/>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Ellipse 46"/>
          <p:cNvSpPr/>
          <p:nvPr/>
        </p:nvSpPr>
        <p:spPr>
          <a:xfrm>
            <a:off x="6848821" y="5584800"/>
            <a:ext cx="2307160" cy="65243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6824151"/>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Practical</a:t>
            </a:r>
            <a:r>
              <a:rPr lang="de-DE" dirty="0" smtClean="0"/>
              <a:t> </a:t>
            </a:r>
            <a:r>
              <a:rPr lang="de-DE" dirty="0" err="1" smtClean="0"/>
              <a:t>Exercise</a:t>
            </a:r>
            <a:endParaRPr lang="de-DE" dirty="0"/>
          </a:p>
        </p:txBody>
      </p:sp>
      <p:pic>
        <p:nvPicPr>
          <p:cNvPr id="12" name="Picture 4" descr="http://www.ping-pongline.de/wp/wp-content/uploads/2012/02/Werk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16" y="1264320"/>
            <a:ext cx="1989253" cy="15734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txBox="1">
            <a:spLocks/>
          </p:cNvSpPr>
          <p:nvPr/>
        </p:nvSpPr>
        <p:spPr>
          <a:xfrm>
            <a:off x="1083764" y="1995680"/>
            <a:ext cx="8498794" cy="4792074"/>
          </a:xfrm>
          <a:prstGeom prst="rect">
            <a:avLst/>
          </a:prstGeom>
        </p:spPr>
        <p:txBody>
          <a:bodyPr/>
          <a:lst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endParaRPr lang="de-DE" dirty="0" smtClean="0">
              <a:solidFill>
                <a:prstClr val="black">
                  <a:lumMod val="50000"/>
                  <a:lumOff val="50000"/>
                </a:prstClr>
              </a:solidFill>
            </a:endParaRPr>
          </a:p>
        </p:txBody>
      </p:sp>
      <p:sp>
        <p:nvSpPr>
          <p:cNvPr id="5" name="Abgerundetes Rechteck 4"/>
          <p:cNvSpPr/>
          <p:nvPr/>
        </p:nvSpPr>
        <p:spPr>
          <a:xfrm>
            <a:off x="1883186"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367" tIns="45684" rIns="91367" bIns="45684" rtlCol="0" anchor="ctr" anchorCtr="1"/>
          <a:lstStyle/>
          <a:p>
            <a:pPr marL="285528" indent="-285528">
              <a:buFont typeface="Arial" pitchFamily="34" charset="0"/>
              <a:buChar char="•"/>
            </a:pPr>
            <a:r>
              <a:rPr lang="de-DE" dirty="0"/>
              <a:t>Fax </a:t>
            </a:r>
            <a:r>
              <a:rPr lang="de-DE" dirty="0" err="1" smtClean="0"/>
              <a:t>service</a:t>
            </a:r>
            <a:r>
              <a:rPr lang="de-DE" dirty="0" smtClean="0"/>
              <a:t> </a:t>
            </a:r>
            <a:r>
              <a:rPr lang="de-DE" dirty="0" err="1" smtClean="0"/>
              <a:t>activation</a:t>
            </a:r>
            <a:r>
              <a:rPr lang="de-DE" dirty="0" smtClean="0"/>
              <a:t> </a:t>
            </a:r>
            <a:r>
              <a:rPr lang="de-DE" dirty="0" err="1" smtClean="0"/>
              <a:t>and</a:t>
            </a:r>
            <a:r>
              <a:rPr lang="de-DE" dirty="0" smtClean="0"/>
              <a:t> </a:t>
            </a:r>
            <a:r>
              <a:rPr lang="de-DE" dirty="0" err="1" smtClean="0"/>
              <a:t>configuration</a:t>
            </a:r>
            <a:endParaRPr lang="de-DE" dirty="0" smtClean="0"/>
          </a:p>
          <a:p>
            <a:pPr marL="285528" indent="-285528">
              <a:buFont typeface="Arial" pitchFamily="34" charset="0"/>
              <a:buChar char="•"/>
            </a:pPr>
            <a:r>
              <a:rPr lang="de-DE" dirty="0" smtClean="0"/>
              <a:t>Send/</a:t>
            </a:r>
            <a:r>
              <a:rPr lang="de-DE" dirty="0" err="1" smtClean="0"/>
              <a:t>receive</a:t>
            </a:r>
            <a:r>
              <a:rPr lang="de-DE" dirty="0" smtClean="0"/>
              <a:t> PDF </a:t>
            </a:r>
            <a:r>
              <a:rPr lang="de-DE" dirty="0" err="1" smtClean="0"/>
              <a:t>file</a:t>
            </a:r>
            <a:r>
              <a:rPr lang="de-DE" dirty="0" smtClean="0"/>
              <a:t> </a:t>
            </a:r>
            <a:r>
              <a:rPr lang="de-DE" dirty="0" err="1" smtClean="0"/>
              <a:t>as</a:t>
            </a:r>
            <a:r>
              <a:rPr lang="de-DE" dirty="0" smtClean="0"/>
              <a:t> Fax</a:t>
            </a:r>
            <a:endParaRPr lang="de-DE" dirty="0"/>
          </a:p>
          <a:p>
            <a:pPr marL="285528" indent="-285528">
              <a:buFont typeface="Arial" pitchFamily="34" charset="0"/>
              <a:buChar char="•"/>
            </a:pPr>
            <a:r>
              <a:rPr lang="de-DE" dirty="0" smtClean="0"/>
              <a:t>Conference </a:t>
            </a:r>
            <a:r>
              <a:rPr lang="de-DE" dirty="0" err="1" smtClean="0"/>
              <a:t>with</a:t>
            </a:r>
            <a:r>
              <a:rPr lang="de-DE" dirty="0" smtClean="0"/>
              <a:t> </a:t>
            </a:r>
            <a:r>
              <a:rPr lang="de-DE" dirty="0" err="1" smtClean="0"/>
              <a:t>internal</a:t>
            </a:r>
            <a:r>
              <a:rPr lang="de-DE" dirty="0" smtClean="0"/>
              <a:t>/</a:t>
            </a:r>
            <a:r>
              <a:rPr lang="de-DE" dirty="0" err="1" smtClean="0"/>
              <a:t>external</a:t>
            </a:r>
            <a:r>
              <a:rPr lang="de-DE" dirty="0" smtClean="0"/>
              <a:t> </a:t>
            </a:r>
            <a:r>
              <a:rPr lang="de-DE" dirty="0" err="1" smtClean="0"/>
              <a:t>participants</a:t>
            </a:r>
            <a:endParaRPr lang="de-DE" dirty="0"/>
          </a:p>
        </p:txBody>
      </p:sp>
    </p:spTree>
    <p:extLst>
      <p:ext uri="{BB962C8B-B14F-4D97-AF65-F5344CB8AC3E}">
        <p14:creationId xmlns:p14="http://schemas.microsoft.com/office/powerpoint/2010/main" val="265838870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Overview</a:t>
            </a:r>
            <a:r>
              <a:rPr lang="de-DE" dirty="0" smtClean="0"/>
              <a:t> </a:t>
            </a:r>
            <a:r>
              <a:rPr lang="de-DE" dirty="0" err="1" smtClean="0"/>
              <a:t>internal</a:t>
            </a:r>
            <a:r>
              <a:rPr lang="de-DE" dirty="0" smtClean="0"/>
              <a:t> </a:t>
            </a:r>
            <a:r>
              <a:rPr lang="de-DE" dirty="0" err="1" smtClean="0"/>
              <a:t>network</a:t>
            </a:r>
            <a:endParaRPr lang="de-DE" dirty="0"/>
          </a:p>
        </p:txBody>
      </p:sp>
      <p:grpSp>
        <p:nvGrpSpPr>
          <p:cNvPr id="13" name="Gruppieren 12"/>
          <p:cNvGrpSpPr/>
          <p:nvPr/>
        </p:nvGrpSpPr>
        <p:grpSpPr>
          <a:xfrm>
            <a:off x="2125161" y="1274327"/>
            <a:ext cx="7966923" cy="5449860"/>
            <a:chOff x="656566" y="863715"/>
            <a:chExt cx="7966923" cy="5449860"/>
          </a:xfrm>
        </p:grpSpPr>
        <p:grpSp>
          <p:nvGrpSpPr>
            <p:cNvPr id="458" name="Gruppieren 457"/>
            <p:cNvGrpSpPr/>
            <p:nvPr/>
          </p:nvGrpSpPr>
          <p:grpSpPr>
            <a:xfrm>
              <a:off x="656566" y="2128110"/>
              <a:ext cx="6390709" cy="4185465"/>
              <a:chOff x="1196625" y="1088739"/>
              <a:chExt cx="7245805" cy="4905545"/>
            </a:xfrm>
          </p:grpSpPr>
          <p:sp>
            <p:nvSpPr>
              <p:cNvPr id="459" name="Rechteck 458"/>
              <p:cNvSpPr/>
              <p:nvPr/>
            </p:nvSpPr>
            <p:spPr>
              <a:xfrm>
                <a:off x="1691680" y="1268760"/>
                <a:ext cx="5715635" cy="21602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0" name="Rechteck 459"/>
              <p:cNvSpPr/>
              <p:nvPr/>
            </p:nvSpPr>
            <p:spPr>
              <a:xfrm>
                <a:off x="1691679" y="4194085"/>
                <a:ext cx="5715635" cy="15925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1" name="Textfeld 460"/>
              <p:cNvSpPr txBox="1"/>
              <p:nvPr/>
            </p:nvSpPr>
            <p:spPr>
              <a:xfrm>
                <a:off x="2217160" y="2025714"/>
                <a:ext cx="1939017" cy="721455"/>
              </a:xfrm>
              <a:prstGeom prst="rect">
                <a:avLst/>
              </a:prstGeom>
              <a:noFill/>
              <a:ln w="25400">
                <a:noFill/>
              </a:ln>
            </p:spPr>
            <p:txBody>
              <a:bodyPr wrap="square" rtlCol="0">
                <a:spAutoFit/>
              </a:bodyPr>
              <a:lstStyle/>
              <a:p>
                <a:pPr algn="ctr"/>
                <a:r>
                  <a:rPr lang="de-DE" dirty="0" smtClean="0"/>
                  <a:t>TDM</a:t>
                </a:r>
              </a:p>
              <a:p>
                <a:pPr algn="ctr"/>
                <a:r>
                  <a:rPr lang="de-DE" dirty="0" smtClean="0"/>
                  <a:t>(BRI, FXO, FXS)</a:t>
                </a:r>
                <a:endParaRPr lang="en-GB" dirty="0"/>
              </a:p>
            </p:txBody>
          </p:sp>
          <p:sp>
            <p:nvSpPr>
              <p:cNvPr id="462" name="Rechteck 461"/>
              <p:cNvSpPr/>
              <p:nvPr/>
            </p:nvSpPr>
            <p:spPr>
              <a:xfrm>
                <a:off x="4707015" y="1879167"/>
                <a:ext cx="2205246" cy="939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3" name="Textfeld 462"/>
              <p:cNvSpPr txBox="1"/>
              <p:nvPr/>
            </p:nvSpPr>
            <p:spPr>
              <a:xfrm>
                <a:off x="5022050" y="2164213"/>
                <a:ext cx="1575175" cy="369332"/>
              </a:xfrm>
              <a:prstGeom prst="rect">
                <a:avLst/>
              </a:prstGeom>
              <a:noFill/>
              <a:ln w="25400">
                <a:noFill/>
              </a:ln>
            </p:spPr>
            <p:txBody>
              <a:bodyPr wrap="square" rtlCol="0">
                <a:spAutoFit/>
              </a:bodyPr>
              <a:lstStyle/>
              <a:p>
                <a:pPr algn="ctr"/>
                <a:r>
                  <a:rPr lang="de-DE" dirty="0" smtClean="0"/>
                  <a:t>Switch</a:t>
                </a:r>
                <a:endParaRPr lang="en-GB" dirty="0"/>
              </a:p>
            </p:txBody>
          </p:sp>
          <p:sp>
            <p:nvSpPr>
              <p:cNvPr id="464" name="Rechteck 463"/>
              <p:cNvSpPr/>
              <p:nvPr/>
            </p:nvSpPr>
            <p:spPr>
              <a:xfrm>
                <a:off x="2051719" y="1879166"/>
                <a:ext cx="2205246" cy="939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5" name="Textfeld 464"/>
              <p:cNvSpPr txBox="1"/>
              <p:nvPr/>
            </p:nvSpPr>
            <p:spPr>
              <a:xfrm>
                <a:off x="2839307" y="1438092"/>
                <a:ext cx="3420380" cy="369332"/>
              </a:xfrm>
              <a:prstGeom prst="rect">
                <a:avLst/>
              </a:prstGeom>
              <a:noFill/>
            </p:spPr>
            <p:txBody>
              <a:bodyPr wrap="square" rtlCol="0">
                <a:spAutoFit/>
              </a:bodyPr>
              <a:lstStyle/>
              <a:p>
                <a:pPr algn="ctr"/>
                <a:r>
                  <a:rPr lang="de-DE" dirty="0" smtClean="0"/>
                  <a:t>Media Gateway (MGW)</a:t>
                </a:r>
                <a:endParaRPr lang="en-GB" dirty="0"/>
              </a:p>
            </p:txBody>
          </p:sp>
          <p:sp>
            <p:nvSpPr>
              <p:cNvPr id="466" name="Textfeld 465"/>
              <p:cNvSpPr txBox="1"/>
              <p:nvPr/>
            </p:nvSpPr>
            <p:spPr>
              <a:xfrm>
                <a:off x="1876023" y="5319210"/>
                <a:ext cx="5355595" cy="369332"/>
              </a:xfrm>
              <a:prstGeom prst="rect">
                <a:avLst/>
              </a:prstGeom>
              <a:noFill/>
              <a:ln w="25400">
                <a:noFill/>
              </a:ln>
            </p:spPr>
            <p:txBody>
              <a:bodyPr wrap="square" rtlCol="0">
                <a:spAutoFit/>
              </a:bodyPr>
              <a:lstStyle/>
              <a:p>
                <a:pPr algn="ctr"/>
                <a:r>
                  <a:rPr lang="de-DE" dirty="0" smtClean="0"/>
                  <a:t>Open Solution Network (OSN)</a:t>
                </a:r>
                <a:endParaRPr lang="en-GB" dirty="0"/>
              </a:p>
            </p:txBody>
          </p:sp>
          <p:sp>
            <p:nvSpPr>
              <p:cNvPr id="467" name="Textfeld 466"/>
              <p:cNvSpPr txBox="1"/>
              <p:nvPr/>
            </p:nvSpPr>
            <p:spPr>
              <a:xfrm>
                <a:off x="2587013" y="4642722"/>
                <a:ext cx="3933614" cy="414836"/>
              </a:xfrm>
              <a:prstGeom prst="rect">
                <a:avLst/>
              </a:prstGeom>
              <a:noFill/>
              <a:ln w="25400">
                <a:noFill/>
              </a:ln>
            </p:spPr>
            <p:txBody>
              <a:bodyPr wrap="square" rtlCol="0">
                <a:spAutoFit/>
              </a:bodyPr>
              <a:lstStyle/>
              <a:p>
                <a:pPr algn="ctr"/>
                <a:r>
                  <a:rPr lang="de-DE" dirty="0" smtClean="0"/>
                  <a:t>IP PBX </a:t>
                </a:r>
                <a:r>
                  <a:rPr lang="de-DE" dirty="0" err="1" smtClean="0"/>
                  <a:t>system</a:t>
                </a:r>
                <a:endParaRPr lang="de-DE" dirty="0" smtClean="0"/>
              </a:p>
            </p:txBody>
          </p:sp>
          <p:sp>
            <p:nvSpPr>
              <p:cNvPr id="468" name="Rechteck 467"/>
              <p:cNvSpPr/>
              <p:nvPr/>
            </p:nvSpPr>
            <p:spPr>
              <a:xfrm>
                <a:off x="3451197" y="4356723"/>
                <a:ext cx="2205246" cy="939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9" name="Gerade Verbindung 468"/>
              <p:cNvCxnSpPr/>
              <p:nvPr/>
            </p:nvCxnSpPr>
            <p:spPr>
              <a:xfrm>
                <a:off x="5292080" y="2818591"/>
                <a:ext cx="0" cy="15381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0" name="Gerade Verbindung 469"/>
              <p:cNvCxnSpPr/>
              <p:nvPr/>
            </p:nvCxnSpPr>
            <p:spPr>
              <a:xfrm>
                <a:off x="5022050" y="2818591"/>
                <a:ext cx="0" cy="15381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72" name="Textfeld 471"/>
              <p:cNvSpPr txBox="1"/>
              <p:nvPr/>
            </p:nvSpPr>
            <p:spPr>
              <a:xfrm>
                <a:off x="1691680" y="2789329"/>
                <a:ext cx="3270084" cy="721455"/>
              </a:xfrm>
              <a:prstGeom prst="rect">
                <a:avLst/>
              </a:prstGeom>
              <a:noFill/>
              <a:ln w="25400">
                <a:noFill/>
              </a:ln>
            </p:spPr>
            <p:txBody>
              <a:bodyPr wrap="square" rtlCol="0">
                <a:spAutoFit/>
              </a:bodyPr>
              <a:lstStyle/>
              <a:p>
                <a:r>
                  <a:rPr lang="de-DE" dirty="0" smtClean="0">
                    <a:solidFill>
                      <a:srgbClr val="FF0000"/>
                    </a:solidFill>
                  </a:rPr>
                  <a:t>169.254.231.252/253</a:t>
                </a:r>
                <a:br>
                  <a:rPr lang="de-DE" dirty="0" smtClean="0">
                    <a:solidFill>
                      <a:srgbClr val="FF0000"/>
                    </a:solidFill>
                  </a:rPr>
                </a:br>
                <a:r>
                  <a:rPr lang="de-DE" dirty="0" smtClean="0">
                    <a:solidFill>
                      <a:srgbClr val="FF0000"/>
                    </a:solidFill>
                  </a:rPr>
                  <a:t> VLAN ID 3992</a:t>
                </a:r>
                <a:endParaRPr lang="en-GB" dirty="0">
                  <a:solidFill>
                    <a:srgbClr val="FF0000"/>
                  </a:solidFill>
                </a:endParaRPr>
              </a:p>
            </p:txBody>
          </p:sp>
          <p:cxnSp>
            <p:nvCxnSpPr>
              <p:cNvPr id="473" name="Gerade Verbindung 472"/>
              <p:cNvCxnSpPr/>
              <p:nvPr/>
            </p:nvCxnSpPr>
            <p:spPr>
              <a:xfrm>
                <a:off x="6912261" y="2348878"/>
                <a:ext cx="1530169" cy="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74" name="Rechteck 473"/>
              <p:cNvSpPr/>
              <p:nvPr/>
            </p:nvSpPr>
            <p:spPr>
              <a:xfrm>
                <a:off x="1196625" y="1088739"/>
                <a:ext cx="6660739" cy="49055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75" name="Gerade Verbindung 474"/>
            <p:cNvCxnSpPr>
              <a:stCxn id="462" idx="1"/>
              <a:endCxn id="464" idx="3"/>
            </p:cNvCxnSpPr>
            <p:nvPr/>
          </p:nvCxnSpPr>
          <p:spPr>
            <a:xfrm flipH="1" flipV="1">
              <a:off x="3355747" y="3203275"/>
              <a:ext cx="396939"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76" name="Wolke 475"/>
            <p:cNvSpPr/>
            <p:nvPr/>
          </p:nvSpPr>
          <p:spPr>
            <a:xfrm>
              <a:off x="6823369" y="2699218"/>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ITSP</a:t>
              </a:r>
              <a:br>
                <a:rPr lang="de-DE" dirty="0" smtClean="0">
                  <a:solidFill>
                    <a:schemeClr val="tx1"/>
                  </a:solidFill>
                </a:rPr>
              </a:br>
              <a:r>
                <a:rPr lang="de-DE" dirty="0" err="1" smtClean="0">
                  <a:solidFill>
                    <a:schemeClr val="tx1"/>
                  </a:solidFill>
                </a:rPr>
                <a:t>customer</a:t>
              </a:r>
              <a:endParaRPr lang="de-DE" dirty="0" smtClean="0">
                <a:solidFill>
                  <a:schemeClr val="tx1"/>
                </a:solidFill>
              </a:endParaRPr>
            </a:p>
            <a:p>
              <a:pPr algn="ctr"/>
              <a:r>
                <a:rPr lang="de-DE" dirty="0" smtClean="0">
                  <a:solidFill>
                    <a:schemeClr val="tx1"/>
                  </a:solidFill>
                </a:rPr>
                <a:t>LAN</a:t>
              </a:r>
            </a:p>
          </p:txBody>
        </p:sp>
        <p:sp>
          <p:nvSpPr>
            <p:cNvPr id="477" name="Wolke 476"/>
            <p:cNvSpPr/>
            <p:nvPr/>
          </p:nvSpPr>
          <p:spPr>
            <a:xfrm>
              <a:off x="1483187" y="863715"/>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BRI</a:t>
              </a:r>
            </a:p>
            <a:p>
              <a:pPr algn="ctr"/>
              <a:r>
                <a:rPr lang="de-DE" dirty="0" smtClean="0">
                  <a:solidFill>
                    <a:schemeClr val="tx1"/>
                  </a:solidFill>
                </a:rPr>
                <a:t>Analog </a:t>
              </a:r>
              <a:r>
                <a:rPr lang="de-DE" dirty="0" err="1" smtClean="0">
                  <a:solidFill>
                    <a:schemeClr val="tx1"/>
                  </a:solidFill>
                </a:rPr>
                <a:t>line</a:t>
              </a:r>
              <a:endParaRPr lang="de-DE" dirty="0" smtClean="0">
                <a:solidFill>
                  <a:schemeClr val="tx1"/>
                </a:solidFill>
              </a:endParaRPr>
            </a:p>
          </p:txBody>
        </p:sp>
        <p:cxnSp>
          <p:nvCxnSpPr>
            <p:cNvPr id="478" name="Gerade Verbindung 477"/>
            <p:cNvCxnSpPr>
              <a:stCxn id="477" idx="1"/>
              <a:endCxn id="464" idx="0"/>
            </p:cNvCxnSpPr>
            <p:nvPr/>
          </p:nvCxnSpPr>
          <p:spPr>
            <a:xfrm>
              <a:off x="2383247" y="1870754"/>
              <a:ext cx="1" cy="931757"/>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79" name="Textfeld 478"/>
            <p:cNvSpPr txBox="1"/>
            <p:nvPr/>
          </p:nvSpPr>
          <p:spPr>
            <a:xfrm>
              <a:off x="4435486" y="1538790"/>
              <a:ext cx="3485053" cy="523220"/>
            </a:xfrm>
            <a:prstGeom prst="rect">
              <a:avLst/>
            </a:prstGeom>
            <a:noFill/>
            <a:ln w="25400">
              <a:solidFill>
                <a:schemeClr val="bg1"/>
              </a:solidFill>
            </a:ln>
          </p:spPr>
          <p:txBody>
            <a:bodyPr wrap="square" rtlCol="0">
              <a:spAutoFit/>
            </a:bodyPr>
            <a:lstStyle/>
            <a:p>
              <a:pPr algn="ctr"/>
              <a:r>
                <a:rPr lang="de-DE" sz="2800" b="1" dirty="0" smtClean="0">
                  <a:solidFill>
                    <a:schemeClr val="accent6"/>
                  </a:solidFill>
                </a:rPr>
                <a:t>T440 PRO / T640 PRO</a:t>
              </a:r>
              <a:endParaRPr lang="en-GB" sz="2800" b="1" dirty="0">
                <a:solidFill>
                  <a:schemeClr val="accent6"/>
                </a:solidFill>
              </a:endParaRPr>
            </a:p>
          </p:txBody>
        </p:sp>
      </p:grpSp>
      <p:sp>
        <p:nvSpPr>
          <p:cNvPr id="26" name="Textfeld 25"/>
          <p:cNvSpPr txBox="1"/>
          <p:nvPr/>
        </p:nvSpPr>
        <p:spPr>
          <a:xfrm>
            <a:off x="7999849" y="4015901"/>
            <a:ext cx="1389285" cy="353943"/>
          </a:xfrm>
          <a:prstGeom prst="rect">
            <a:avLst/>
          </a:prstGeom>
          <a:noFill/>
          <a:ln w="25400">
            <a:noFill/>
          </a:ln>
        </p:spPr>
        <p:txBody>
          <a:bodyPr wrap="square" rtlCol="0">
            <a:spAutoFit/>
          </a:bodyPr>
          <a:lstStyle/>
          <a:p>
            <a:r>
              <a:rPr lang="de-DE" dirty="0" err="1" smtClean="0">
                <a:solidFill>
                  <a:srgbClr val="0070C0"/>
                </a:solidFill>
              </a:rPr>
              <a:t>untagged</a:t>
            </a:r>
            <a:endParaRPr lang="en-GB" dirty="0">
              <a:solidFill>
                <a:srgbClr val="0070C0"/>
              </a:solidFill>
            </a:endParaRPr>
          </a:p>
        </p:txBody>
      </p:sp>
      <p:sp>
        <p:nvSpPr>
          <p:cNvPr id="27" name="Textfeld 26"/>
          <p:cNvSpPr txBox="1"/>
          <p:nvPr/>
        </p:nvSpPr>
        <p:spPr>
          <a:xfrm>
            <a:off x="6044388" y="5419989"/>
            <a:ext cx="1389285" cy="615553"/>
          </a:xfrm>
          <a:prstGeom prst="rect">
            <a:avLst/>
          </a:prstGeom>
          <a:noFill/>
          <a:ln w="25400">
            <a:noFill/>
          </a:ln>
        </p:spPr>
        <p:txBody>
          <a:bodyPr wrap="square" rtlCol="0">
            <a:spAutoFit/>
          </a:bodyPr>
          <a:lstStyle/>
          <a:p>
            <a:r>
              <a:rPr lang="de-DE" dirty="0" smtClean="0">
                <a:solidFill>
                  <a:srgbClr val="0070C0"/>
                </a:solidFill>
              </a:rPr>
              <a:t>192.168.0.50VLAN ID 1</a:t>
            </a:r>
            <a:endParaRPr lang="en-GB" dirty="0">
              <a:solidFill>
                <a:srgbClr val="0070C0"/>
              </a:solidFill>
            </a:endParaRPr>
          </a:p>
        </p:txBody>
      </p:sp>
    </p:spTree>
    <p:extLst>
      <p:ext uri="{BB962C8B-B14F-4D97-AF65-F5344CB8AC3E}">
        <p14:creationId xmlns:p14="http://schemas.microsoft.com/office/powerpoint/2010/main" val="3830318425"/>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 Verbindung 4"/>
          <p:cNvCxnSpPr/>
          <p:nvPr/>
        </p:nvCxnSpPr>
        <p:spPr>
          <a:xfrm flipV="1">
            <a:off x="4907468" y="2283319"/>
            <a:ext cx="0" cy="1020911"/>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3"/>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2"/>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26" y="3424561"/>
            <a:ext cx="1523809" cy="242867"/>
          </a:xfrm>
          <a:prstGeom prst="rect">
            <a:avLst/>
          </a:prstGeom>
        </p:spPr>
      </p:pic>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33" name="Grafik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51324" y="2776489"/>
            <a:ext cx="1523809" cy="250371"/>
          </a:xfrm>
          <a:prstGeom prst="rect">
            <a:avLst/>
          </a:prstGeom>
        </p:spPr>
      </p:pic>
      <p:sp>
        <p:nvSpPr>
          <p:cNvPr id="35" name="Textfeld 34"/>
          <p:cNvSpPr txBox="1"/>
          <p:nvPr/>
        </p:nvSpPr>
        <p:spPr>
          <a:xfrm>
            <a:off x="5246852" y="5086842"/>
            <a:ext cx="950901" cy="353943"/>
          </a:xfrm>
          <a:prstGeom prst="rect">
            <a:avLst/>
          </a:prstGeom>
          <a:noFill/>
        </p:spPr>
        <p:txBody>
          <a:bodyPr wrap="none" rtlCol="0">
            <a:spAutoFit/>
          </a:bodyPr>
          <a:lstStyle/>
          <a:p>
            <a:pPr defTabSz="457050"/>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BRI</a:t>
            </a:r>
          </a:p>
          <a:p>
            <a:pPr algn="ctr" defTabSz="457050"/>
            <a:r>
              <a:rPr lang="de-DE" dirty="0" smtClean="0">
                <a:solidFill>
                  <a:prstClr val="black"/>
                </a:solidFill>
              </a:rPr>
              <a:t>Analog </a:t>
            </a:r>
            <a:r>
              <a:rPr lang="de-DE" dirty="0" err="1" smtClean="0">
                <a:solidFill>
                  <a:prstClr val="black"/>
                </a:solidFill>
              </a:rPr>
              <a:t>line</a:t>
            </a:r>
            <a:endParaRPr lang="de-DE" dirty="0" smtClean="0">
              <a:solidFill>
                <a:prstClr val="black"/>
              </a:solidFill>
            </a:endParaRPr>
          </a:p>
        </p:txBody>
      </p:sp>
      <p:sp>
        <p:nvSpPr>
          <p:cNvPr id="44" name="Wolke 43"/>
          <p:cNvSpPr/>
          <p:nvPr/>
        </p:nvSpPr>
        <p:spPr>
          <a:xfrm>
            <a:off x="8620505" y="5008736"/>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r>
              <a:rPr lang="de-DE" dirty="0" smtClean="0">
                <a:solidFill>
                  <a:prstClr val="black"/>
                </a:solidFill>
              </a:rPr>
              <a:t>ITSP</a:t>
            </a:r>
            <a:br>
              <a:rPr lang="de-DE" dirty="0" smtClean="0">
                <a:solidFill>
                  <a:prstClr val="black"/>
                </a:solidFill>
              </a:rPr>
            </a:br>
            <a:r>
              <a:rPr lang="de-DE" dirty="0" smtClean="0">
                <a:solidFill>
                  <a:prstClr val="black"/>
                </a:solidFill>
              </a:rPr>
              <a:t>Internet</a:t>
            </a:r>
          </a:p>
        </p:txBody>
      </p:sp>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2" name="Gerade Verbindung 61"/>
          <p:cNvCxnSpPr/>
          <p:nvPr/>
        </p:nvCxnSpPr>
        <p:spPr>
          <a:xfrm flipV="1">
            <a:off x="5059868"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sp>
        <p:nvSpPr>
          <p:cNvPr id="76" name="Textfeld 75"/>
          <p:cNvSpPr txBox="1"/>
          <p:nvPr/>
        </p:nvSpPr>
        <p:spPr>
          <a:xfrm>
            <a:off x="540630" y="1615068"/>
            <a:ext cx="1252031"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b="1" dirty="0" err="1" smtClean="0">
                <a:solidFill>
                  <a:prstClr val="black"/>
                </a:solidFill>
              </a:rPr>
              <a:t>Overview</a:t>
            </a:r>
            <a:endParaRPr lang="de-DE" sz="1800" b="1" dirty="0" smtClean="0">
              <a:solidFill>
                <a:prstClr val="black"/>
              </a:solidFill>
            </a:endParaRPr>
          </a:p>
        </p:txBody>
      </p: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01" name="Gruppieren 300"/>
          <p:cNvGrpSpPr/>
          <p:nvPr/>
        </p:nvGrpSpPr>
        <p:grpSpPr>
          <a:xfrm>
            <a:off x="6495026" y="4048596"/>
            <a:ext cx="788746" cy="385106"/>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39" name="Gruppieren 338"/>
          <p:cNvGrpSpPr/>
          <p:nvPr/>
        </p:nvGrpSpPr>
        <p:grpSpPr>
          <a:xfrm>
            <a:off x="7431130" y="4048240"/>
            <a:ext cx="788746" cy="385106"/>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377" name="Gruppieren 376"/>
          <p:cNvGrpSpPr/>
          <p:nvPr/>
        </p:nvGrpSpPr>
        <p:grpSpPr>
          <a:xfrm>
            <a:off x="9299996" y="4048244"/>
            <a:ext cx="788746" cy="385106"/>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grpSp>
        <p:nvGrpSpPr>
          <p:cNvPr id="415" name="Gruppieren 414"/>
          <p:cNvGrpSpPr/>
          <p:nvPr/>
        </p:nvGrpSpPr>
        <p:grpSpPr>
          <a:xfrm>
            <a:off x="8367235" y="4048242"/>
            <a:ext cx="788746" cy="385106"/>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7050"/>
                <a:endParaRPr lang="de-DE">
                  <a:solidFill>
                    <a:prstClr val="black"/>
                  </a:solidFill>
                </a:endParaRPr>
              </a:p>
            </p:txBody>
          </p:sp>
        </p:grpSp>
      </p:grpSp>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53" name="Abgerundetes Rechteck 452"/>
          <p:cNvSpPr/>
          <p:nvPr/>
        </p:nvSpPr>
        <p:spPr>
          <a:xfrm>
            <a:off x="3352722" y="3146721"/>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defTabSz="457050"/>
            <a:endParaRPr lang="de-DE">
              <a:solidFill>
                <a:prstClr val="black"/>
              </a:solidFill>
            </a:endParaRPr>
          </a:p>
        </p:txBody>
      </p:sp>
      <p:pic>
        <p:nvPicPr>
          <p:cNvPr id="459"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587" y="3280544"/>
            <a:ext cx="2737143" cy="651429"/>
          </a:xfrm>
          <a:prstGeom prst="rect">
            <a:avLst/>
          </a:prstGeom>
          <a:noFill/>
          <a:extLst>
            <a:ext uri="{909E8E84-426E-40DD-AFC4-6F175D3DCCD1}">
              <a14:hiddenFill xmlns:a14="http://schemas.microsoft.com/office/drawing/2010/main">
                <a:solidFill>
                  <a:srgbClr val="FFFFFF"/>
                </a:solidFill>
              </a14:hiddenFill>
            </a:ext>
          </a:extLst>
        </p:spPr>
      </p:pic>
      <p:sp>
        <p:nvSpPr>
          <p:cNvPr id="458" name="Titel 2"/>
          <p:cNvSpPr>
            <a:spLocks noGrp="1"/>
          </p:cNvSpPr>
          <p:nvPr>
            <p:ph type="title"/>
          </p:nvPr>
        </p:nvSpPr>
        <p:spPr>
          <a:xfrm>
            <a:off x="533322" y="218482"/>
            <a:ext cx="9612471" cy="685801"/>
          </a:xfrm>
        </p:spPr>
        <p:txBody>
          <a:bodyPr/>
          <a:lstStyle/>
          <a:p>
            <a:r>
              <a:rPr lang="de-DE" dirty="0" smtClean="0"/>
              <a:t>Troubleshooting</a:t>
            </a:r>
            <a:endParaRPr lang="en-GB" dirty="0"/>
          </a:p>
        </p:txBody>
      </p:sp>
    </p:spTree>
    <p:extLst>
      <p:ext uri="{BB962C8B-B14F-4D97-AF65-F5344CB8AC3E}">
        <p14:creationId xmlns:p14="http://schemas.microsoft.com/office/powerpoint/2010/main" val="3808467775"/>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G:\Screenshots\Mozilla Firefox_29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918770" y="3064520"/>
            <a:ext cx="4581757" cy="35178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C:\Users\kopowski_t\Desktop\Oasy\Galilei\Screenshots\Mozilla Firefox_177.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35062" y="3580190"/>
            <a:ext cx="1958154" cy="11463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Users\kopowski_t\Desktop\Oasy\Galilei\Screenshots\Mozilla Firefox_177.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46342" y="1990743"/>
            <a:ext cx="1988720" cy="18658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DE" dirty="0" smtClean="0"/>
              <a:t>Troubleshooting</a:t>
            </a:r>
            <a:endParaRPr lang="en-GB" dirty="0"/>
          </a:p>
        </p:txBody>
      </p:sp>
      <p:sp>
        <p:nvSpPr>
          <p:cNvPr id="13" name="Textfeld 12"/>
          <p:cNvSpPr txBox="1"/>
          <p:nvPr/>
        </p:nvSpPr>
        <p:spPr>
          <a:xfrm>
            <a:off x="1235100" y="1408336"/>
            <a:ext cx="170560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de-DE" sz="1800" dirty="0" err="1" smtClean="0"/>
              <a:t>Diagnostics</a:t>
            </a:r>
            <a:endParaRPr lang="en-GB" sz="1800" dirty="0">
              <a:solidFill>
                <a:prstClr val="black"/>
              </a:solidFill>
            </a:endParaRPr>
          </a:p>
        </p:txBody>
      </p:sp>
      <p:sp>
        <p:nvSpPr>
          <p:cNvPr id="14" name="Textfeld 13"/>
          <p:cNvSpPr txBox="1"/>
          <p:nvPr/>
        </p:nvSpPr>
        <p:spPr>
          <a:xfrm>
            <a:off x="1613694" y="5080744"/>
            <a:ext cx="468052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en-US" sz="1800" dirty="0" smtClean="0"/>
              <a:t>In </a:t>
            </a:r>
            <a:r>
              <a:rPr lang="en-US" sz="1800" dirty="0"/>
              <a:t>case of </a:t>
            </a:r>
            <a:r>
              <a:rPr lang="en-US" sz="1800" dirty="0" smtClean="0"/>
              <a:t>an error </a:t>
            </a:r>
            <a:r>
              <a:rPr lang="en-US" sz="1800" dirty="0"/>
              <a:t>a system log, a TCP Dump and indications of possible </a:t>
            </a:r>
            <a:r>
              <a:rPr lang="en-US" sz="1800" dirty="0" smtClean="0"/>
              <a:t>attacks, the </a:t>
            </a:r>
            <a:r>
              <a:rPr lang="en-US" sz="1800" dirty="0"/>
              <a:t>so-called intrusion </a:t>
            </a:r>
            <a:r>
              <a:rPr lang="en-US" sz="1800" dirty="0" smtClean="0"/>
              <a:t>detection, are available for the administrator.</a:t>
            </a:r>
            <a:endParaRPr lang="en-GB" sz="1800" dirty="0">
              <a:solidFill>
                <a:prstClr val="black"/>
              </a:solidFill>
            </a:endParaRPr>
          </a:p>
        </p:txBody>
      </p:sp>
      <p:cxnSp>
        <p:nvCxnSpPr>
          <p:cNvPr id="17" name="Gewinkelte Verbindung 16"/>
          <p:cNvCxnSpPr>
            <a:stCxn id="5" idx="3"/>
          </p:cNvCxnSpPr>
          <p:nvPr/>
        </p:nvCxnSpPr>
        <p:spPr>
          <a:xfrm flipV="1">
            <a:off x="5893216" y="3264853"/>
            <a:ext cx="1839193" cy="1028164"/>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winkelte Verbindung 27"/>
          <p:cNvCxnSpPr>
            <a:stCxn id="14" idx="0"/>
            <a:endCxn id="5" idx="2"/>
          </p:cNvCxnSpPr>
          <p:nvPr/>
        </p:nvCxnSpPr>
        <p:spPr>
          <a:xfrm rot="5400000" flipH="1" flipV="1">
            <a:off x="4110010" y="4276616"/>
            <a:ext cx="648072" cy="960185"/>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 name="Rechteck 4"/>
          <p:cNvSpPr/>
          <p:nvPr/>
        </p:nvSpPr>
        <p:spPr>
          <a:xfrm>
            <a:off x="3935062" y="4153362"/>
            <a:ext cx="1958154" cy="27931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49217072"/>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Troubleshooting</a:t>
            </a:r>
            <a:endParaRPr lang="en-GB" dirty="0"/>
          </a:p>
        </p:txBody>
      </p:sp>
      <p:pic>
        <p:nvPicPr>
          <p:cNvPr id="1026" name="Picture 2" descr="C:\Users\rdenardo\AppData\Local\Temp\SNAGHTML5cc1f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140" y="2272432"/>
            <a:ext cx="6657975" cy="2428875"/>
          </a:xfrm>
          <a:prstGeom prst="rect">
            <a:avLst/>
          </a:prstGeom>
          <a:noFill/>
          <a:extLst>
            <a:ext uri="{909E8E84-426E-40DD-AFC4-6F175D3DCCD1}">
              <a14:hiddenFill xmlns:a14="http://schemas.microsoft.com/office/drawing/2010/main">
                <a:solidFill>
                  <a:srgbClr val="FFFFFF"/>
                </a:solidFill>
              </a14:hiddenFill>
            </a:ext>
          </a:extLst>
        </p:spPr>
      </p:pic>
      <p:sp>
        <p:nvSpPr>
          <p:cNvPr id="36" name="Rechteck 35"/>
          <p:cNvSpPr/>
          <p:nvPr/>
        </p:nvSpPr>
        <p:spPr>
          <a:xfrm>
            <a:off x="1667148" y="2560464"/>
            <a:ext cx="2160239"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4" name="Textfeld 43"/>
          <p:cNvSpPr txBox="1"/>
          <p:nvPr/>
        </p:nvSpPr>
        <p:spPr>
          <a:xfrm>
            <a:off x="1585640" y="1644935"/>
            <a:ext cx="1916498"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dirty="0" smtClean="0">
                <a:solidFill>
                  <a:prstClr val="black"/>
                </a:solidFill>
              </a:rPr>
              <a:t>Login </a:t>
            </a:r>
            <a:r>
              <a:rPr lang="de-DE" sz="1800" dirty="0" err="1" smtClean="0">
                <a:solidFill>
                  <a:prstClr val="black"/>
                </a:solidFill>
              </a:rPr>
              <a:t>as</a:t>
            </a:r>
            <a:r>
              <a:rPr lang="de-DE" sz="1800" dirty="0" smtClean="0">
                <a:solidFill>
                  <a:prstClr val="black"/>
                </a:solidFill>
              </a:rPr>
              <a:t> </a:t>
            </a:r>
            <a:r>
              <a:rPr lang="de-DE" sz="1800" dirty="0" err="1" smtClean="0">
                <a:solidFill>
                  <a:prstClr val="black"/>
                </a:solidFill>
              </a:rPr>
              <a:t>root</a:t>
            </a:r>
            <a:endParaRPr lang="en-GB" sz="1800" dirty="0">
              <a:solidFill>
                <a:prstClr val="black"/>
              </a:solidFill>
            </a:endParaRPr>
          </a:p>
        </p:txBody>
      </p:sp>
      <p:sp>
        <p:nvSpPr>
          <p:cNvPr id="46" name="Textfeld 45"/>
          <p:cNvSpPr txBox="1"/>
          <p:nvPr/>
        </p:nvSpPr>
        <p:spPr>
          <a:xfrm>
            <a:off x="1614314" y="5008736"/>
            <a:ext cx="235709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dirty="0" smtClean="0">
                <a:solidFill>
                  <a:prstClr val="black"/>
                </a:solidFill>
              </a:rPr>
              <a:t>Connect </a:t>
            </a:r>
            <a:r>
              <a:rPr lang="de-DE" sz="1800" dirty="0" err="1" smtClean="0">
                <a:solidFill>
                  <a:prstClr val="black"/>
                </a:solidFill>
              </a:rPr>
              <a:t>to</a:t>
            </a:r>
            <a:r>
              <a:rPr lang="de-DE" sz="1800" dirty="0" smtClean="0">
                <a:solidFill>
                  <a:prstClr val="black"/>
                </a:solidFill>
              </a:rPr>
              <a:t> CLI </a:t>
            </a:r>
            <a:r>
              <a:rPr lang="de-DE" sz="1800" dirty="0" err="1" smtClean="0">
                <a:solidFill>
                  <a:prstClr val="black"/>
                </a:solidFill>
              </a:rPr>
              <a:t>from</a:t>
            </a:r>
            <a:r>
              <a:rPr lang="de-DE" sz="1800" dirty="0" smtClean="0">
                <a:solidFill>
                  <a:prstClr val="black"/>
                </a:solidFill>
              </a:rPr>
              <a:t> </a:t>
            </a:r>
            <a:r>
              <a:rPr lang="de-DE" sz="1800" dirty="0" err="1" smtClean="0">
                <a:solidFill>
                  <a:prstClr val="black"/>
                </a:solidFill>
              </a:rPr>
              <a:t>asterisk</a:t>
            </a:r>
            <a:r>
              <a:rPr lang="de-DE" sz="1800" dirty="0" smtClean="0">
                <a:solidFill>
                  <a:prstClr val="black"/>
                </a:solidFill>
              </a:rPr>
              <a:t>-system</a:t>
            </a:r>
            <a:endParaRPr lang="en-GB" sz="1800" dirty="0">
              <a:solidFill>
                <a:prstClr val="black"/>
              </a:solidFill>
            </a:endParaRPr>
          </a:p>
        </p:txBody>
      </p:sp>
      <p:sp>
        <p:nvSpPr>
          <p:cNvPr id="49" name="Textfeld 48"/>
          <p:cNvSpPr txBox="1"/>
          <p:nvPr/>
        </p:nvSpPr>
        <p:spPr>
          <a:xfrm>
            <a:off x="1614314" y="5817562"/>
            <a:ext cx="235709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dirty="0" smtClean="0">
                <a:solidFill>
                  <a:prstClr val="black"/>
                </a:solidFill>
              </a:rPr>
              <a:t>#</a:t>
            </a:r>
            <a:r>
              <a:rPr lang="de-DE" sz="1800" dirty="0" err="1" smtClean="0">
                <a:solidFill>
                  <a:prstClr val="black"/>
                </a:solidFill>
              </a:rPr>
              <a:t>asterisk</a:t>
            </a:r>
            <a:r>
              <a:rPr lang="de-DE" sz="1800" dirty="0" smtClean="0">
                <a:solidFill>
                  <a:prstClr val="black"/>
                </a:solidFill>
              </a:rPr>
              <a:t> -r</a:t>
            </a:r>
            <a:endParaRPr lang="en-GB" sz="1800" dirty="0">
              <a:solidFill>
                <a:prstClr val="black"/>
              </a:solidFill>
            </a:endParaRPr>
          </a:p>
        </p:txBody>
      </p:sp>
      <p:sp>
        <p:nvSpPr>
          <p:cNvPr id="50" name="Textfeld 49"/>
          <p:cNvSpPr txBox="1"/>
          <p:nvPr/>
        </p:nvSpPr>
        <p:spPr>
          <a:xfrm>
            <a:off x="1614314" y="6376888"/>
            <a:ext cx="235709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050"/>
            <a:r>
              <a:rPr lang="de-DE" sz="1800" dirty="0" smtClean="0">
                <a:solidFill>
                  <a:prstClr val="black"/>
                </a:solidFill>
              </a:rPr>
              <a:t>Galilei*CLI&gt;</a:t>
            </a:r>
            <a:endParaRPr lang="en-GB" sz="1800" dirty="0">
              <a:solidFill>
                <a:prstClr val="black"/>
              </a:solidFill>
            </a:endParaRPr>
          </a:p>
        </p:txBody>
      </p:sp>
    </p:spTree>
    <p:extLst>
      <p:ext uri="{BB962C8B-B14F-4D97-AF65-F5344CB8AC3E}">
        <p14:creationId xmlns:p14="http://schemas.microsoft.com/office/powerpoint/2010/main" val="63733646"/>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700222" y="2344440"/>
            <a:ext cx="9289032" cy="4016484"/>
          </a:xfrm>
          <a:prstGeom prst="rect">
            <a:avLst/>
          </a:prstGeom>
          <a:gradFill>
            <a:gsLst>
              <a:gs pos="0">
                <a:schemeClr val="accent6"/>
              </a:gs>
              <a:gs pos="50000">
                <a:schemeClr val="accent6">
                  <a:lumMod val="40000"/>
                  <a:lumOff val="60000"/>
                </a:schemeClr>
              </a:gs>
              <a:gs pos="100000">
                <a:schemeClr val="accent6"/>
              </a:gs>
            </a:gsLst>
            <a:lin ang="5400000" scaled="0"/>
          </a:gradFill>
        </p:spPr>
        <p:txBody>
          <a:bodyPr wrap="square">
            <a:spAutoFit/>
          </a:bodyPr>
          <a:lstStyle/>
          <a:p>
            <a:pPr>
              <a:lnSpc>
                <a:spcPct val="150000"/>
              </a:lnSpc>
            </a:pPr>
            <a:r>
              <a:rPr lang="en-US" dirty="0" smtClean="0"/>
              <a:t>Example </a:t>
            </a:r>
            <a:r>
              <a:rPr lang="en-US" dirty="0"/>
              <a:t>of </a:t>
            </a:r>
            <a:r>
              <a:rPr lang="en-US" dirty="0" smtClean="0"/>
              <a:t>regular expressions:</a:t>
            </a:r>
          </a:p>
          <a:p>
            <a:pPr marL="285750" indent="-285750">
              <a:lnSpc>
                <a:spcPct val="150000"/>
              </a:lnSpc>
              <a:buFont typeface="Arial" panose="020B0604020202020204" pitchFamily="34" charset="0"/>
              <a:buChar char="•"/>
            </a:pPr>
            <a:r>
              <a:rPr lang="en-US" dirty="0" smtClean="0"/>
              <a:t>You </a:t>
            </a:r>
            <a:r>
              <a:rPr lang="en-US" dirty="0"/>
              <a:t>are looking for the extension that performs the call. Your extension </a:t>
            </a:r>
            <a:r>
              <a:rPr lang="en-US" dirty="0" smtClean="0"/>
              <a:t>has 3 digits. Therefore </a:t>
            </a:r>
            <a:r>
              <a:rPr lang="en-US" dirty="0"/>
              <a:t>you are looking for 3 digits. The symbol ^ means beginning of a line and then three digits </a:t>
            </a:r>
            <a:r>
              <a:rPr lang="en-US" dirty="0" smtClean="0"/>
              <a:t>\d\d\d.</a:t>
            </a:r>
          </a:p>
          <a:p>
            <a:pPr marL="285750" indent="-285750">
              <a:lnSpc>
                <a:spcPct val="150000"/>
              </a:lnSpc>
              <a:buFont typeface="Arial" panose="020B0604020202020204" pitchFamily="34" charset="0"/>
              <a:buChar char="•"/>
            </a:pPr>
            <a:r>
              <a:rPr lang="en-US" dirty="0" smtClean="0"/>
              <a:t>To </a:t>
            </a:r>
            <a:r>
              <a:rPr lang="en-US" dirty="0"/>
              <a:t>use this extension number </a:t>
            </a:r>
            <a:r>
              <a:rPr lang="en-US" dirty="0" smtClean="0"/>
              <a:t>for dialing, it must be entered in a variable</a:t>
            </a:r>
            <a:r>
              <a:rPr lang="en-US" dirty="0"/>
              <a:t>. For this purpose the </a:t>
            </a:r>
            <a:r>
              <a:rPr lang="en-US" dirty="0" smtClean="0"/>
              <a:t>search pattern must contain these digits in brackets. </a:t>
            </a:r>
            <a:r>
              <a:rPr lang="en-US" dirty="0" smtClean="0">
                <a:sym typeface="Wingdings" panose="05000000000000000000" pitchFamily="2" charset="2"/>
              </a:rPr>
              <a:t></a:t>
            </a:r>
            <a:r>
              <a:rPr lang="en-US" dirty="0" smtClean="0"/>
              <a:t> ^(\d\d\d).</a:t>
            </a:r>
          </a:p>
          <a:p>
            <a:pPr marL="285750" indent="-285750">
              <a:lnSpc>
                <a:spcPct val="150000"/>
              </a:lnSpc>
              <a:buFont typeface="Arial" panose="020B0604020202020204" pitchFamily="34" charset="0"/>
              <a:buChar char="•"/>
            </a:pPr>
            <a:r>
              <a:rPr lang="en-US" dirty="0" smtClean="0"/>
              <a:t>This </a:t>
            </a:r>
            <a:r>
              <a:rPr lang="en-US" dirty="0"/>
              <a:t>value will </a:t>
            </a:r>
            <a:r>
              <a:rPr lang="en-US" dirty="0" smtClean="0"/>
              <a:t>be added as extension in the field “replace”. In this field the variable is $1. /05251508870$1/</a:t>
            </a:r>
          </a:p>
          <a:p>
            <a:pPr marL="285750" indent="-285750">
              <a:lnSpc>
                <a:spcPct val="150000"/>
              </a:lnSpc>
              <a:buFont typeface="Arial" panose="020B0604020202020204" pitchFamily="34" charset="0"/>
              <a:buChar char="•"/>
            </a:pPr>
            <a:r>
              <a:rPr lang="en-US" dirty="0" smtClean="0"/>
              <a:t>For </a:t>
            </a:r>
            <a:r>
              <a:rPr lang="en-US" dirty="0"/>
              <a:t>example, extension 101 dials externally. You pass the number </a:t>
            </a:r>
            <a:r>
              <a:rPr lang="en-US" dirty="0" smtClean="0"/>
              <a:t>05251508870101.            Therefore</a:t>
            </a:r>
            <a:r>
              <a:rPr lang="en-US" dirty="0"/>
              <a:t>, in </a:t>
            </a:r>
            <a:r>
              <a:rPr lang="en-US" dirty="0" smtClean="0"/>
              <a:t>one-digit </a:t>
            </a:r>
            <a:r>
              <a:rPr lang="en-US" dirty="0"/>
              <a:t>dialing: </a:t>
            </a:r>
            <a:r>
              <a:rPr lang="en-US" dirty="0" smtClean="0"/>
              <a:t>s/^\d\d(\d)/052515088701/ </a:t>
            </a:r>
            <a:r>
              <a:rPr lang="en-US" dirty="0"/>
              <a:t>and at three-digit dialing: </a:t>
            </a:r>
            <a:r>
              <a:rPr lang="en-US" dirty="0" smtClean="0"/>
              <a:t>s/^\d\d(\d)/052515088701/</a:t>
            </a:r>
            <a:endParaRPr lang="de-DE" dirty="0">
              <a:solidFill>
                <a:prstClr val="black"/>
              </a:solidFill>
            </a:endParaRPr>
          </a:p>
        </p:txBody>
      </p:sp>
      <p:sp>
        <p:nvSpPr>
          <p:cNvPr id="4" name="Titel 2"/>
          <p:cNvSpPr txBox="1">
            <a:spLocks/>
          </p:cNvSpPr>
          <p:nvPr/>
        </p:nvSpPr>
        <p:spPr>
          <a:xfrm>
            <a:off x="533322" y="218482"/>
            <a:ext cx="9612471" cy="685801"/>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a:t>Troubleshooting</a:t>
            </a:r>
            <a:endParaRPr lang="en-GB" dirty="0">
              <a:solidFill>
                <a:prstClr val="black">
                  <a:lumMod val="50000"/>
                  <a:lumOff val="50000"/>
                </a:prstClr>
              </a:solidFill>
            </a:endParaRPr>
          </a:p>
        </p:txBody>
      </p:sp>
    </p:spTree>
    <p:extLst>
      <p:ext uri="{BB962C8B-B14F-4D97-AF65-F5344CB8AC3E}">
        <p14:creationId xmlns:p14="http://schemas.microsoft.com/office/powerpoint/2010/main" val="390622621"/>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opowski_t\Desktop\Oasy\Galilei\Screenshots\Mozilla Firefox_18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14141" y="2704480"/>
            <a:ext cx="4800720" cy="8958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3" descr="C:\Users\kopowski_t\Desktop\Oasy\Galilei\Screenshots\Mozilla Firefox_18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03252" y="2344440"/>
            <a:ext cx="1203896" cy="2360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itel 2"/>
          <p:cNvSpPr txBox="1">
            <a:spLocks/>
          </p:cNvSpPr>
          <p:nvPr/>
        </p:nvSpPr>
        <p:spPr>
          <a:xfrm>
            <a:off x="533322" y="218482"/>
            <a:ext cx="9612471" cy="685801"/>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a:t>Troubleshooting</a:t>
            </a:r>
            <a:endParaRPr lang="en-GB" dirty="0">
              <a:solidFill>
                <a:prstClr val="black">
                  <a:lumMod val="50000"/>
                  <a:lumOff val="50000"/>
                </a:prstClr>
              </a:solidFill>
            </a:endParaRPr>
          </a:p>
        </p:txBody>
      </p:sp>
      <p:sp>
        <p:nvSpPr>
          <p:cNvPr id="6" name="Textfeld 5"/>
          <p:cNvSpPr txBox="1"/>
          <p:nvPr/>
        </p:nvSpPr>
        <p:spPr>
          <a:xfrm>
            <a:off x="4656656" y="1624360"/>
            <a:ext cx="1353096" cy="353943"/>
          </a:xfrm>
          <a:prstGeom prst="rect">
            <a:avLst/>
          </a:prstGeom>
          <a:noFill/>
        </p:spPr>
        <p:txBody>
          <a:bodyPr wrap="square" rtlCol="0">
            <a:spAutoFit/>
          </a:bodyPr>
          <a:lstStyle/>
          <a:p>
            <a:pPr defTabSz="457050"/>
            <a:r>
              <a:rPr lang="de-DE" dirty="0" smtClean="0">
                <a:solidFill>
                  <a:prstClr val="black"/>
                </a:solidFill>
              </a:rPr>
              <a:t>i/c 508870-2</a:t>
            </a:r>
            <a:endParaRPr lang="en-GB" dirty="0">
              <a:solidFill>
                <a:prstClr val="black"/>
              </a:solidFill>
            </a:endParaRPr>
          </a:p>
        </p:txBody>
      </p:sp>
      <p:sp>
        <p:nvSpPr>
          <p:cNvPr id="22" name="Textfeld 21"/>
          <p:cNvSpPr txBox="1"/>
          <p:nvPr/>
        </p:nvSpPr>
        <p:spPr>
          <a:xfrm>
            <a:off x="659036" y="5860836"/>
            <a:ext cx="1353096" cy="353943"/>
          </a:xfrm>
          <a:prstGeom prst="rect">
            <a:avLst/>
          </a:prstGeom>
          <a:noFill/>
        </p:spPr>
        <p:txBody>
          <a:bodyPr wrap="square" rtlCol="0">
            <a:spAutoFit/>
          </a:bodyPr>
          <a:lstStyle/>
          <a:p>
            <a:pPr defTabSz="457050"/>
            <a:r>
              <a:rPr lang="de-DE" dirty="0" smtClean="0">
                <a:solidFill>
                  <a:prstClr val="black"/>
                </a:solidFill>
              </a:rPr>
              <a:t>Not </a:t>
            </a:r>
            <a:r>
              <a:rPr lang="de-DE" dirty="0" err="1" smtClean="0">
                <a:solidFill>
                  <a:prstClr val="black"/>
                </a:solidFill>
              </a:rPr>
              <a:t>found</a:t>
            </a:r>
            <a:endParaRPr lang="en-GB" dirty="0">
              <a:solidFill>
                <a:prstClr val="black"/>
              </a:solidFill>
            </a:endParaRPr>
          </a:p>
        </p:txBody>
      </p:sp>
      <p:grpSp>
        <p:nvGrpSpPr>
          <p:cNvPr id="14" name="Gruppieren 13"/>
          <p:cNvGrpSpPr/>
          <p:nvPr/>
        </p:nvGrpSpPr>
        <p:grpSpPr>
          <a:xfrm>
            <a:off x="2177257" y="5900592"/>
            <a:ext cx="6324600" cy="762000"/>
            <a:chOff x="2177257" y="5900592"/>
            <a:chExt cx="6324600" cy="762000"/>
          </a:xfrm>
        </p:grpSpPr>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257" y="5900592"/>
              <a:ext cx="63246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hteck 22"/>
            <p:cNvSpPr/>
            <p:nvPr/>
          </p:nvSpPr>
          <p:spPr>
            <a:xfrm>
              <a:off x="5979935" y="6255270"/>
              <a:ext cx="1922092" cy="30539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grpSp>
      <p:cxnSp>
        <p:nvCxnSpPr>
          <p:cNvPr id="24" name="Gerade Verbindung mit Pfeil 23"/>
          <p:cNvCxnSpPr/>
          <p:nvPr/>
        </p:nvCxnSpPr>
        <p:spPr>
          <a:xfrm>
            <a:off x="5327143" y="1978303"/>
            <a:ext cx="0" cy="63853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a:off x="5313115" y="3830351"/>
            <a:ext cx="1" cy="319266"/>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5322760" y="5138340"/>
            <a:ext cx="0" cy="33414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328812" y="1619666"/>
            <a:ext cx="1683320" cy="877163"/>
          </a:xfrm>
          <a:prstGeom prst="rect">
            <a:avLst/>
          </a:prstGeom>
          <a:noFill/>
        </p:spPr>
        <p:txBody>
          <a:bodyPr wrap="square" rtlCol="0">
            <a:spAutoFit/>
          </a:bodyPr>
          <a:lstStyle/>
          <a:p>
            <a:pPr algn="ctr" defTabSz="457050"/>
            <a:r>
              <a:rPr lang="de-DE" dirty="0" smtClean="0">
                <a:solidFill>
                  <a:prstClr val="black"/>
                </a:solidFill>
              </a:rPr>
              <a:t>Phone </a:t>
            </a:r>
            <a:r>
              <a:rPr lang="de-DE" dirty="0" err="1" smtClean="0">
                <a:solidFill>
                  <a:prstClr val="black"/>
                </a:solidFill>
              </a:rPr>
              <a:t>numbers</a:t>
            </a:r>
            <a:endParaRPr lang="de-DE" dirty="0" smtClean="0">
              <a:solidFill>
                <a:prstClr val="black"/>
              </a:solidFill>
            </a:endParaRPr>
          </a:p>
          <a:p>
            <a:pPr algn="ctr" defTabSz="457050"/>
            <a:r>
              <a:rPr lang="de-DE" dirty="0" smtClean="0">
                <a:solidFill>
                  <a:prstClr val="black"/>
                </a:solidFill>
              </a:rPr>
              <a:t>05251 508870-(0-9)</a:t>
            </a:r>
            <a:endParaRPr lang="en-GB" dirty="0">
              <a:solidFill>
                <a:prstClr val="black"/>
              </a:solidFill>
            </a:endParaRPr>
          </a:p>
        </p:txBody>
      </p:sp>
      <p:sp>
        <p:nvSpPr>
          <p:cNvPr id="33" name="Textfeld 32"/>
          <p:cNvSpPr txBox="1"/>
          <p:nvPr/>
        </p:nvSpPr>
        <p:spPr>
          <a:xfrm>
            <a:off x="7643812" y="1624360"/>
            <a:ext cx="1353096" cy="615553"/>
          </a:xfrm>
          <a:prstGeom prst="rect">
            <a:avLst/>
          </a:prstGeom>
          <a:noFill/>
        </p:spPr>
        <p:txBody>
          <a:bodyPr wrap="square" rtlCol="0">
            <a:spAutoFit/>
          </a:bodyPr>
          <a:lstStyle/>
          <a:p>
            <a:pPr algn="ctr" defTabSz="457050"/>
            <a:r>
              <a:rPr lang="de-DE" dirty="0" smtClean="0">
                <a:solidFill>
                  <a:prstClr val="black"/>
                </a:solidFill>
              </a:rPr>
              <a:t>Extension</a:t>
            </a:r>
          </a:p>
          <a:p>
            <a:pPr algn="ctr" defTabSz="457050"/>
            <a:r>
              <a:rPr lang="de-DE" dirty="0" smtClean="0">
                <a:solidFill>
                  <a:prstClr val="black"/>
                </a:solidFill>
              </a:rPr>
              <a:t>0 - 9</a:t>
            </a:r>
            <a:endParaRPr lang="en-GB" dirty="0">
              <a:solidFill>
                <a:prstClr val="black"/>
              </a:solidFill>
            </a:endParaRPr>
          </a:p>
        </p:txBody>
      </p:sp>
      <p:sp>
        <p:nvSpPr>
          <p:cNvPr id="34" name="Textfeld 33"/>
          <p:cNvSpPr txBox="1"/>
          <p:nvPr/>
        </p:nvSpPr>
        <p:spPr>
          <a:xfrm>
            <a:off x="7225479" y="2987404"/>
            <a:ext cx="1353096" cy="353943"/>
          </a:xfrm>
          <a:prstGeom prst="rect">
            <a:avLst/>
          </a:prstGeom>
          <a:noFill/>
        </p:spPr>
        <p:txBody>
          <a:bodyPr wrap="square" rtlCol="0">
            <a:spAutoFit/>
          </a:bodyPr>
          <a:lstStyle/>
          <a:p>
            <a:pPr algn="ctr" defTabSz="457050"/>
            <a:r>
              <a:rPr lang="de-DE" dirty="0" smtClean="0">
                <a:solidFill>
                  <a:prstClr val="black"/>
                </a:solidFill>
              </a:rPr>
              <a:t>(\d)=$1</a:t>
            </a:r>
            <a:endParaRPr lang="en-GB" dirty="0">
              <a:solidFill>
                <a:prstClr val="black"/>
              </a:solidFill>
            </a:endParaRPr>
          </a:p>
        </p:txBody>
      </p:sp>
      <p:sp>
        <p:nvSpPr>
          <p:cNvPr id="35" name="Textfeld 34"/>
          <p:cNvSpPr txBox="1"/>
          <p:nvPr/>
        </p:nvSpPr>
        <p:spPr>
          <a:xfrm>
            <a:off x="7225479" y="3316775"/>
            <a:ext cx="1353096" cy="353943"/>
          </a:xfrm>
          <a:prstGeom prst="rect">
            <a:avLst/>
          </a:prstGeom>
          <a:noFill/>
        </p:spPr>
        <p:txBody>
          <a:bodyPr wrap="square" rtlCol="0">
            <a:spAutoFit/>
          </a:bodyPr>
          <a:lstStyle/>
          <a:p>
            <a:pPr algn="ctr" defTabSz="457050"/>
            <a:r>
              <a:rPr lang="de-DE" dirty="0" smtClean="0">
                <a:solidFill>
                  <a:prstClr val="black"/>
                </a:solidFill>
              </a:rPr>
              <a:t>10$1=102</a:t>
            </a:r>
            <a:endParaRPr lang="en-GB" dirty="0">
              <a:solidFill>
                <a:prstClr val="black"/>
              </a:solidFill>
            </a:endParaRPr>
          </a:p>
        </p:txBody>
      </p:sp>
      <p:pic>
        <p:nvPicPr>
          <p:cNvPr id="1028" name="Picture 4" descr="C:\Users\kopowski_t\Desktop\Oasy\Galilei\Screenshots\Mozilla Firefox_187.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641215" y="4205546"/>
            <a:ext cx="3396684" cy="9761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4" descr="C:\Users\kopowski_t\Desktop\Oasy\Galilei\Screenshots\Mozilla Firefox_187.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641215" y="4075772"/>
            <a:ext cx="903767" cy="2595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3270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C:\Users\kopowski_t\Desktop\Oasy\Galilei\Screenshots\Mozilla Firefox_18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641215" y="4130398"/>
            <a:ext cx="3396684" cy="9761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itel 2"/>
          <p:cNvSpPr txBox="1">
            <a:spLocks/>
          </p:cNvSpPr>
          <p:nvPr/>
        </p:nvSpPr>
        <p:spPr>
          <a:xfrm>
            <a:off x="533322" y="218482"/>
            <a:ext cx="9612471" cy="685801"/>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a:t>Troubleshooting</a:t>
            </a:r>
            <a:endParaRPr lang="en-GB" dirty="0">
              <a:solidFill>
                <a:prstClr val="black">
                  <a:lumMod val="50000"/>
                  <a:lumOff val="50000"/>
                </a:prstClr>
              </a:solidFill>
            </a:endParaRPr>
          </a:p>
        </p:txBody>
      </p:sp>
      <p:sp>
        <p:nvSpPr>
          <p:cNvPr id="6" name="Textfeld 5"/>
          <p:cNvSpPr txBox="1"/>
          <p:nvPr/>
        </p:nvSpPr>
        <p:spPr>
          <a:xfrm>
            <a:off x="4656656" y="1624360"/>
            <a:ext cx="1353096" cy="353943"/>
          </a:xfrm>
          <a:prstGeom prst="rect">
            <a:avLst/>
          </a:prstGeom>
          <a:noFill/>
        </p:spPr>
        <p:txBody>
          <a:bodyPr wrap="square" rtlCol="0">
            <a:spAutoFit/>
          </a:bodyPr>
          <a:lstStyle/>
          <a:p>
            <a:pPr defTabSz="457050"/>
            <a:r>
              <a:rPr lang="de-DE" dirty="0" smtClean="0">
                <a:solidFill>
                  <a:prstClr val="black"/>
                </a:solidFill>
              </a:rPr>
              <a:t>i/c 5088702</a:t>
            </a:r>
            <a:endParaRPr lang="en-GB" dirty="0">
              <a:solidFill>
                <a:prstClr val="black"/>
              </a:solidFill>
            </a:endParaRPr>
          </a:p>
        </p:txBody>
      </p:sp>
      <p:sp>
        <p:nvSpPr>
          <p:cNvPr id="14" name="Textfeld 13"/>
          <p:cNvSpPr txBox="1"/>
          <p:nvPr/>
        </p:nvSpPr>
        <p:spPr>
          <a:xfrm>
            <a:off x="659036" y="5860836"/>
            <a:ext cx="1353096" cy="353943"/>
          </a:xfrm>
          <a:prstGeom prst="rect">
            <a:avLst/>
          </a:prstGeom>
          <a:noFill/>
        </p:spPr>
        <p:txBody>
          <a:bodyPr wrap="square" rtlCol="0">
            <a:spAutoFit/>
          </a:bodyPr>
          <a:lstStyle/>
          <a:p>
            <a:pPr defTabSz="457050"/>
            <a:r>
              <a:rPr lang="de-DE" dirty="0" smtClean="0">
                <a:solidFill>
                  <a:prstClr val="black"/>
                </a:solidFill>
              </a:rPr>
              <a:t>Calling</a:t>
            </a:r>
            <a:endParaRPr lang="en-GB" dirty="0">
              <a:solidFill>
                <a:prstClr val="black"/>
              </a:solidFill>
            </a:endParaRPr>
          </a:p>
        </p:txBody>
      </p:sp>
      <p:grpSp>
        <p:nvGrpSpPr>
          <p:cNvPr id="3" name="Gruppieren 2"/>
          <p:cNvGrpSpPr/>
          <p:nvPr/>
        </p:nvGrpSpPr>
        <p:grpSpPr>
          <a:xfrm>
            <a:off x="2199479" y="5753564"/>
            <a:ext cx="6267450" cy="904875"/>
            <a:chOff x="2199479" y="5753564"/>
            <a:chExt cx="6267450" cy="904875"/>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479" y="5753564"/>
              <a:ext cx="626745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hteck 14"/>
            <p:cNvSpPr/>
            <p:nvPr/>
          </p:nvSpPr>
          <p:spPr>
            <a:xfrm>
              <a:off x="5715772" y="6287430"/>
              <a:ext cx="1922092" cy="30539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grpSp>
      <p:cxnSp>
        <p:nvCxnSpPr>
          <p:cNvPr id="16" name="Gerade Verbindung mit Pfeil 15"/>
          <p:cNvCxnSpPr/>
          <p:nvPr/>
        </p:nvCxnSpPr>
        <p:spPr>
          <a:xfrm>
            <a:off x="5327143" y="1978303"/>
            <a:ext cx="0" cy="63853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5333204" y="3649913"/>
            <a:ext cx="10221" cy="31818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5339557" y="5152634"/>
            <a:ext cx="0" cy="33414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328812" y="1619666"/>
            <a:ext cx="1683319" cy="877163"/>
          </a:xfrm>
          <a:prstGeom prst="rect">
            <a:avLst/>
          </a:prstGeom>
          <a:noFill/>
        </p:spPr>
        <p:txBody>
          <a:bodyPr wrap="square" rtlCol="0">
            <a:spAutoFit/>
          </a:bodyPr>
          <a:lstStyle/>
          <a:p>
            <a:pPr algn="ctr" defTabSz="457050"/>
            <a:r>
              <a:rPr lang="de-DE" dirty="0" smtClean="0">
                <a:solidFill>
                  <a:prstClr val="black"/>
                </a:solidFill>
              </a:rPr>
              <a:t>Phone </a:t>
            </a:r>
            <a:r>
              <a:rPr lang="de-DE" dirty="0" err="1" smtClean="0">
                <a:solidFill>
                  <a:prstClr val="black"/>
                </a:solidFill>
              </a:rPr>
              <a:t>numbers</a:t>
            </a:r>
            <a:endParaRPr lang="de-DE" dirty="0" smtClean="0">
              <a:solidFill>
                <a:prstClr val="black"/>
              </a:solidFill>
            </a:endParaRPr>
          </a:p>
          <a:p>
            <a:pPr algn="ctr" defTabSz="457050"/>
            <a:r>
              <a:rPr lang="de-DE" dirty="0" smtClean="0">
                <a:solidFill>
                  <a:prstClr val="black"/>
                </a:solidFill>
              </a:rPr>
              <a:t>05251 508870-(0-9)</a:t>
            </a:r>
            <a:endParaRPr lang="en-GB" dirty="0">
              <a:solidFill>
                <a:prstClr val="black"/>
              </a:solidFill>
            </a:endParaRPr>
          </a:p>
        </p:txBody>
      </p:sp>
      <p:sp>
        <p:nvSpPr>
          <p:cNvPr id="21" name="Textfeld 20"/>
          <p:cNvSpPr txBox="1"/>
          <p:nvPr/>
        </p:nvSpPr>
        <p:spPr>
          <a:xfrm>
            <a:off x="7643812" y="1624360"/>
            <a:ext cx="1353096" cy="615553"/>
          </a:xfrm>
          <a:prstGeom prst="rect">
            <a:avLst/>
          </a:prstGeom>
          <a:noFill/>
        </p:spPr>
        <p:txBody>
          <a:bodyPr wrap="square" rtlCol="0">
            <a:spAutoFit/>
          </a:bodyPr>
          <a:lstStyle/>
          <a:p>
            <a:pPr algn="ctr" defTabSz="457050"/>
            <a:r>
              <a:rPr lang="de-DE" dirty="0" smtClean="0">
                <a:solidFill>
                  <a:prstClr val="black"/>
                </a:solidFill>
              </a:rPr>
              <a:t>Extension</a:t>
            </a:r>
          </a:p>
          <a:p>
            <a:pPr algn="ctr" defTabSz="457050"/>
            <a:r>
              <a:rPr lang="de-DE" dirty="0" smtClean="0">
                <a:solidFill>
                  <a:prstClr val="black"/>
                </a:solidFill>
              </a:rPr>
              <a:t>0 - 9</a:t>
            </a:r>
            <a:endParaRPr lang="en-GB" dirty="0">
              <a:solidFill>
                <a:prstClr val="black"/>
              </a:solidFill>
            </a:endParaRPr>
          </a:p>
        </p:txBody>
      </p:sp>
      <p:sp>
        <p:nvSpPr>
          <p:cNvPr id="22" name="Textfeld 21"/>
          <p:cNvSpPr txBox="1"/>
          <p:nvPr/>
        </p:nvSpPr>
        <p:spPr>
          <a:xfrm>
            <a:off x="7225479" y="2987404"/>
            <a:ext cx="1353096" cy="353943"/>
          </a:xfrm>
          <a:prstGeom prst="rect">
            <a:avLst/>
          </a:prstGeom>
          <a:noFill/>
        </p:spPr>
        <p:txBody>
          <a:bodyPr wrap="square" rtlCol="0">
            <a:spAutoFit/>
          </a:bodyPr>
          <a:lstStyle/>
          <a:p>
            <a:pPr algn="ctr" defTabSz="457050"/>
            <a:r>
              <a:rPr lang="de-DE" dirty="0" smtClean="0">
                <a:solidFill>
                  <a:prstClr val="black"/>
                </a:solidFill>
              </a:rPr>
              <a:t>(\d)=$1</a:t>
            </a:r>
            <a:endParaRPr lang="en-GB" dirty="0">
              <a:solidFill>
                <a:prstClr val="black"/>
              </a:solidFill>
            </a:endParaRPr>
          </a:p>
        </p:txBody>
      </p:sp>
      <p:sp>
        <p:nvSpPr>
          <p:cNvPr id="23" name="Textfeld 22"/>
          <p:cNvSpPr txBox="1"/>
          <p:nvPr/>
        </p:nvSpPr>
        <p:spPr>
          <a:xfrm>
            <a:off x="7225479" y="3316775"/>
            <a:ext cx="1353096" cy="353943"/>
          </a:xfrm>
          <a:prstGeom prst="rect">
            <a:avLst/>
          </a:prstGeom>
          <a:noFill/>
        </p:spPr>
        <p:txBody>
          <a:bodyPr wrap="square" rtlCol="0">
            <a:spAutoFit/>
          </a:bodyPr>
          <a:lstStyle/>
          <a:p>
            <a:pPr algn="ctr" defTabSz="457050"/>
            <a:r>
              <a:rPr lang="de-DE" dirty="0" smtClean="0">
                <a:solidFill>
                  <a:prstClr val="black"/>
                </a:solidFill>
              </a:rPr>
              <a:t>10$1=102</a:t>
            </a:r>
            <a:endParaRPr lang="en-GB" dirty="0">
              <a:solidFill>
                <a:prstClr val="black"/>
              </a:solidFill>
            </a:endParaRPr>
          </a:p>
        </p:txBody>
      </p:sp>
      <p:sp>
        <p:nvSpPr>
          <p:cNvPr id="24" name="Textfeld 23"/>
          <p:cNvSpPr txBox="1"/>
          <p:nvPr/>
        </p:nvSpPr>
        <p:spPr>
          <a:xfrm>
            <a:off x="7225479" y="4582785"/>
            <a:ext cx="1353096" cy="353943"/>
          </a:xfrm>
          <a:prstGeom prst="rect">
            <a:avLst/>
          </a:prstGeom>
          <a:noFill/>
        </p:spPr>
        <p:txBody>
          <a:bodyPr wrap="square" rtlCol="0">
            <a:spAutoFit/>
          </a:bodyPr>
          <a:lstStyle/>
          <a:p>
            <a:pPr algn="ctr" defTabSz="457050"/>
            <a:r>
              <a:rPr lang="de-DE" dirty="0" smtClean="0">
                <a:solidFill>
                  <a:prstClr val="black"/>
                </a:solidFill>
              </a:rPr>
              <a:t>$1=102</a:t>
            </a:r>
            <a:endParaRPr lang="en-GB" dirty="0">
              <a:solidFill>
                <a:prstClr val="black"/>
              </a:solidFill>
            </a:endParaRPr>
          </a:p>
        </p:txBody>
      </p:sp>
      <p:pic>
        <p:nvPicPr>
          <p:cNvPr id="26" name="Picture 3" descr="C:\Users\kopowski_t\Desktop\Oasy\Galilei\Screenshots\Mozilla Firefox_18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614141" y="2672775"/>
            <a:ext cx="4800720" cy="8958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3" descr="C:\Users\kopowski_t\Desktop\Oasy\Galilei\Screenshots\Mozilla Firefox_186.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603252" y="2324404"/>
            <a:ext cx="1203896" cy="2360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4" descr="C:\Users\kopowski_t\Desktop\Oasy\Galilei\Screenshots\Mozilla Firefox_187.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641215" y="4000624"/>
            <a:ext cx="903767" cy="2595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feld 29"/>
          <p:cNvSpPr txBox="1"/>
          <p:nvPr/>
        </p:nvSpPr>
        <p:spPr>
          <a:xfrm>
            <a:off x="5915620" y="4576688"/>
            <a:ext cx="1353096" cy="307777"/>
          </a:xfrm>
          <a:prstGeom prst="rect">
            <a:avLst/>
          </a:prstGeom>
          <a:noFill/>
        </p:spPr>
        <p:txBody>
          <a:bodyPr wrap="square" rtlCol="0">
            <a:spAutoFit/>
          </a:bodyPr>
          <a:lstStyle/>
          <a:p>
            <a:pPr algn="ctr" defTabSz="457050"/>
            <a:r>
              <a:rPr lang="de-DE" sz="1400" dirty="0" smtClean="0">
                <a:solidFill>
                  <a:prstClr val="black"/>
                </a:solidFill>
              </a:rPr>
              <a:t>$1</a:t>
            </a:r>
            <a:endParaRPr lang="en-GB" sz="1400" dirty="0">
              <a:solidFill>
                <a:prstClr val="black"/>
              </a:solidFill>
            </a:endParaRPr>
          </a:p>
        </p:txBody>
      </p:sp>
    </p:spTree>
    <p:extLst>
      <p:ext uri="{BB962C8B-B14F-4D97-AF65-F5344CB8AC3E}">
        <p14:creationId xmlns:p14="http://schemas.microsoft.com/office/powerpoint/2010/main" val="384893415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Certification</a:t>
            </a:r>
            <a:r>
              <a:rPr lang="de-DE" dirty="0" smtClean="0"/>
              <a:t> Test</a:t>
            </a:r>
            <a:endParaRPr lang="de-DE" dirty="0"/>
          </a:p>
        </p:txBody>
      </p:sp>
      <p:sp>
        <p:nvSpPr>
          <p:cNvPr id="3" name="Abgerundetes Rechteck 2"/>
          <p:cNvSpPr/>
          <p:nvPr/>
        </p:nvSpPr>
        <p:spPr>
          <a:xfrm>
            <a:off x="1883186"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367" tIns="45684" rIns="91367" bIns="45684" rtlCol="0" anchor="ctr" anchorCtr="1"/>
          <a:lstStyle/>
          <a:p>
            <a:pPr marL="285528" indent="-285528">
              <a:buFont typeface="Arial" pitchFamily="34" charset="0"/>
              <a:buChar char="•"/>
            </a:pPr>
            <a:r>
              <a:rPr lang="en-US" dirty="0">
                <a:solidFill>
                  <a:prstClr val="black"/>
                </a:solidFill>
              </a:rPr>
              <a:t>Login to the Reseller Portal</a:t>
            </a:r>
          </a:p>
          <a:p>
            <a:pPr marL="285528" indent="-285528">
              <a:buFont typeface="Arial" pitchFamily="34" charset="0"/>
              <a:buChar char="•"/>
            </a:pPr>
            <a:r>
              <a:rPr lang="en-US" dirty="0" smtClean="0">
                <a:solidFill>
                  <a:prstClr val="black"/>
                </a:solidFill>
              </a:rPr>
              <a:t>Training</a:t>
            </a:r>
            <a:endParaRPr lang="en-US" dirty="0">
              <a:solidFill>
                <a:prstClr val="black"/>
              </a:solidFill>
            </a:endParaRPr>
          </a:p>
          <a:p>
            <a:pPr marL="285528" indent="-285528">
              <a:buFont typeface="Arial" pitchFamily="34" charset="0"/>
              <a:buChar char="•"/>
            </a:pPr>
            <a:r>
              <a:rPr lang="en-US" dirty="0" smtClean="0">
                <a:solidFill>
                  <a:prstClr val="black"/>
                </a:solidFill>
              </a:rPr>
              <a:t>Start </a:t>
            </a:r>
            <a:r>
              <a:rPr lang="en-US" dirty="0">
                <a:solidFill>
                  <a:prstClr val="black"/>
                </a:solidFill>
              </a:rPr>
              <a:t>test</a:t>
            </a:r>
            <a:endParaRPr lang="en-US" dirty="0" smtClean="0">
              <a:solidFill>
                <a:prstClr val="black"/>
              </a:solidFill>
            </a:endParaRPr>
          </a:p>
        </p:txBody>
      </p:sp>
    </p:spTree>
    <p:extLst>
      <p:ext uri="{BB962C8B-B14F-4D97-AF65-F5344CB8AC3E}">
        <p14:creationId xmlns:p14="http://schemas.microsoft.com/office/powerpoint/2010/main" val="2735667552"/>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Open </a:t>
            </a:r>
            <a:r>
              <a:rPr lang="de-DE" dirty="0" err="1" smtClean="0"/>
              <a:t>Questions</a:t>
            </a:r>
            <a:r>
              <a:rPr lang="de-DE" dirty="0" smtClean="0"/>
              <a:t>?</a:t>
            </a:r>
            <a:endParaRPr lang="de-DE" dirty="0"/>
          </a:p>
        </p:txBody>
      </p:sp>
      <p:sp>
        <p:nvSpPr>
          <p:cNvPr id="3" name="Textfeld 2"/>
          <p:cNvSpPr txBox="1"/>
          <p:nvPr/>
        </p:nvSpPr>
        <p:spPr>
          <a:xfrm>
            <a:off x="1378491" y="1552353"/>
            <a:ext cx="8496944" cy="4508854"/>
          </a:xfrm>
          <a:prstGeom prst="rect">
            <a:avLst/>
          </a:prstGeom>
          <a:noFill/>
        </p:spPr>
        <p:txBody>
          <a:bodyPr wrap="square" lIns="91367" tIns="45684" rIns="91367" bIns="45684" rtlCol="0">
            <a:spAutoFit/>
          </a:bodyPr>
          <a:lstStyle/>
          <a:p>
            <a:r>
              <a:rPr lang="en-US" sz="3200" dirty="0"/>
              <a:t>Follow-up</a:t>
            </a:r>
            <a:r>
              <a:rPr lang="en-US" sz="3200" dirty="0" smtClean="0"/>
              <a:t>:</a:t>
            </a:r>
          </a:p>
          <a:p>
            <a:endParaRPr lang="de-DE" dirty="0">
              <a:solidFill>
                <a:prstClr val="black"/>
              </a:solidFill>
            </a:endParaRPr>
          </a:p>
          <a:p>
            <a:r>
              <a:rPr lang="de-DE" b="1" dirty="0" err="1" smtClean="0">
                <a:solidFill>
                  <a:prstClr val="black"/>
                </a:solidFill>
              </a:rPr>
              <a:t>Certification</a:t>
            </a:r>
            <a:r>
              <a:rPr lang="de-DE" b="1" dirty="0" smtClean="0">
                <a:solidFill>
                  <a:prstClr val="black"/>
                </a:solidFill>
              </a:rPr>
              <a:t> Test</a:t>
            </a:r>
          </a:p>
          <a:p>
            <a:pPr marL="285528" indent="-285528">
              <a:buFont typeface="Arial" pitchFamily="34" charset="0"/>
              <a:buChar char="•"/>
            </a:pPr>
            <a:r>
              <a:rPr lang="en-US" dirty="0" smtClean="0"/>
              <a:t>You </a:t>
            </a:r>
            <a:r>
              <a:rPr lang="en-US" dirty="0"/>
              <a:t>now perform the certification </a:t>
            </a:r>
            <a:r>
              <a:rPr lang="en-US" dirty="0" smtClean="0"/>
              <a:t>test.</a:t>
            </a:r>
          </a:p>
          <a:p>
            <a:pPr marL="285528" indent="-285528">
              <a:buFont typeface="Arial" pitchFamily="34" charset="0"/>
              <a:buChar char="•"/>
            </a:pPr>
            <a:r>
              <a:rPr lang="en-US" dirty="0"/>
              <a:t>You can login with your personal ID </a:t>
            </a:r>
            <a:r>
              <a:rPr lang="en-US" dirty="0" smtClean="0"/>
              <a:t>to </a:t>
            </a:r>
            <a:r>
              <a:rPr lang="en-US" dirty="0"/>
              <a:t>the Partner Portal </a:t>
            </a:r>
            <a:r>
              <a:rPr lang="en-US" dirty="0">
                <a:hlinkClick r:id="rId3"/>
              </a:rPr>
              <a:t>http://pro.gigaset.com</a:t>
            </a:r>
            <a:r>
              <a:rPr lang="en-US" dirty="0"/>
              <a:t> </a:t>
            </a:r>
            <a:r>
              <a:rPr lang="en-US" dirty="0" smtClean="0"/>
              <a:t>, </a:t>
            </a:r>
            <a:r>
              <a:rPr lang="en-US" dirty="0"/>
              <a:t>and </a:t>
            </a:r>
            <a:r>
              <a:rPr lang="en-US" dirty="0" smtClean="0"/>
              <a:t>select the </a:t>
            </a:r>
            <a:r>
              <a:rPr lang="en-US" b="1" dirty="0" smtClean="0"/>
              <a:t>Training</a:t>
            </a:r>
            <a:r>
              <a:rPr lang="en-US" dirty="0" smtClean="0"/>
              <a:t> tab. There you can start test </a:t>
            </a:r>
            <a:r>
              <a:rPr lang="en-US" b="1" dirty="0"/>
              <a:t>Gigaset </a:t>
            </a:r>
            <a:r>
              <a:rPr lang="en-US" b="1" dirty="0" smtClean="0"/>
              <a:t>pro IP </a:t>
            </a:r>
            <a:r>
              <a:rPr lang="en-US" b="1" dirty="0"/>
              <a:t>PBX systems </a:t>
            </a:r>
            <a:r>
              <a:rPr lang="en-US" b="1" dirty="0" smtClean="0"/>
              <a:t>T440 PRO / T640 PRO</a:t>
            </a:r>
          </a:p>
          <a:p>
            <a:pPr marL="285528" indent="-285528">
              <a:buFont typeface="Arial" pitchFamily="34" charset="0"/>
              <a:buChar char="•"/>
            </a:pPr>
            <a:r>
              <a:rPr lang="de-DE" b="1" i="1" u="sng" dirty="0" smtClean="0">
                <a:solidFill>
                  <a:prstClr val="black"/>
                </a:solidFill>
              </a:rPr>
              <a:t>Attention:</a:t>
            </a:r>
            <a:r>
              <a:rPr lang="de-DE" b="1" i="1" dirty="0" smtClean="0">
                <a:solidFill>
                  <a:prstClr val="black"/>
                </a:solidFill>
              </a:rPr>
              <a:t> </a:t>
            </a:r>
            <a:r>
              <a:rPr lang="en-US" b="1" i="1" dirty="0">
                <a:solidFill>
                  <a:srgbClr val="FF0000"/>
                </a:solidFill>
              </a:rPr>
              <a:t>Before starting the test, please disable the pop-up blocker in the browser</a:t>
            </a:r>
            <a:r>
              <a:rPr lang="de-DE" b="1" i="1" dirty="0" smtClean="0">
                <a:solidFill>
                  <a:srgbClr val="FF0000"/>
                </a:solidFill>
              </a:rPr>
              <a:t>.  </a:t>
            </a:r>
          </a:p>
          <a:p>
            <a:pPr marL="285528" indent="-285528">
              <a:buFont typeface="Arial" pitchFamily="34" charset="0"/>
              <a:buChar char="•"/>
            </a:pPr>
            <a:r>
              <a:rPr lang="en-US" dirty="0" smtClean="0"/>
              <a:t>You </a:t>
            </a:r>
            <a:r>
              <a:rPr lang="en-US" dirty="0"/>
              <a:t>have 30 </a:t>
            </a:r>
            <a:r>
              <a:rPr lang="en-US" dirty="0" smtClean="0"/>
              <a:t>minutes</a:t>
            </a:r>
            <a:r>
              <a:rPr lang="en-US" dirty="0"/>
              <a:t> </a:t>
            </a:r>
            <a:r>
              <a:rPr lang="en-US" dirty="0" smtClean="0"/>
              <a:t>to finish the test.</a:t>
            </a:r>
          </a:p>
          <a:p>
            <a:pPr marL="285528" indent="-285528">
              <a:buFont typeface="Arial" pitchFamily="34" charset="0"/>
              <a:buChar char="•"/>
            </a:pPr>
            <a:r>
              <a:rPr lang="en-US" dirty="0" smtClean="0"/>
              <a:t>You </a:t>
            </a:r>
            <a:r>
              <a:rPr lang="en-US" dirty="0"/>
              <a:t>may use the training materials and manuals during the </a:t>
            </a:r>
            <a:r>
              <a:rPr lang="en-US" dirty="0" smtClean="0"/>
              <a:t>test.</a:t>
            </a:r>
          </a:p>
          <a:p>
            <a:pPr marL="285528" indent="-285528">
              <a:buFont typeface="Arial" pitchFamily="34" charset="0"/>
              <a:buChar char="•"/>
            </a:pPr>
            <a:r>
              <a:rPr lang="en-US" dirty="0" smtClean="0"/>
              <a:t>Please no communication among the participants during the test. </a:t>
            </a:r>
            <a:r>
              <a:rPr lang="en-US" dirty="0"/>
              <a:t>If you have </a:t>
            </a:r>
            <a:r>
              <a:rPr lang="en-US" dirty="0" smtClean="0"/>
              <a:t>questions to the certain test-items, please contact </a:t>
            </a:r>
            <a:r>
              <a:rPr lang="en-US" dirty="0"/>
              <a:t>the </a:t>
            </a:r>
            <a:r>
              <a:rPr lang="en-US" dirty="0" smtClean="0"/>
              <a:t>trainer.</a:t>
            </a:r>
          </a:p>
          <a:p>
            <a:pPr marL="285528" indent="-285528">
              <a:buFont typeface="Arial" pitchFamily="34" charset="0"/>
              <a:buChar char="•"/>
            </a:pPr>
            <a:r>
              <a:rPr lang="en-US" dirty="0" smtClean="0"/>
              <a:t>You </a:t>
            </a:r>
            <a:r>
              <a:rPr lang="en-US" dirty="0"/>
              <a:t>get the test result </a:t>
            </a:r>
            <a:r>
              <a:rPr lang="en-US" dirty="0" smtClean="0"/>
              <a:t>at </a:t>
            </a:r>
            <a:r>
              <a:rPr lang="en-US" dirty="0"/>
              <a:t>the end of the test.</a:t>
            </a:r>
            <a:endParaRPr lang="de-DE" dirty="0">
              <a:solidFill>
                <a:prstClr val="black"/>
              </a:solidFill>
            </a:endParaRPr>
          </a:p>
          <a:p>
            <a:pPr marL="285528" indent="-285528">
              <a:buFont typeface="Arial" pitchFamily="34" charset="0"/>
              <a:buChar char="•"/>
            </a:pPr>
            <a:endParaRPr lang="de-DE" dirty="0" smtClean="0">
              <a:solidFill>
                <a:prstClr val="black"/>
              </a:solidFill>
            </a:endParaRPr>
          </a:p>
          <a:p>
            <a:pPr marL="285528" indent="-285528">
              <a:buFont typeface="Arial" pitchFamily="34" charset="0"/>
              <a:buChar char="•"/>
            </a:pPr>
            <a:endParaRPr lang="de-DE" dirty="0">
              <a:solidFill>
                <a:prstClr val="black"/>
              </a:solidFill>
            </a:endParaRPr>
          </a:p>
          <a:p>
            <a:pPr marL="285528" indent="-285528">
              <a:buFont typeface="Wingdings" pitchFamily="2" charset="2"/>
              <a:buChar char="Ø"/>
            </a:pPr>
            <a:r>
              <a:rPr lang="en-US" dirty="0" smtClean="0"/>
              <a:t>You </a:t>
            </a:r>
            <a:r>
              <a:rPr lang="en-US" dirty="0"/>
              <a:t>have passed the test </a:t>
            </a:r>
            <a:r>
              <a:rPr lang="en-US" dirty="0" smtClean="0"/>
              <a:t>with at least </a:t>
            </a:r>
            <a:r>
              <a:rPr lang="en-US" dirty="0"/>
              <a:t>than 80</a:t>
            </a:r>
            <a:r>
              <a:rPr lang="en-US" dirty="0" smtClean="0"/>
              <a:t>%.</a:t>
            </a:r>
            <a:endParaRPr lang="de-DE" dirty="0" smtClean="0">
              <a:solidFill>
                <a:prstClr val="black"/>
              </a:solidFill>
            </a:endParaRPr>
          </a:p>
          <a:p>
            <a:pPr marL="285528" indent="-285528">
              <a:buFont typeface="Wingdings" pitchFamily="2" charset="2"/>
              <a:buChar char="Ø"/>
            </a:pPr>
            <a:r>
              <a:rPr lang="en-US" dirty="0"/>
              <a:t>You will receive the certificate </a:t>
            </a:r>
            <a:r>
              <a:rPr lang="en-US" dirty="0" smtClean="0"/>
              <a:t>after the passed test.</a:t>
            </a:r>
            <a:endParaRPr lang="de-DE" dirty="0" smtClean="0">
              <a:solidFill>
                <a:prstClr val="black"/>
              </a:solidFill>
            </a:endParaRPr>
          </a:p>
        </p:txBody>
      </p:sp>
    </p:spTree>
    <p:extLst>
      <p:ext uri="{BB962C8B-B14F-4D97-AF65-F5344CB8AC3E}">
        <p14:creationId xmlns:p14="http://schemas.microsoft.com/office/powerpoint/2010/main" val="2133611628"/>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197714"/>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533322" y="218482"/>
            <a:ext cx="9612471" cy="685801"/>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smtClean="0"/>
              <a:t>Backup (Regular </a:t>
            </a:r>
            <a:r>
              <a:rPr lang="de-DE" dirty="0" err="1" smtClean="0"/>
              <a:t>Expressions</a:t>
            </a:r>
            <a:r>
              <a:rPr lang="de-DE" dirty="0" smtClean="0"/>
              <a:t>)</a:t>
            </a:r>
            <a:endParaRPr lang="en-GB" dirty="0">
              <a:solidFill>
                <a:prstClr val="black">
                  <a:lumMod val="50000"/>
                  <a:lumOff val="50000"/>
                </a:prstClr>
              </a:solidFill>
            </a:endParaRPr>
          </a:p>
        </p:txBody>
      </p:sp>
      <p:graphicFrame>
        <p:nvGraphicFramePr>
          <p:cNvPr id="2" name="Tabelle 1"/>
          <p:cNvGraphicFramePr>
            <a:graphicFrameLocks noGrp="1"/>
          </p:cNvGraphicFramePr>
          <p:nvPr>
            <p:extLst>
              <p:ext uri="{D42A27DB-BD31-4B8C-83A1-F6EECF244321}">
                <p14:modId xmlns:p14="http://schemas.microsoft.com/office/powerpoint/2010/main" val="2896899234"/>
              </p:ext>
            </p:extLst>
          </p:nvPr>
        </p:nvGraphicFramePr>
        <p:xfrm>
          <a:off x="1635836" y="1665464"/>
          <a:ext cx="8168216" cy="5547360"/>
        </p:xfrm>
        <a:graphic>
          <a:graphicData uri="http://schemas.openxmlformats.org/drawingml/2006/table">
            <a:tbl>
              <a:tblPr firstRow="1" bandRow="1">
                <a:tableStyleId>{5C22544A-7EE6-4342-B048-85BDC9FD1C3A}</a:tableStyleId>
              </a:tblPr>
              <a:tblGrid>
                <a:gridCol w="1770860"/>
                <a:gridCol w="6397356"/>
              </a:tblGrid>
              <a:tr h="0">
                <a:tc>
                  <a:txBody>
                    <a:bodyPr/>
                    <a:lstStyle/>
                    <a:p>
                      <a:r>
                        <a:rPr lang="de-DE" dirty="0" err="1"/>
                        <a:t>Metacharacter</a:t>
                      </a:r>
                      <a:endParaRPr lang="de-DE" dirty="0"/>
                    </a:p>
                  </a:txBody>
                  <a:tcPr anchor="ctr"/>
                </a:tc>
                <a:tc>
                  <a:txBody>
                    <a:bodyPr/>
                    <a:lstStyle/>
                    <a:p>
                      <a:r>
                        <a:rPr lang="de-DE"/>
                        <a:t>Description</a:t>
                      </a:r>
                    </a:p>
                  </a:txBody>
                  <a:tcPr anchor="ctr"/>
                </a:tc>
              </a:tr>
              <a:tr h="370840">
                <a:tc>
                  <a:txBody>
                    <a:bodyPr/>
                    <a:lstStyle/>
                    <a:p>
                      <a:r>
                        <a:rPr lang="de-DE"/>
                        <a:t>.</a:t>
                      </a:r>
                    </a:p>
                  </a:txBody>
                  <a:tcPr/>
                </a:tc>
                <a:tc>
                  <a:txBody>
                    <a:bodyPr/>
                    <a:lstStyle/>
                    <a:p>
                      <a:r>
                        <a:rPr lang="en-US"/>
                        <a:t>Matches any single character (many applications exclude </a:t>
                      </a:r>
                      <a:r>
                        <a:rPr lang="en-US">
                          <a:hlinkClick r:id="rId3" tooltip="Newline"/>
                        </a:rPr>
                        <a:t>newlines</a:t>
                      </a:r>
                      <a:r>
                        <a:rPr lang="en-US"/>
                        <a:t>, and exactly which characters are considered newlines is flavor-, character-encoding-, and platform-specific, but it is safe to assume that the line feed character is included). Within POSIX bracket expressions, the dot character matches a literal dot. For example, a.c matches "abc", etc., but [a.c] matches only "a", ".", or "c".</a:t>
                      </a:r>
                    </a:p>
                  </a:txBody>
                  <a:tcPr/>
                </a:tc>
              </a:tr>
              <a:tr h="370840">
                <a:tc>
                  <a:txBody>
                    <a:bodyPr/>
                    <a:lstStyle/>
                    <a:p>
                      <a:r>
                        <a:rPr lang="de-DE"/>
                        <a:t>[ ]</a:t>
                      </a:r>
                    </a:p>
                  </a:txBody>
                  <a:tcPr/>
                </a:tc>
                <a:tc>
                  <a:txBody>
                    <a:bodyPr/>
                    <a:lstStyle/>
                    <a:p>
                      <a:r>
                        <a:rPr lang="en-US"/>
                        <a:t>A bracket expression. Matches a single character that is contained within the brackets. For example, [abc] matches "a", "b", or "c". [a-z] specifies a range which matches any lowercase letter from "a" to "z". These forms can be mixed: [abcx-z] matches "a", "b", "c", "x", "y", or "z", as does [a-cx-z]. The - character is treated as a literal character if it is the last or the first (after the ^, if present) character within the brackets: [abc-], [-abc]. Note that backslash escapes are not allowed. The ] character can be included in a bracket expression if it is the first (after the ^) character: []abc].</a:t>
                      </a:r>
                    </a:p>
                  </a:txBody>
                  <a:tcPr/>
                </a:tc>
              </a:tr>
              <a:tr h="370840">
                <a:tc>
                  <a:txBody>
                    <a:bodyPr/>
                    <a:lstStyle/>
                    <a:p>
                      <a:r>
                        <a:rPr lang="de-DE"/>
                        <a:t>[^ ]</a:t>
                      </a:r>
                    </a:p>
                  </a:txBody>
                  <a:tcPr/>
                </a:tc>
                <a:tc>
                  <a:txBody>
                    <a:bodyPr/>
                    <a:lstStyle/>
                    <a:p>
                      <a:r>
                        <a:rPr lang="en-US" dirty="0"/>
                        <a:t>Matches a single character that is not contained within the brackets. For example, [^</a:t>
                      </a:r>
                      <a:r>
                        <a:rPr lang="en-US" dirty="0" err="1"/>
                        <a:t>abc</a:t>
                      </a:r>
                      <a:r>
                        <a:rPr lang="en-US" dirty="0"/>
                        <a:t>] matches any character other than "a", "b", or "c". [^a-z] matches any single character that is not a lowercase letter from "a" to "z". Likewise, literal characters and ranges can be mixed.</a:t>
                      </a:r>
                    </a:p>
                  </a:txBody>
                  <a:tcPr/>
                </a:tc>
              </a:tr>
            </a:tbl>
          </a:graphicData>
        </a:graphic>
      </p:graphicFrame>
    </p:spTree>
    <p:extLst>
      <p:ext uri="{BB962C8B-B14F-4D97-AF65-F5344CB8AC3E}">
        <p14:creationId xmlns:p14="http://schemas.microsoft.com/office/powerpoint/2010/main" val="1104058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Initial </a:t>
            </a:r>
            <a:r>
              <a:rPr lang="de-DE" dirty="0" err="1"/>
              <a:t>start-up</a:t>
            </a:r>
            <a:endParaRPr lang="de-DE" dirty="0"/>
          </a:p>
        </p:txBody>
      </p:sp>
      <p:cxnSp>
        <p:nvCxnSpPr>
          <p:cNvPr id="5" name="Gerade Verbindung 4"/>
          <p:cNvCxnSpPr/>
          <p:nvPr/>
        </p:nvCxnSpPr>
        <p:spPr>
          <a:xfrm flipV="1">
            <a:off x="4907468" y="2283319"/>
            <a:ext cx="0" cy="1020911"/>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3"/>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2"/>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26" y="3424561"/>
            <a:ext cx="1523809" cy="242867"/>
          </a:xfrm>
          <a:prstGeom prst="rect">
            <a:avLst/>
          </a:prstGeom>
        </p:spPr>
      </p:pic>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33" name="Grafik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51324" y="2776489"/>
            <a:ext cx="1523809" cy="250371"/>
          </a:xfrm>
          <a:prstGeom prst="rect">
            <a:avLst/>
          </a:prstGeom>
        </p:spPr>
      </p:pic>
      <p:sp>
        <p:nvSpPr>
          <p:cNvPr id="35" name="Textfeld 34"/>
          <p:cNvSpPr txBox="1"/>
          <p:nvPr/>
        </p:nvSpPr>
        <p:spPr>
          <a:xfrm>
            <a:off x="5246852" y="5086842"/>
            <a:ext cx="950901" cy="353943"/>
          </a:xfrm>
          <a:prstGeom prst="rect">
            <a:avLst/>
          </a:prstGeom>
          <a:noFill/>
        </p:spPr>
        <p:txBody>
          <a:bodyPr wrap="none" rtlCol="0">
            <a:spAutoFit/>
          </a:bodyPr>
          <a:lstStyle/>
          <a:p>
            <a:r>
              <a:rPr lang="de-DE" dirty="0" smtClean="0"/>
              <a:t>Network</a:t>
            </a:r>
            <a:endParaRPr lang="de-DE" dirty="0"/>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BRI</a:t>
            </a:r>
          </a:p>
          <a:p>
            <a:pPr algn="ctr"/>
            <a:r>
              <a:rPr lang="de-DE" dirty="0" smtClean="0">
                <a:solidFill>
                  <a:schemeClr val="tx1"/>
                </a:solidFill>
              </a:rPr>
              <a:t>Analog </a:t>
            </a:r>
            <a:r>
              <a:rPr lang="de-DE" dirty="0" err="1" smtClean="0">
                <a:solidFill>
                  <a:schemeClr val="tx1"/>
                </a:solidFill>
              </a:rPr>
              <a:t>line</a:t>
            </a:r>
            <a:endParaRPr lang="de-DE" dirty="0" smtClean="0">
              <a:solidFill>
                <a:schemeClr val="tx1"/>
              </a:solidFill>
            </a:endParaRPr>
          </a:p>
        </p:txBody>
      </p:sp>
      <p:sp>
        <p:nvSpPr>
          <p:cNvPr id="44" name="Wolke 43"/>
          <p:cNvSpPr/>
          <p:nvPr/>
        </p:nvSpPr>
        <p:spPr>
          <a:xfrm>
            <a:off x="8620505" y="5008736"/>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ITSP</a:t>
            </a:r>
            <a:br>
              <a:rPr lang="de-DE" dirty="0" smtClean="0">
                <a:solidFill>
                  <a:schemeClr val="tx1"/>
                </a:solidFill>
              </a:rPr>
            </a:br>
            <a:r>
              <a:rPr lang="de-DE" dirty="0" smtClean="0">
                <a:solidFill>
                  <a:schemeClr val="tx1"/>
                </a:solidFill>
              </a:rPr>
              <a:t>Internet</a:t>
            </a:r>
          </a:p>
        </p:txBody>
      </p:sp>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2" name="Gerade Verbindung 61"/>
          <p:cNvCxnSpPr/>
          <p:nvPr/>
        </p:nvCxnSpPr>
        <p:spPr>
          <a:xfrm flipV="1">
            <a:off x="5059868"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sp>
        <p:nvSpPr>
          <p:cNvPr id="76" name="Textfeld 75"/>
          <p:cNvSpPr txBox="1"/>
          <p:nvPr/>
        </p:nvSpPr>
        <p:spPr>
          <a:xfrm>
            <a:off x="586630" y="1671816"/>
            <a:ext cx="216024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DE" sz="1800" b="1" dirty="0" smtClean="0"/>
              <a:t>1.</a:t>
            </a:r>
          </a:p>
          <a:p>
            <a:r>
              <a:rPr lang="de-DE" sz="1800" b="1" dirty="0"/>
              <a:t>Initial S</a:t>
            </a:r>
            <a:r>
              <a:rPr lang="de-DE" sz="1800" b="1" dirty="0" smtClean="0"/>
              <a:t>tart-up </a:t>
            </a:r>
            <a:r>
              <a:rPr lang="de-DE" sz="1800" b="1" dirty="0"/>
              <a:t/>
            </a:r>
            <a:br>
              <a:rPr lang="de-DE" sz="1800" b="1" dirty="0"/>
            </a:br>
            <a:r>
              <a:rPr lang="de-DE" sz="1800" b="1" dirty="0" smtClean="0"/>
              <a:t>Initial </a:t>
            </a:r>
            <a:r>
              <a:rPr lang="de-DE" sz="1800" b="1" dirty="0" err="1"/>
              <a:t>Configuration</a:t>
            </a:r>
            <a:endParaRPr lang="de-DE" sz="1800" b="1" dirty="0" smtClean="0"/>
          </a:p>
        </p:txBody>
      </p: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301" name="Gruppieren 300"/>
          <p:cNvGrpSpPr/>
          <p:nvPr/>
        </p:nvGrpSpPr>
        <p:grpSpPr>
          <a:xfrm>
            <a:off x="6495026" y="4048596"/>
            <a:ext cx="788746" cy="385106"/>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339" name="Gruppieren 338"/>
          <p:cNvGrpSpPr/>
          <p:nvPr/>
        </p:nvGrpSpPr>
        <p:grpSpPr>
          <a:xfrm>
            <a:off x="7431130" y="4048240"/>
            <a:ext cx="788746" cy="385106"/>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377" name="Gruppieren 376"/>
          <p:cNvGrpSpPr/>
          <p:nvPr/>
        </p:nvGrpSpPr>
        <p:grpSpPr>
          <a:xfrm>
            <a:off x="9299996" y="4048244"/>
            <a:ext cx="788746" cy="385106"/>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415" name="Gruppieren 414"/>
          <p:cNvGrpSpPr/>
          <p:nvPr/>
        </p:nvGrpSpPr>
        <p:grpSpPr>
          <a:xfrm>
            <a:off x="8367235" y="4048242"/>
            <a:ext cx="788746" cy="385106"/>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sp>
        <p:nvSpPr>
          <p:cNvPr id="75" name="Abgerundetes Rechteck 74"/>
          <p:cNvSpPr/>
          <p:nvPr/>
        </p:nvSpPr>
        <p:spPr>
          <a:xfrm>
            <a:off x="3361419" y="3156207"/>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587" y="3280544"/>
            <a:ext cx="2737143" cy="6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728606"/>
      </p:ext>
    </p:extLst>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533322" y="218482"/>
            <a:ext cx="9612471" cy="685801"/>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a:t>Backup (Regular </a:t>
            </a:r>
            <a:r>
              <a:rPr lang="de-DE" dirty="0" err="1"/>
              <a:t>Expressions</a:t>
            </a:r>
            <a:r>
              <a:rPr lang="de-DE" dirty="0" smtClean="0"/>
              <a:t>)</a:t>
            </a:r>
            <a:endParaRPr lang="en-GB" dirty="0">
              <a:solidFill>
                <a:prstClr val="black">
                  <a:lumMod val="50000"/>
                  <a:lumOff val="50000"/>
                </a:prstClr>
              </a:solidFill>
            </a:endParaRPr>
          </a:p>
        </p:txBody>
      </p:sp>
      <p:graphicFrame>
        <p:nvGraphicFramePr>
          <p:cNvPr id="2" name="Tabelle 1"/>
          <p:cNvGraphicFramePr>
            <a:graphicFrameLocks noGrp="1"/>
          </p:cNvGraphicFramePr>
          <p:nvPr>
            <p:extLst>
              <p:ext uri="{D42A27DB-BD31-4B8C-83A1-F6EECF244321}">
                <p14:modId xmlns:p14="http://schemas.microsoft.com/office/powerpoint/2010/main" val="3913631841"/>
              </p:ext>
            </p:extLst>
          </p:nvPr>
        </p:nvGraphicFramePr>
        <p:xfrm>
          <a:off x="1779852" y="1411464"/>
          <a:ext cx="8240224" cy="5730240"/>
        </p:xfrm>
        <a:graphic>
          <a:graphicData uri="http://schemas.openxmlformats.org/drawingml/2006/table">
            <a:tbl>
              <a:tblPr firstRow="1" bandRow="1">
                <a:tableStyleId>{5C22544A-7EE6-4342-B048-85BDC9FD1C3A}</a:tableStyleId>
              </a:tblPr>
              <a:tblGrid>
                <a:gridCol w="1453094"/>
                <a:gridCol w="6787130"/>
              </a:tblGrid>
              <a:tr h="370840">
                <a:tc>
                  <a:txBody>
                    <a:bodyPr/>
                    <a:lstStyle/>
                    <a:p>
                      <a:r>
                        <a:rPr lang="de-DE" dirty="0"/>
                        <a:t>^</a:t>
                      </a:r>
                    </a:p>
                  </a:txBody>
                  <a:tcPr/>
                </a:tc>
                <a:tc>
                  <a:txBody>
                    <a:bodyPr/>
                    <a:lstStyle/>
                    <a:p>
                      <a:r>
                        <a:rPr lang="en-US" dirty="0"/>
                        <a:t>Matches the starting position within the string. In line-based tools, it matches the starting position of any line.</a:t>
                      </a:r>
                    </a:p>
                  </a:txBody>
                  <a:tcPr/>
                </a:tc>
              </a:tr>
              <a:tr h="370840">
                <a:tc>
                  <a:txBody>
                    <a:bodyPr/>
                    <a:lstStyle/>
                    <a:p>
                      <a:r>
                        <a:rPr lang="de-DE"/>
                        <a:t>$</a:t>
                      </a:r>
                    </a:p>
                  </a:txBody>
                  <a:tcPr/>
                </a:tc>
                <a:tc>
                  <a:txBody>
                    <a:bodyPr/>
                    <a:lstStyle/>
                    <a:p>
                      <a:r>
                        <a:rPr lang="en-US" dirty="0"/>
                        <a:t>Matches the ending position of the string or the position just before a string-ending newline. In line-based tools, it matches the ending position of any line.</a:t>
                      </a:r>
                    </a:p>
                  </a:txBody>
                  <a:tcPr/>
                </a:tc>
              </a:tr>
              <a:tr h="370840">
                <a:tc>
                  <a:txBody>
                    <a:bodyPr/>
                    <a:lstStyle/>
                    <a:p>
                      <a:r>
                        <a:rPr lang="de-DE"/>
                        <a:t>( )</a:t>
                      </a:r>
                    </a:p>
                  </a:txBody>
                  <a:tcPr/>
                </a:tc>
                <a:tc>
                  <a:txBody>
                    <a:bodyPr/>
                    <a:lstStyle/>
                    <a:p>
                      <a:r>
                        <a:rPr lang="en-US" dirty="0"/>
                        <a:t>Defines a marked </a:t>
                      </a:r>
                      <a:r>
                        <a:rPr lang="en-US" dirty="0" err="1"/>
                        <a:t>subexpression</a:t>
                      </a:r>
                      <a:r>
                        <a:rPr lang="en-US" dirty="0"/>
                        <a:t>. The string matched within the parentheses can be recalled later (see the next entry, \</a:t>
                      </a:r>
                      <a:r>
                        <a:rPr lang="en-US" i="1" dirty="0"/>
                        <a:t>n</a:t>
                      </a:r>
                      <a:r>
                        <a:rPr lang="en-US" dirty="0"/>
                        <a:t>). A marked </a:t>
                      </a:r>
                      <a:r>
                        <a:rPr lang="en-US" dirty="0" err="1"/>
                        <a:t>subexpression</a:t>
                      </a:r>
                      <a:r>
                        <a:rPr lang="en-US" dirty="0"/>
                        <a:t> is also called a block or capturing group. </a:t>
                      </a:r>
                      <a:r>
                        <a:rPr lang="en-US" b="1" dirty="0"/>
                        <a:t>BRE mode requires \( \)</a:t>
                      </a:r>
                      <a:r>
                        <a:rPr lang="en-US" dirty="0"/>
                        <a:t>.</a:t>
                      </a:r>
                    </a:p>
                  </a:txBody>
                  <a:tcPr/>
                </a:tc>
              </a:tr>
              <a:tr h="370840">
                <a:tc>
                  <a:txBody>
                    <a:bodyPr/>
                    <a:lstStyle/>
                    <a:p>
                      <a:r>
                        <a:rPr lang="de-DE"/>
                        <a:t>\</a:t>
                      </a:r>
                      <a:r>
                        <a:rPr lang="de-DE" i="1"/>
                        <a:t>n</a:t>
                      </a:r>
                      <a:endParaRPr lang="de-DE"/>
                    </a:p>
                  </a:txBody>
                  <a:tcPr/>
                </a:tc>
                <a:tc>
                  <a:txBody>
                    <a:bodyPr/>
                    <a:lstStyle/>
                    <a:p>
                      <a:r>
                        <a:rPr lang="en-US"/>
                        <a:t>Matches what the </a:t>
                      </a:r>
                      <a:r>
                        <a:rPr lang="en-US" i="1"/>
                        <a:t>n</a:t>
                      </a:r>
                      <a:r>
                        <a:rPr lang="en-US"/>
                        <a:t>th marked subexpression matched, where </a:t>
                      </a:r>
                      <a:r>
                        <a:rPr lang="en-US" i="1"/>
                        <a:t>n</a:t>
                      </a:r>
                      <a:r>
                        <a:rPr lang="en-US"/>
                        <a:t> is a digit from 1 to 9. This construct is vaguely defined in the POSIX.2 standard. Some tools allow referencing more than nine capturing groups.</a:t>
                      </a:r>
                    </a:p>
                  </a:txBody>
                  <a:tcPr/>
                </a:tc>
              </a:tr>
              <a:tr h="370840">
                <a:tc>
                  <a:txBody>
                    <a:bodyPr/>
                    <a:lstStyle/>
                    <a:p>
                      <a:r>
                        <a:rPr lang="de-DE"/>
                        <a:t>*</a:t>
                      </a:r>
                    </a:p>
                  </a:txBody>
                  <a:tcPr/>
                </a:tc>
                <a:tc>
                  <a:txBody>
                    <a:bodyPr/>
                    <a:lstStyle/>
                    <a:p>
                      <a:r>
                        <a:rPr lang="en-US"/>
                        <a:t>Matches the preceding element zero or more times. For example, ab*c matches "ac", "abc", "abbbc", etc. [xyz]* matches "", "x", "y", "z", "zx", "zyx", "xyzzy", and so on. (ab)* matches "", "ab", "abab", "ababab", and so on.</a:t>
                      </a:r>
                    </a:p>
                  </a:txBody>
                  <a:tcPr/>
                </a:tc>
              </a:tr>
              <a:tr h="370840">
                <a:tc>
                  <a:txBody>
                    <a:bodyPr/>
                    <a:lstStyle/>
                    <a:p>
                      <a:r>
                        <a:rPr lang="de-DE"/>
                        <a:t>{</a:t>
                      </a:r>
                      <a:r>
                        <a:rPr lang="de-DE" i="1"/>
                        <a:t>m</a:t>
                      </a:r>
                      <a:r>
                        <a:rPr lang="de-DE"/>
                        <a:t>,</a:t>
                      </a:r>
                      <a:r>
                        <a:rPr lang="de-DE" i="1"/>
                        <a:t>n</a:t>
                      </a:r>
                      <a:r>
                        <a:rPr lang="de-DE"/>
                        <a:t>}</a:t>
                      </a:r>
                    </a:p>
                  </a:txBody>
                  <a:tcPr/>
                </a:tc>
                <a:tc>
                  <a:txBody>
                    <a:bodyPr/>
                    <a:lstStyle/>
                    <a:p>
                      <a:r>
                        <a:rPr lang="en-US" dirty="0"/>
                        <a:t>Matches the preceding element at least </a:t>
                      </a:r>
                      <a:r>
                        <a:rPr lang="en-US" i="1" dirty="0"/>
                        <a:t>m</a:t>
                      </a:r>
                      <a:r>
                        <a:rPr lang="en-US" dirty="0"/>
                        <a:t> and not more than </a:t>
                      </a:r>
                      <a:r>
                        <a:rPr lang="en-US" i="1" dirty="0"/>
                        <a:t>n</a:t>
                      </a:r>
                      <a:r>
                        <a:rPr lang="en-US" dirty="0"/>
                        <a:t> times. For example, a{3,5} matches only "</a:t>
                      </a:r>
                      <a:r>
                        <a:rPr lang="en-US" dirty="0" err="1"/>
                        <a:t>aaa</a:t>
                      </a:r>
                      <a:r>
                        <a:rPr lang="en-US" dirty="0"/>
                        <a:t>", "</a:t>
                      </a:r>
                      <a:r>
                        <a:rPr lang="en-US" dirty="0" err="1"/>
                        <a:t>aaaa</a:t>
                      </a:r>
                      <a:r>
                        <a:rPr lang="en-US" dirty="0"/>
                        <a:t>", and "</a:t>
                      </a:r>
                      <a:r>
                        <a:rPr lang="en-US" dirty="0" err="1"/>
                        <a:t>aaaaa</a:t>
                      </a:r>
                      <a:r>
                        <a:rPr lang="en-US" dirty="0"/>
                        <a:t>". This is not found in a few older instances of regular expressions. </a:t>
                      </a:r>
                      <a:r>
                        <a:rPr lang="en-US" b="1" dirty="0"/>
                        <a:t>BRE mode requires \{</a:t>
                      </a:r>
                      <a:r>
                        <a:rPr lang="en-US" b="1" i="1" dirty="0" err="1"/>
                        <a:t>m</a:t>
                      </a:r>
                      <a:r>
                        <a:rPr lang="en-US" b="1" dirty="0" err="1"/>
                        <a:t>,</a:t>
                      </a:r>
                      <a:r>
                        <a:rPr lang="en-US" b="1" i="1" dirty="0" err="1"/>
                        <a:t>n</a:t>
                      </a:r>
                      <a:r>
                        <a:rPr lang="en-US" b="1" dirty="0"/>
                        <a:t>\}</a:t>
                      </a:r>
                      <a:r>
                        <a:rPr lang="en-US" dirty="0"/>
                        <a:t>.</a:t>
                      </a:r>
                    </a:p>
                  </a:txBody>
                  <a:tcPr/>
                </a:tc>
              </a:tr>
            </a:tbl>
          </a:graphicData>
        </a:graphic>
      </p:graphicFrame>
    </p:spTree>
    <p:extLst>
      <p:ext uri="{BB962C8B-B14F-4D97-AF65-F5344CB8AC3E}">
        <p14:creationId xmlns:p14="http://schemas.microsoft.com/office/powerpoint/2010/main" val="3107750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txBox="1">
            <a:spLocks/>
          </p:cNvSpPr>
          <p:nvPr/>
        </p:nvSpPr>
        <p:spPr>
          <a:xfrm>
            <a:off x="533322" y="218482"/>
            <a:ext cx="9612471" cy="685801"/>
          </a:xfrm>
          <a:prstGeom prst="rect">
            <a:avLst/>
          </a:prstGeom>
        </p:spPr>
        <p:txBody>
          <a:bodyPr vert="horz" lIns="91411" tIns="45705" rIns="91411" bIns="45705"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a:t>Backup (Regular </a:t>
            </a:r>
            <a:r>
              <a:rPr lang="de-DE" dirty="0" err="1"/>
              <a:t>Expressions</a:t>
            </a:r>
            <a:r>
              <a:rPr lang="de-DE" dirty="0" smtClean="0"/>
              <a:t>)</a:t>
            </a:r>
            <a:endParaRPr lang="en-GB" dirty="0">
              <a:solidFill>
                <a:prstClr val="black">
                  <a:lumMod val="50000"/>
                  <a:lumOff val="50000"/>
                </a:prstClr>
              </a:solidFill>
            </a:endParaRPr>
          </a:p>
        </p:txBody>
      </p:sp>
      <p:graphicFrame>
        <p:nvGraphicFramePr>
          <p:cNvPr id="2" name="Tabelle 1"/>
          <p:cNvGraphicFramePr>
            <a:graphicFrameLocks noGrp="1"/>
          </p:cNvGraphicFramePr>
          <p:nvPr>
            <p:extLst>
              <p:ext uri="{D42A27DB-BD31-4B8C-83A1-F6EECF244321}">
                <p14:modId xmlns:p14="http://schemas.microsoft.com/office/powerpoint/2010/main" val="3523426552"/>
              </p:ext>
            </p:extLst>
          </p:nvPr>
        </p:nvGraphicFramePr>
        <p:xfrm>
          <a:off x="1779852" y="1411464"/>
          <a:ext cx="7808176" cy="2458720"/>
        </p:xfrm>
        <a:graphic>
          <a:graphicData uri="http://schemas.openxmlformats.org/drawingml/2006/table">
            <a:tbl>
              <a:tblPr firstRow="1" bandRow="1">
                <a:tableStyleId>{5C22544A-7EE6-4342-B048-85BDC9FD1C3A}</a:tableStyleId>
              </a:tblPr>
              <a:tblGrid>
                <a:gridCol w="1850752"/>
                <a:gridCol w="5957424"/>
              </a:tblGrid>
              <a:tr h="370840">
                <a:tc>
                  <a:txBody>
                    <a:bodyPr/>
                    <a:lstStyle/>
                    <a:p>
                      <a:r>
                        <a:rPr lang="de-DE" dirty="0" err="1"/>
                        <a:t>Metacharacter</a:t>
                      </a:r>
                      <a:endParaRPr lang="de-DE" dirty="0"/>
                    </a:p>
                  </a:txBody>
                  <a:tcPr anchor="ctr"/>
                </a:tc>
                <a:tc>
                  <a:txBody>
                    <a:bodyPr/>
                    <a:lstStyle/>
                    <a:p>
                      <a:r>
                        <a:rPr lang="de-DE"/>
                        <a:t>Description</a:t>
                      </a:r>
                    </a:p>
                  </a:txBody>
                  <a:tcPr anchor="ctr"/>
                </a:tc>
              </a:tr>
              <a:tr h="370840">
                <a:tc>
                  <a:txBody>
                    <a:bodyPr/>
                    <a:lstStyle/>
                    <a:p>
                      <a:r>
                        <a:rPr lang="de-DE"/>
                        <a:t>?</a:t>
                      </a:r>
                    </a:p>
                  </a:txBody>
                  <a:tcPr/>
                </a:tc>
                <a:tc>
                  <a:txBody>
                    <a:bodyPr/>
                    <a:lstStyle/>
                    <a:p>
                      <a:r>
                        <a:rPr lang="en-US"/>
                        <a:t>Matches the preceding element zero or one time. For example, ab?c matches only "ac" or "abc".</a:t>
                      </a:r>
                    </a:p>
                  </a:txBody>
                  <a:tcPr/>
                </a:tc>
              </a:tr>
              <a:tr h="370840">
                <a:tc>
                  <a:txBody>
                    <a:bodyPr/>
                    <a:lstStyle/>
                    <a:p>
                      <a:r>
                        <a:rPr lang="de-DE"/>
                        <a:t>+</a:t>
                      </a:r>
                    </a:p>
                  </a:txBody>
                  <a:tcPr anchor="ctr"/>
                </a:tc>
                <a:tc>
                  <a:txBody>
                    <a:bodyPr/>
                    <a:lstStyle/>
                    <a:p>
                      <a:r>
                        <a:rPr lang="en-US"/>
                        <a:t>Matches the preceding element one or more times. For example, ab+c matches "abc", "abbc", "abbbc", and so on, but not "ac".</a:t>
                      </a:r>
                    </a:p>
                  </a:txBody>
                  <a:tcPr anchor="ctr"/>
                </a:tc>
              </a:tr>
              <a:tr h="370840">
                <a:tc>
                  <a:txBody>
                    <a:bodyPr/>
                    <a:lstStyle/>
                    <a:p>
                      <a:r>
                        <a:rPr lang="de-DE"/>
                        <a:t>|</a:t>
                      </a:r>
                    </a:p>
                  </a:txBody>
                  <a:tcPr anchor="ctr"/>
                </a:tc>
                <a:tc>
                  <a:txBody>
                    <a:bodyPr/>
                    <a:lstStyle/>
                    <a:p>
                      <a:r>
                        <a:rPr lang="en-US" dirty="0"/>
                        <a:t>The choice (also known as alternation or set union) operator matches either the expression before or the expression after the operator. For example, </a:t>
                      </a:r>
                      <a:r>
                        <a:rPr lang="en-US" dirty="0" err="1"/>
                        <a:t>abc|def</a:t>
                      </a:r>
                      <a:r>
                        <a:rPr lang="en-US" dirty="0"/>
                        <a:t> matches "</a:t>
                      </a:r>
                      <a:r>
                        <a:rPr lang="en-US" dirty="0" err="1"/>
                        <a:t>abc</a:t>
                      </a:r>
                      <a:r>
                        <a:rPr lang="en-US" dirty="0"/>
                        <a:t>" or "</a:t>
                      </a:r>
                      <a:r>
                        <a:rPr lang="en-US" dirty="0" err="1"/>
                        <a:t>def</a:t>
                      </a:r>
                      <a:r>
                        <a:rPr lang="en-US" dirty="0"/>
                        <a:t>".</a:t>
                      </a:r>
                    </a:p>
                  </a:txBody>
                  <a:tcPr anchor="ctr"/>
                </a:tc>
              </a:tr>
            </a:tbl>
          </a:graphicData>
        </a:graphic>
      </p:graphicFrame>
    </p:spTree>
    <p:extLst>
      <p:ext uri="{BB962C8B-B14F-4D97-AF65-F5344CB8AC3E}">
        <p14:creationId xmlns:p14="http://schemas.microsoft.com/office/powerpoint/2010/main" val="64119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Software Installation</a:t>
            </a:r>
            <a:endParaRPr lang="de-DE" dirty="0"/>
          </a:p>
        </p:txBody>
      </p:sp>
      <p:sp>
        <p:nvSpPr>
          <p:cNvPr id="485" name="Textfeld 484"/>
          <p:cNvSpPr txBox="1"/>
          <p:nvPr/>
        </p:nvSpPr>
        <p:spPr>
          <a:xfrm>
            <a:off x="1379127" y="1264323"/>
            <a:ext cx="8424925" cy="984812"/>
          </a:xfrm>
          <a:prstGeom prst="rect">
            <a:avLst/>
          </a:prstGeom>
          <a:noFill/>
          <a:ln w="25400">
            <a:noFill/>
          </a:ln>
        </p:spPr>
        <p:txBody>
          <a:bodyPr wrap="square" lIns="91367" tIns="45684" rIns="91367" bIns="45684" rtlCol="0">
            <a:spAutoFit/>
          </a:bodyPr>
          <a:lstStyle/>
          <a:p>
            <a:r>
              <a:rPr lang="en-US" sz="2900" b="1" dirty="0" smtClean="0"/>
              <a:t>Prerequisite</a:t>
            </a:r>
          </a:p>
          <a:p>
            <a:r>
              <a:rPr lang="en-US" sz="2900" dirty="0" smtClean="0"/>
              <a:t>- </a:t>
            </a:r>
            <a:r>
              <a:rPr lang="en-US" sz="2900" dirty="0"/>
              <a:t>Creating a </a:t>
            </a:r>
            <a:r>
              <a:rPr lang="en-US" sz="2900" dirty="0" smtClean="0"/>
              <a:t>bootable USB </a:t>
            </a:r>
            <a:r>
              <a:rPr lang="en-US" sz="2900" dirty="0"/>
              <a:t>stick with HDD Image</a:t>
            </a:r>
            <a:endParaRPr lang="de-DE" sz="2900" dirty="0">
              <a:solidFill>
                <a:prstClr val="black"/>
              </a:solidFill>
            </a:endParaRPr>
          </a:p>
        </p:txBody>
      </p:sp>
      <p:sp>
        <p:nvSpPr>
          <p:cNvPr id="29" name="Textfeld 28"/>
          <p:cNvSpPr txBox="1"/>
          <p:nvPr/>
        </p:nvSpPr>
        <p:spPr>
          <a:xfrm>
            <a:off x="1395872" y="2416450"/>
            <a:ext cx="6480721" cy="646331"/>
          </a:xfrm>
          <a:prstGeom prst="rect">
            <a:avLst/>
          </a:prstGeom>
          <a:noFill/>
          <a:ln w="25400">
            <a:noFill/>
          </a:ln>
        </p:spPr>
        <p:txBody>
          <a:bodyPr wrap="square" lIns="91367" tIns="45684" rIns="91367" bIns="45684" rtlCol="0">
            <a:spAutoFit/>
          </a:bodyPr>
          <a:lstStyle/>
          <a:p>
            <a:r>
              <a:rPr lang="de-DE" sz="1800" b="1" dirty="0">
                <a:solidFill>
                  <a:prstClr val="black"/>
                </a:solidFill>
              </a:rPr>
              <a:t>Linux</a:t>
            </a:r>
            <a:br>
              <a:rPr lang="de-DE" sz="1800" b="1" dirty="0">
                <a:solidFill>
                  <a:prstClr val="black"/>
                </a:solidFill>
              </a:rPr>
            </a:br>
            <a:r>
              <a:rPr lang="de-DE" sz="1800" dirty="0">
                <a:solidFill>
                  <a:prstClr val="black"/>
                </a:solidFill>
              </a:rPr>
              <a:t>#</a:t>
            </a:r>
            <a:r>
              <a:rPr lang="de-DE" sz="1800" dirty="0" err="1">
                <a:solidFill>
                  <a:prstClr val="black"/>
                </a:solidFill>
              </a:rPr>
              <a:t>dd</a:t>
            </a:r>
            <a:r>
              <a:rPr lang="de-DE" sz="1800" dirty="0">
                <a:solidFill>
                  <a:prstClr val="black"/>
                </a:solidFill>
              </a:rPr>
              <a:t> </a:t>
            </a:r>
            <a:r>
              <a:rPr lang="de-DE" sz="1800" dirty="0" err="1">
                <a:solidFill>
                  <a:prstClr val="black"/>
                </a:solidFill>
              </a:rPr>
              <a:t>if</a:t>
            </a:r>
            <a:r>
              <a:rPr lang="de-DE" sz="1800" dirty="0" smtClean="0">
                <a:solidFill>
                  <a:prstClr val="black"/>
                </a:solidFill>
              </a:rPr>
              <a:t>=&lt;Source&gt; </a:t>
            </a:r>
            <a:r>
              <a:rPr lang="de-DE" sz="1800" dirty="0" err="1">
                <a:solidFill>
                  <a:prstClr val="black"/>
                </a:solidFill>
              </a:rPr>
              <a:t>of</a:t>
            </a:r>
            <a:r>
              <a:rPr lang="de-DE" sz="1800" dirty="0" smtClean="0">
                <a:solidFill>
                  <a:prstClr val="black"/>
                </a:solidFill>
              </a:rPr>
              <a:t>=&lt;</a:t>
            </a:r>
            <a:r>
              <a:rPr lang="de-DE" sz="1800" dirty="0" err="1" smtClean="0">
                <a:solidFill>
                  <a:prstClr val="black"/>
                </a:solidFill>
              </a:rPr>
              <a:t>target</a:t>
            </a:r>
            <a:r>
              <a:rPr lang="de-DE" sz="1800" dirty="0" smtClean="0">
                <a:solidFill>
                  <a:prstClr val="black"/>
                </a:solidFill>
              </a:rPr>
              <a:t>&gt; </a:t>
            </a:r>
            <a:r>
              <a:rPr lang="de-DE" sz="1800" dirty="0">
                <a:solidFill>
                  <a:prstClr val="black"/>
                </a:solidFill>
              </a:rPr>
              <a:t>(z.B. </a:t>
            </a:r>
            <a:r>
              <a:rPr lang="de-DE" sz="1800" dirty="0" err="1">
                <a:solidFill>
                  <a:prstClr val="black"/>
                </a:solidFill>
              </a:rPr>
              <a:t>if</a:t>
            </a:r>
            <a:r>
              <a:rPr lang="de-DE" sz="1800" dirty="0">
                <a:solidFill>
                  <a:prstClr val="black"/>
                </a:solidFill>
              </a:rPr>
              <a:t>=/</a:t>
            </a:r>
            <a:r>
              <a:rPr lang="de-DE" sz="1800" dirty="0" err="1">
                <a:solidFill>
                  <a:prstClr val="black"/>
                </a:solidFill>
              </a:rPr>
              <a:t>dev</a:t>
            </a:r>
            <a:r>
              <a:rPr lang="de-DE" sz="1800" dirty="0">
                <a:solidFill>
                  <a:prstClr val="black"/>
                </a:solidFill>
              </a:rPr>
              <a:t>/</a:t>
            </a:r>
            <a:r>
              <a:rPr lang="de-DE" sz="1800" dirty="0" err="1">
                <a:solidFill>
                  <a:prstClr val="black"/>
                </a:solidFill>
              </a:rPr>
              <a:t>sda</a:t>
            </a:r>
            <a:r>
              <a:rPr lang="de-DE" sz="1800" dirty="0">
                <a:solidFill>
                  <a:prstClr val="black"/>
                </a:solidFill>
              </a:rPr>
              <a:t> </a:t>
            </a:r>
            <a:r>
              <a:rPr lang="de-DE" sz="1800" dirty="0" err="1">
                <a:solidFill>
                  <a:prstClr val="black"/>
                </a:solidFill>
              </a:rPr>
              <a:t>of</a:t>
            </a:r>
            <a:r>
              <a:rPr lang="de-DE" sz="1800" dirty="0">
                <a:solidFill>
                  <a:prstClr val="black"/>
                </a:solidFill>
              </a:rPr>
              <a:t>=/</a:t>
            </a:r>
            <a:r>
              <a:rPr lang="de-DE" sz="1800" dirty="0" err="1">
                <a:solidFill>
                  <a:prstClr val="black"/>
                </a:solidFill>
              </a:rPr>
              <a:t>dev</a:t>
            </a:r>
            <a:r>
              <a:rPr lang="de-DE" sz="1800" dirty="0">
                <a:solidFill>
                  <a:prstClr val="black"/>
                </a:solidFill>
              </a:rPr>
              <a:t>/</a:t>
            </a:r>
            <a:r>
              <a:rPr lang="de-DE" sz="1800" dirty="0" err="1">
                <a:solidFill>
                  <a:prstClr val="black"/>
                </a:solidFill>
              </a:rPr>
              <a:t>sdb</a:t>
            </a:r>
            <a:r>
              <a:rPr lang="de-DE" sz="1800" dirty="0">
                <a:solidFill>
                  <a:prstClr val="black"/>
                </a:solidFill>
              </a:rPr>
              <a:t>)</a:t>
            </a:r>
          </a:p>
        </p:txBody>
      </p:sp>
      <p:sp>
        <p:nvSpPr>
          <p:cNvPr id="30" name="Textfeld 29"/>
          <p:cNvSpPr txBox="1"/>
          <p:nvPr/>
        </p:nvSpPr>
        <p:spPr>
          <a:xfrm>
            <a:off x="1395872" y="3066261"/>
            <a:ext cx="6480721" cy="646331"/>
          </a:xfrm>
          <a:prstGeom prst="rect">
            <a:avLst/>
          </a:prstGeom>
          <a:noFill/>
          <a:ln w="25400">
            <a:noFill/>
          </a:ln>
        </p:spPr>
        <p:txBody>
          <a:bodyPr wrap="square" lIns="91367" tIns="45684" rIns="91367" bIns="45684" rtlCol="0">
            <a:spAutoFit/>
          </a:bodyPr>
          <a:lstStyle/>
          <a:p>
            <a:r>
              <a:rPr lang="de-DE" sz="1800" b="1" dirty="0">
                <a:solidFill>
                  <a:prstClr val="black"/>
                </a:solidFill>
              </a:rPr>
              <a:t>Windows</a:t>
            </a:r>
            <a:br>
              <a:rPr lang="de-DE" sz="1800" b="1" dirty="0">
                <a:solidFill>
                  <a:prstClr val="black"/>
                </a:solidFill>
              </a:rPr>
            </a:br>
            <a:r>
              <a:rPr lang="de-DE" sz="1800" dirty="0" err="1" smtClean="0">
                <a:solidFill>
                  <a:prstClr val="black"/>
                </a:solidFill>
              </a:rPr>
              <a:t>Use</a:t>
            </a:r>
            <a:r>
              <a:rPr lang="de-DE" sz="1800" dirty="0" smtClean="0">
                <a:solidFill>
                  <a:prstClr val="black"/>
                </a:solidFill>
              </a:rPr>
              <a:t> a </a:t>
            </a:r>
            <a:r>
              <a:rPr lang="de-DE" sz="1800" dirty="0" err="1" smtClean="0">
                <a:solidFill>
                  <a:prstClr val="black"/>
                </a:solidFill>
              </a:rPr>
              <a:t>tool</a:t>
            </a:r>
            <a:r>
              <a:rPr lang="de-DE" sz="1800" dirty="0" smtClean="0">
                <a:solidFill>
                  <a:prstClr val="black"/>
                </a:solidFill>
              </a:rPr>
              <a:t> like</a:t>
            </a:r>
            <a:endParaRPr lang="de-DE" sz="1800" dirty="0">
              <a:solidFill>
                <a:prstClr val="black"/>
              </a:solidFill>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292" y="3062779"/>
            <a:ext cx="100012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860" y="3856620"/>
            <a:ext cx="4010024"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feld 32"/>
          <p:cNvSpPr txBox="1"/>
          <p:nvPr/>
        </p:nvSpPr>
        <p:spPr>
          <a:xfrm>
            <a:off x="5627600" y="3712592"/>
            <a:ext cx="4392489" cy="646258"/>
          </a:xfrm>
          <a:prstGeom prst="rect">
            <a:avLst/>
          </a:prstGeom>
          <a:noFill/>
          <a:ln w="25400">
            <a:noFill/>
          </a:ln>
        </p:spPr>
        <p:txBody>
          <a:bodyPr wrap="square" lIns="91367" tIns="45684" rIns="91367" bIns="45684" rtlCol="0">
            <a:spAutoFit/>
          </a:bodyPr>
          <a:lstStyle/>
          <a:p>
            <a:r>
              <a:rPr lang="en-US" sz="1800" dirty="0"/>
              <a:t>Select your image and your </a:t>
            </a:r>
            <a:r>
              <a:rPr lang="en-US" sz="1800" dirty="0" smtClean="0"/>
              <a:t>device</a:t>
            </a:r>
            <a:r>
              <a:rPr lang="en-US" sz="1800" dirty="0"/>
              <a:t/>
            </a:r>
            <a:br>
              <a:rPr lang="en-US" sz="1800" dirty="0"/>
            </a:br>
            <a:r>
              <a:rPr lang="en-US" sz="1800" dirty="0" smtClean="0"/>
              <a:t>and </a:t>
            </a:r>
            <a:r>
              <a:rPr lang="en-US" sz="1800" dirty="0"/>
              <a:t>click on "write"</a:t>
            </a:r>
            <a:endParaRPr lang="de-DE" sz="1800" dirty="0">
              <a:solidFill>
                <a:prstClr val="black"/>
              </a:solidFill>
            </a:endParaRPr>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1607" y="4432684"/>
            <a:ext cx="34099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feld 34"/>
          <p:cNvSpPr txBox="1"/>
          <p:nvPr/>
        </p:nvSpPr>
        <p:spPr>
          <a:xfrm>
            <a:off x="1395860" y="6448902"/>
            <a:ext cx="4447752" cy="646258"/>
          </a:xfrm>
          <a:prstGeom prst="rect">
            <a:avLst/>
          </a:prstGeom>
          <a:noFill/>
          <a:ln w="25400">
            <a:noFill/>
          </a:ln>
        </p:spPr>
        <p:txBody>
          <a:bodyPr wrap="square" lIns="91367" tIns="45684" rIns="91367" bIns="45684" rtlCol="0">
            <a:spAutoFit/>
          </a:bodyPr>
          <a:lstStyle/>
          <a:p>
            <a:r>
              <a:rPr lang="en-US" sz="1800" dirty="0" smtClean="0"/>
              <a:t>Confirm </a:t>
            </a:r>
            <a:r>
              <a:rPr lang="en-US" sz="1800" dirty="0"/>
              <a:t>the message </a:t>
            </a:r>
            <a:br>
              <a:rPr lang="en-US" sz="1800" dirty="0"/>
            </a:br>
            <a:r>
              <a:rPr lang="en-US" sz="1800" dirty="0"/>
              <a:t>"Confirm overwrite = yes" and then "OK".</a:t>
            </a:r>
            <a:endParaRPr lang="de-DE" sz="1800" dirty="0">
              <a:solidFill>
                <a:prstClr val="black"/>
              </a:solidFill>
            </a:endParaRPr>
          </a:p>
        </p:txBody>
      </p:sp>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7191" y="6072012"/>
            <a:ext cx="1695451"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553503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Gerade Verbindung mit Pfeil 26"/>
          <p:cNvCxnSpPr/>
          <p:nvPr/>
        </p:nvCxnSpPr>
        <p:spPr>
          <a:xfrm flipH="1">
            <a:off x="3564384" y="5220568"/>
            <a:ext cx="577356" cy="8384"/>
          </a:xfrm>
          <a:prstGeom prst="straightConnector1">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H="1">
            <a:off x="4616893" y="5216376"/>
            <a:ext cx="1154711" cy="8384"/>
          </a:xfrm>
          <a:prstGeom prst="straightConnector1">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Software Installation</a:t>
            </a:r>
            <a:endParaRPr lang="de-DE" dirty="0"/>
          </a:p>
        </p:txBody>
      </p:sp>
      <p:sp>
        <p:nvSpPr>
          <p:cNvPr id="485" name="Textfeld 484"/>
          <p:cNvSpPr txBox="1"/>
          <p:nvPr/>
        </p:nvSpPr>
        <p:spPr>
          <a:xfrm>
            <a:off x="1379114" y="1480353"/>
            <a:ext cx="6552729" cy="1431088"/>
          </a:xfrm>
          <a:prstGeom prst="rect">
            <a:avLst/>
          </a:prstGeom>
          <a:noFill/>
          <a:ln w="25400">
            <a:noFill/>
          </a:ln>
        </p:spPr>
        <p:txBody>
          <a:bodyPr wrap="square" lIns="91367" tIns="45684" rIns="91367" bIns="45684" rtlCol="0">
            <a:spAutoFit/>
          </a:bodyPr>
          <a:lstStyle/>
          <a:p>
            <a:r>
              <a:rPr lang="en-US" sz="2900" b="1" dirty="0" smtClean="0"/>
              <a:t>Prerequisite</a:t>
            </a:r>
          </a:p>
          <a:p>
            <a:r>
              <a:rPr lang="en-US" sz="2900" dirty="0" smtClean="0"/>
              <a:t>- </a:t>
            </a:r>
            <a:r>
              <a:rPr lang="en-US" sz="2900" dirty="0"/>
              <a:t>USB flash drive with HDD Image </a:t>
            </a:r>
            <a:br>
              <a:rPr lang="en-US" sz="2900" dirty="0"/>
            </a:br>
            <a:r>
              <a:rPr lang="en-US" sz="2900" dirty="0"/>
              <a:t>- IP phone system will boot from USB stick</a:t>
            </a:r>
            <a:endParaRPr lang="en-GB" sz="2900" dirty="0">
              <a:solidFill>
                <a:prstClr val="black"/>
              </a:solidFill>
            </a:endParaRPr>
          </a:p>
        </p:txBody>
      </p:sp>
      <p:pic>
        <p:nvPicPr>
          <p:cNvPr id="4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345" y="3856608"/>
            <a:ext cx="5467329"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rdenardo\AppData\Local\Temp\SNAGHTML12720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035" y="4648708"/>
            <a:ext cx="3320000" cy="13371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rdenardo\AppData\Local\Temp\SNAGHTML129f68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5743" y="2758846"/>
            <a:ext cx="4133334" cy="3211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5847027" y="4792724"/>
            <a:ext cx="2664296" cy="353943"/>
          </a:xfrm>
          <a:prstGeom prst="rect">
            <a:avLst/>
          </a:prstGeom>
          <a:noFill/>
        </p:spPr>
        <p:txBody>
          <a:bodyPr wrap="square" lIns="91367" tIns="45684" rIns="91367" bIns="45684" rtlCol="0">
            <a:spAutoFit/>
          </a:bodyPr>
          <a:lstStyle/>
          <a:p>
            <a:r>
              <a:rPr lang="de-DE" dirty="0" smtClean="0">
                <a:solidFill>
                  <a:prstClr val="white"/>
                </a:solidFill>
              </a:rPr>
              <a:t>Press </a:t>
            </a:r>
            <a:r>
              <a:rPr lang="de-DE" b="1" dirty="0" smtClean="0">
                <a:solidFill>
                  <a:prstClr val="white"/>
                </a:solidFill>
              </a:rPr>
              <a:t>DEL</a:t>
            </a:r>
            <a:r>
              <a:rPr lang="de-DE" dirty="0" smtClean="0">
                <a:solidFill>
                  <a:prstClr val="white"/>
                </a:solidFill>
              </a:rPr>
              <a:t> </a:t>
            </a:r>
            <a:r>
              <a:rPr lang="de-DE" dirty="0" err="1" smtClean="0">
                <a:solidFill>
                  <a:prstClr val="white"/>
                </a:solidFill>
              </a:rPr>
              <a:t>to</a:t>
            </a:r>
            <a:r>
              <a:rPr lang="de-DE" dirty="0" smtClean="0">
                <a:solidFill>
                  <a:prstClr val="white"/>
                </a:solidFill>
              </a:rPr>
              <a:t> </a:t>
            </a:r>
            <a:r>
              <a:rPr lang="de-DE" dirty="0" err="1" smtClean="0">
                <a:solidFill>
                  <a:prstClr val="white"/>
                </a:solidFill>
              </a:rPr>
              <a:t>enter</a:t>
            </a:r>
            <a:r>
              <a:rPr lang="de-DE" dirty="0" smtClean="0">
                <a:solidFill>
                  <a:prstClr val="white"/>
                </a:solidFill>
              </a:rPr>
              <a:t> </a:t>
            </a:r>
            <a:r>
              <a:rPr lang="de-DE" b="1" dirty="0" smtClean="0">
                <a:solidFill>
                  <a:prstClr val="white"/>
                </a:solidFill>
              </a:rPr>
              <a:t>SETUP</a:t>
            </a:r>
            <a:endParaRPr lang="en-GB" b="1" dirty="0">
              <a:solidFill>
                <a:prstClr val="white"/>
              </a:solidFill>
            </a:endParaRPr>
          </a:p>
        </p:txBody>
      </p:sp>
      <p:cxnSp>
        <p:nvCxnSpPr>
          <p:cNvPr id="16" name="Gerade Verbindung mit Pfeil 15"/>
          <p:cNvCxnSpPr/>
          <p:nvPr/>
        </p:nvCxnSpPr>
        <p:spPr>
          <a:xfrm>
            <a:off x="4142340" y="4207555"/>
            <a:ext cx="1" cy="1017208"/>
          </a:xfrm>
          <a:prstGeom prst="straightConnector1">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Rechteck 5"/>
          <p:cNvSpPr/>
          <p:nvPr/>
        </p:nvSpPr>
        <p:spPr>
          <a:xfrm>
            <a:off x="4006513" y="4066878"/>
            <a:ext cx="270504" cy="1309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cxnSp>
        <p:nvCxnSpPr>
          <p:cNvPr id="20" name="Gerade Verbindung mit Pfeil 19"/>
          <p:cNvCxnSpPr/>
          <p:nvPr/>
        </p:nvCxnSpPr>
        <p:spPr>
          <a:xfrm>
            <a:off x="4623711" y="4455790"/>
            <a:ext cx="0" cy="768970"/>
          </a:xfrm>
          <a:prstGeom prst="straightConnector1">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4360144" y="4281530"/>
            <a:ext cx="527134" cy="1742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Tree>
    <p:extLst>
      <p:ext uri="{BB962C8B-B14F-4D97-AF65-F5344CB8AC3E}">
        <p14:creationId xmlns:p14="http://schemas.microsoft.com/office/powerpoint/2010/main" val="41548674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7590" y="285353"/>
            <a:ext cx="9612471" cy="685801"/>
          </a:xfrm>
        </p:spPr>
        <p:txBody>
          <a:bodyPr/>
          <a:lstStyle/>
          <a:p>
            <a:r>
              <a:rPr lang="de-DE" dirty="0" smtClean="0"/>
              <a:t>Initial </a:t>
            </a:r>
            <a:r>
              <a:rPr lang="de-DE" dirty="0" err="1" smtClean="0"/>
              <a:t>start-up</a:t>
            </a:r>
            <a:endParaRPr lang="de-DE" dirty="0"/>
          </a:p>
        </p:txBody>
      </p:sp>
      <p:pic>
        <p:nvPicPr>
          <p:cNvPr id="3074" name="Picture 2" descr="G:\Screenshots\Mozilla Firefox_24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91445" y="1583661"/>
            <a:ext cx="4612936" cy="4691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Screenshots\Mozilla Firefox_24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891284" y="2632472"/>
            <a:ext cx="4613097" cy="3642535"/>
          </a:xfrm>
          <a:prstGeom prst="rect">
            <a:avLst/>
          </a:prstGeom>
          <a:noFill/>
          <a:extLst>
            <a:ext uri="{909E8E84-426E-40DD-AFC4-6F175D3DCCD1}">
              <a14:hiddenFill xmlns:a14="http://schemas.microsoft.com/office/drawing/2010/main">
                <a:solidFill>
                  <a:srgbClr val="FFFFFF"/>
                </a:solidFill>
              </a14:hiddenFill>
            </a:ext>
          </a:extLst>
        </p:spPr>
      </p:pic>
      <p:sp>
        <p:nvSpPr>
          <p:cNvPr id="2" name="Legende mit Linie 1 1"/>
          <p:cNvSpPr/>
          <p:nvPr/>
        </p:nvSpPr>
        <p:spPr>
          <a:xfrm>
            <a:off x="1099838" y="3712592"/>
            <a:ext cx="1440161" cy="823987"/>
          </a:xfrm>
          <a:prstGeom prst="borderCallout1">
            <a:avLst>
              <a:gd name="adj1" fmla="val 255"/>
              <a:gd name="adj2" fmla="val 50059"/>
              <a:gd name="adj3" fmla="val -171537"/>
              <a:gd name="adj4" fmla="val 153058"/>
            </a:avLst>
          </a:prstGeom>
          <a:ln w="19050"/>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smtClean="0"/>
              <a:t>Default</a:t>
            </a:r>
            <a:br>
              <a:rPr lang="de-DE" dirty="0" smtClean="0"/>
            </a:br>
            <a:r>
              <a:rPr lang="de-DE" dirty="0" smtClean="0"/>
              <a:t>IP-</a:t>
            </a:r>
            <a:r>
              <a:rPr lang="de-DE" dirty="0" err="1" smtClean="0"/>
              <a:t>address</a:t>
            </a:r>
            <a:endParaRPr lang="de-DE" dirty="0"/>
          </a:p>
        </p:txBody>
      </p:sp>
      <p:sp>
        <p:nvSpPr>
          <p:cNvPr id="9" name="Rechteck 8"/>
          <p:cNvSpPr/>
          <p:nvPr/>
        </p:nvSpPr>
        <p:spPr>
          <a:xfrm>
            <a:off x="3279957" y="2159238"/>
            <a:ext cx="1079961" cy="28803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98578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Screenshots\Mozilla Firefox_24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30835" y="1503525"/>
            <a:ext cx="3752789" cy="24854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endParaRPr lang="de-DE" dirty="0"/>
          </a:p>
        </p:txBody>
      </p:sp>
      <p:pic>
        <p:nvPicPr>
          <p:cNvPr id="1027" name="Picture 3" descr="C:\Users\kopowski_t\Desktop\Oasy\Galilei\Screenshots\Gigaset - Mozilla Firefox_00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97746" y="1502662"/>
            <a:ext cx="3780000" cy="29300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C:\Users\kopowski_t\Desktop\Oasy\Galilei\Screenshots\Gigaset - Mozilla Firefox_00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82938" y="4576688"/>
            <a:ext cx="3780000" cy="26593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C:\Users\kopowski_t\Desktop\Oasy\Galilei\Screenshots\Gigaset - Mozilla Firefox_00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897746" y="4576688"/>
            <a:ext cx="3780000" cy="2629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uppieren 4"/>
          <p:cNvGrpSpPr/>
          <p:nvPr/>
        </p:nvGrpSpPr>
        <p:grpSpPr>
          <a:xfrm>
            <a:off x="2579161" y="3496568"/>
            <a:ext cx="456139" cy="432048"/>
            <a:chOff x="2224371" y="3568576"/>
            <a:chExt cx="456139" cy="432048"/>
          </a:xfrm>
        </p:grpSpPr>
        <p:sp>
          <p:nvSpPr>
            <p:cNvPr id="2" name="Ellipse 1"/>
            <p:cNvSpPr/>
            <p:nvPr/>
          </p:nvSpPr>
          <p:spPr>
            <a:xfrm>
              <a:off x="2224371" y="3568576"/>
              <a:ext cx="456139" cy="43204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3"/>
            <p:cNvSpPr txBox="1"/>
            <p:nvPr/>
          </p:nvSpPr>
          <p:spPr>
            <a:xfrm>
              <a:off x="2315220" y="3610622"/>
              <a:ext cx="288032" cy="353943"/>
            </a:xfrm>
            <a:prstGeom prst="rect">
              <a:avLst/>
            </a:prstGeom>
            <a:noFill/>
          </p:spPr>
          <p:txBody>
            <a:bodyPr wrap="square" rtlCol="0">
              <a:spAutoFit/>
            </a:bodyPr>
            <a:lstStyle/>
            <a:p>
              <a:r>
                <a:rPr lang="de-DE" dirty="0" smtClean="0">
                  <a:solidFill>
                    <a:schemeClr val="accent6"/>
                  </a:solidFill>
                </a:rPr>
                <a:t>1</a:t>
              </a:r>
              <a:endParaRPr lang="en-GB" dirty="0">
                <a:solidFill>
                  <a:schemeClr val="accent6"/>
                </a:solidFill>
              </a:endParaRPr>
            </a:p>
          </p:txBody>
        </p:sp>
      </p:grpSp>
      <p:grpSp>
        <p:nvGrpSpPr>
          <p:cNvPr id="11" name="Gruppieren 10"/>
          <p:cNvGrpSpPr/>
          <p:nvPr/>
        </p:nvGrpSpPr>
        <p:grpSpPr>
          <a:xfrm>
            <a:off x="7637665" y="3965718"/>
            <a:ext cx="456139" cy="432048"/>
            <a:chOff x="2224371" y="3568576"/>
            <a:chExt cx="456139" cy="432048"/>
          </a:xfrm>
        </p:grpSpPr>
        <p:sp>
          <p:nvSpPr>
            <p:cNvPr id="12" name="Ellipse 11"/>
            <p:cNvSpPr/>
            <p:nvPr/>
          </p:nvSpPr>
          <p:spPr>
            <a:xfrm>
              <a:off x="2224371" y="3568576"/>
              <a:ext cx="456139" cy="43204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p:cNvSpPr txBox="1"/>
            <p:nvPr/>
          </p:nvSpPr>
          <p:spPr>
            <a:xfrm>
              <a:off x="2315220" y="3610622"/>
              <a:ext cx="288032" cy="353943"/>
            </a:xfrm>
            <a:prstGeom prst="rect">
              <a:avLst/>
            </a:prstGeom>
            <a:noFill/>
          </p:spPr>
          <p:txBody>
            <a:bodyPr wrap="square" rtlCol="0">
              <a:spAutoFit/>
            </a:bodyPr>
            <a:lstStyle/>
            <a:p>
              <a:r>
                <a:rPr lang="de-DE" dirty="0" smtClean="0">
                  <a:solidFill>
                    <a:schemeClr val="accent6"/>
                  </a:solidFill>
                </a:rPr>
                <a:t>2</a:t>
              </a:r>
              <a:endParaRPr lang="en-GB" dirty="0">
                <a:solidFill>
                  <a:schemeClr val="accent6"/>
                </a:solidFill>
              </a:endParaRPr>
            </a:p>
          </p:txBody>
        </p:sp>
      </p:grpSp>
      <p:grpSp>
        <p:nvGrpSpPr>
          <p:cNvPr id="14" name="Gruppieren 13"/>
          <p:cNvGrpSpPr/>
          <p:nvPr/>
        </p:nvGrpSpPr>
        <p:grpSpPr>
          <a:xfrm>
            <a:off x="2579161" y="6793890"/>
            <a:ext cx="456139" cy="432048"/>
            <a:chOff x="2224371" y="3568576"/>
            <a:chExt cx="456139" cy="432048"/>
          </a:xfrm>
        </p:grpSpPr>
        <p:sp>
          <p:nvSpPr>
            <p:cNvPr id="15" name="Ellipse 14"/>
            <p:cNvSpPr/>
            <p:nvPr/>
          </p:nvSpPr>
          <p:spPr>
            <a:xfrm>
              <a:off x="2224371" y="3568576"/>
              <a:ext cx="456139" cy="43204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feld 15"/>
            <p:cNvSpPr txBox="1"/>
            <p:nvPr/>
          </p:nvSpPr>
          <p:spPr>
            <a:xfrm>
              <a:off x="2315220" y="3610622"/>
              <a:ext cx="288032" cy="353943"/>
            </a:xfrm>
            <a:prstGeom prst="rect">
              <a:avLst/>
            </a:prstGeom>
            <a:noFill/>
          </p:spPr>
          <p:txBody>
            <a:bodyPr wrap="square" rtlCol="0">
              <a:spAutoFit/>
            </a:bodyPr>
            <a:lstStyle/>
            <a:p>
              <a:r>
                <a:rPr lang="de-DE" dirty="0" smtClean="0">
                  <a:solidFill>
                    <a:schemeClr val="accent6"/>
                  </a:solidFill>
                </a:rPr>
                <a:t>3</a:t>
              </a:r>
              <a:endParaRPr lang="en-GB" dirty="0">
                <a:solidFill>
                  <a:schemeClr val="accent6"/>
                </a:solidFill>
              </a:endParaRPr>
            </a:p>
          </p:txBody>
        </p:sp>
      </p:grpSp>
      <p:grpSp>
        <p:nvGrpSpPr>
          <p:cNvPr id="17" name="Gruppieren 16"/>
          <p:cNvGrpSpPr/>
          <p:nvPr/>
        </p:nvGrpSpPr>
        <p:grpSpPr>
          <a:xfrm>
            <a:off x="7624075" y="6736928"/>
            <a:ext cx="456139" cy="432048"/>
            <a:chOff x="2224371" y="3568576"/>
            <a:chExt cx="456139" cy="432048"/>
          </a:xfrm>
        </p:grpSpPr>
        <p:sp>
          <p:nvSpPr>
            <p:cNvPr id="18" name="Ellipse 17"/>
            <p:cNvSpPr/>
            <p:nvPr/>
          </p:nvSpPr>
          <p:spPr>
            <a:xfrm>
              <a:off x="2224371" y="3568576"/>
              <a:ext cx="456139" cy="43204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feld 18"/>
            <p:cNvSpPr txBox="1"/>
            <p:nvPr/>
          </p:nvSpPr>
          <p:spPr>
            <a:xfrm>
              <a:off x="2315220" y="3610622"/>
              <a:ext cx="288032" cy="353943"/>
            </a:xfrm>
            <a:prstGeom prst="rect">
              <a:avLst/>
            </a:prstGeom>
            <a:noFill/>
          </p:spPr>
          <p:txBody>
            <a:bodyPr wrap="square" rtlCol="0">
              <a:spAutoFit/>
            </a:bodyPr>
            <a:lstStyle/>
            <a:p>
              <a:r>
                <a:rPr lang="de-DE" dirty="0" smtClean="0">
                  <a:solidFill>
                    <a:schemeClr val="accent6"/>
                  </a:solidFill>
                </a:rPr>
                <a:t>4</a:t>
              </a:r>
              <a:endParaRPr lang="en-GB" dirty="0">
                <a:solidFill>
                  <a:schemeClr val="accent6"/>
                </a:solidFill>
              </a:endParaRPr>
            </a:p>
          </p:txBody>
        </p:sp>
      </p:grpSp>
    </p:spTree>
    <p:extLst>
      <p:ext uri="{BB962C8B-B14F-4D97-AF65-F5344CB8AC3E}">
        <p14:creationId xmlns:p14="http://schemas.microsoft.com/office/powerpoint/2010/main" val="11203472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opowski_t\Desktop\Oasy\Galilei\Screenshots\Gigaset - Mozilla Firefox_00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891284" y="1723723"/>
            <a:ext cx="4730270" cy="42712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endParaRPr lang="de-DE" dirty="0"/>
          </a:p>
        </p:txBody>
      </p:sp>
      <p:grpSp>
        <p:nvGrpSpPr>
          <p:cNvPr id="11" name="Gruppieren 10"/>
          <p:cNvGrpSpPr/>
          <p:nvPr/>
        </p:nvGrpSpPr>
        <p:grpSpPr>
          <a:xfrm>
            <a:off x="3659281" y="4720704"/>
            <a:ext cx="414071" cy="395989"/>
            <a:chOff x="2224371" y="3568576"/>
            <a:chExt cx="456139" cy="432048"/>
          </a:xfrm>
        </p:grpSpPr>
        <p:sp>
          <p:nvSpPr>
            <p:cNvPr id="12" name="Ellipse 11"/>
            <p:cNvSpPr/>
            <p:nvPr/>
          </p:nvSpPr>
          <p:spPr>
            <a:xfrm>
              <a:off x="2224371" y="3568576"/>
              <a:ext cx="456139" cy="432048"/>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12"/>
            <p:cNvSpPr txBox="1"/>
            <p:nvPr/>
          </p:nvSpPr>
          <p:spPr>
            <a:xfrm>
              <a:off x="2315220" y="3610622"/>
              <a:ext cx="288032" cy="353943"/>
            </a:xfrm>
            <a:prstGeom prst="rect">
              <a:avLst/>
            </a:prstGeom>
            <a:noFill/>
          </p:spPr>
          <p:txBody>
            <a:bodyPr wrap="square" rtlCol="0">
              <a:spAutoFit/>
            </a:bodyPr>
            <a:lstStyle/>
            <a:p>
              <a:r>
                <a:rPr lang="de-DE" dirty="0" smtClean="0">
                  <a:solidFill>
                    <a:schemeClr val="accent6"/>
                  </a:solidFill>
                </a:rPr>
                <a:t>2</a:t>
              </a:r>
              <a:endParaRPr lang="en-GB" dirty="0">
                <a:solidFill>
                  <a:schemeClr val="accent6"/>
                </a:solidFill>
              </a:endParaRPr>
            </a:p>
          </p:txBody>
        </p:sp>
      </p:grpSp>
      <p:grpSp>
        <p:nvGrpSpPr>
          <p:cNvPr id="5" name="Gruppieren 4"/>
          <p:cNvGrpSpPr/>
          <p:nvPr/>
        </p:nvGrpSpPr>
        <p:grpSpPr>
          <a:xfrm>
            <a:off x="6347668" y="5440784"/>
            <a:ext cx="600155" cy="576064"/>
            <a:chOff x="2224371" y="3568576"/>
            <a:chExt cx="456139" cy="432048"/>
          </a:xfrm>
        </p:grpSpPr>
        <p:sp>
          <p:nvSpPr>
            <p:cNvPr id="2" name="Ellipse 1"/>
            <p:cNvSpPr/>
            <p:nvPr/>
          </p:nvSpPr>
          <p:spPr>
            <a:xfrm>
              <a:off x="2224371" y="3568576"/>
              <a:ext cx="456139" cy="432048"/>
            </a:xfrm>
            <a:prstGeom prst="ellipse">
              <a:avLst/>
            </a:prstGeom>
            <a:no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3"/>
            <p:cNvSpPr txBox="1"/>
            <p:nvPr/>
          </p:nvSpPr>
          <p:spPr>
            <a:xfrm>
              <a:off x="2315220" y="3568578"/>
              <a:ext cx="288032" cy="392415"/>
            </a:xfrm>
            <a:prstGeom prst="rect">
              <a:avLst/>
            </a:prstGeom>
            <a:noFill/>
          </p:spPr>
          <p:txBody>
            <a:bodyPr wrap="square" rtlCol="0">
              <a:spAutoFit/>
            </a:bodyPr>
            <a:lstStyle/>
            <a:p>
              <a:r>
                <a:rPr lang="de-DE" sz="2800" b="1" dirty="0" smtClean="0">
                  <a:solidFill>
                    <a:schemeClr val="accent6"/>
                  </a:solidFill>
                </a:rPr>
                <a:t>1</a:t>
              </a:r>
              <a:endParaRPr lang="en-GB" sz="2800" b="1" dirty="0">
                <a:solidFill>
                  <a:schemeClr val="accent6"/>
                </a:solidFill>
              </a:endParaRPr>
            </a:p>
          </p:txBody>
        </p:sp>
      </p:grpSp>
    </p:spTree>
    <p:extLst>
      <p:ext uri="{BB962C8B-B14F-4D97-AF65-F5344CB8AC3E}">
        <p14:creationId xmlns:p14="http://schemas.microsoft.com/office/powerpoint/2010/main" val="338291606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b="1" dirty="0"/>
              <a:t>Basic Training</a:t>
            </a:r>
            <a:br>
              <a:rPr lang="de-DE" b="1" dirty="0"/>
            </a:br>
            <a:r>
              <a:rPr lang="de-DE" dirty="0"/>
              <a:t>Gigaset T440 PRO / T640 PRO</a:t>
            </a:r>
          </a:p>
        </p:txBody>
      </p:sp>
    </p:spTree>
    <p:extLst>
      <p:ext uri="{BB962C8B-B14F-4D97-AF65-F5344CB8AC3E}">
        <p14:creationId xmlns:p14="http://schemas.microsoft.com/office/powerpoint/2010/main" val="287670982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opowski_t\Desktop\Oasy\Galilei\Screenshots\Gigaset - Mozilla Firefox_00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31044" y="2351060"/>
            <a:ext cx="9360000" cy="38017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endParaRPr lang="de-DE" dirty="0"/>
          </a:p>
        </p:txBody>
      </p:sp>
      <p:sp>
        <p:nvSpPr>
          <p:cNvPr id="6" name="Rechteck 5"/>
          <p:cNvSpPr/>
          <p:nvPr/>
        </p:nvSpPr>
        <p:spPr>
          <a:xfrm>
            <a:off x="731044" y="2707308"/>
            <a:ext cx="4536504" cy="244544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Legende mit Linie 1 13"/>
          <p:cNvSpPr/>
          <p:nvPr/>
        </p:nvSpPr>
        <p:spPr>
          <a:xfrm>
            <a:off x="7283772" y="4251944"/>
            <a:ext cx="2628180" cy="793503"/>
          </a:xfrm>
          <a:prstGeom prst="borderCallout1">
            <a:avLst>
              <a:gd name="adj1" fmla="val 48266"/>
              <a:gd name="adj2" fmla="val -463"/>
              <a:gd name="adj3" fmla="val -25429"/>
              <a:gd name="adj4" fmla="val -76999"/>
            </a:avLst>
          </a:prstGeom>
          <a:ln w="19050">
            <a:solidFill>
              <a:schemeClr val="accent6"/>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Required parameters are marked with *</a:t>
            </a:r>
            <a:endParaRPr lang="de-DE" sz="1600" b="1" dirty="0"/>
          </a:p>
        </p:txBody>
      </p:sp>
      <p:sp>
        <p:nvSpPr>
          <p:cNvPr id="7" name="Textfeld 6"/>
          <p:cNvSpPr txBox="1"/>
          <p:nvPr/>
        </p:nvSpPr>
        <p:spPr>
          <a:xfrm>
            <a:off x="663575" y="5957756"/>
            <a:ext cx="3456384" cy="877163"/>
          </a:xfrm>
          <a:prstGeom prst="rect">
            <a:avLst/>
          </a:prstGeom>
          <a:gradFill>
            <a:gsLst>
              <a:gs pos="0">
                <a:schemeClr val="accent6">
                  <a:tint val="50000"/>
                  <a:satMod val="300000"/>
                </a:schemeClr>
              </a:gs>
              <a:gs pos="41000">
                <a:schemeClr val="accent6">
                  <a:tint val="37000"/>
                  <a:satMod val="300000"/>
                </a:schemeClr>
              </a:gs>
              <a:gs pos="100000">
                <a:schemeClr val="accent6">
                  <a:tint val="15000"/>
                  <a:satMod val="350000"/>
                </a:schemeClr>
              </a:gs>
            </a:gsLst>
            <a:lin ang="16200000" scaled="1"/>
          </a:gradFill>
          <a:ln w="25400">
            <a:solidFill>
              <a:schemeClr val="accent6"/>
            </a:solidFill>
          </a:ln>
        </p:spPr>
        <p:txBody>
          <a:bodyPr wrap="square" rtlCol="0">
            <a:spAutoFit/>
          </a:bodyPr>
          <a:lstStyle/>
          <a:p>
            <a:r>
              <a:rPr lang="en-US" dirty="0"/>
              <a:t>Data </a:t>
            </a:r>
            <a:r>
              <a:rPr lang="en-US" dirty="0" smtClean="0"/>
              <a:t>is provided by the </a:t>
            </a:r>
            <a:r>
              <a:rPr lang="en-US" dirty="0"/>
              <a:t>system administrator of the customer network</a:t>
            </a:r>
            <a:endParaRPr lang="en-GB" dirty="0"/>
          </a:p>
        </p:txBody>
      </p:sp>
    </p:spTree>
    <p:extLst>
      <p:ext uri="{BB962C8B-B14F-4D97-AF65-F5344CB8AC3E}">
        <p14:creationId xmlns:p14="http://schemas.microsoft.com/office/powerpoint/2010/main" val="244834503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opowski_t\Desktop\Oasy\Galilei\Screenshots\Gigaset - Mozilla Firefox_00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9556" y="2733556"/>
            <a:ext cx="9360000" cy="32850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endParaRPr lang="de-DE" dirty="0"/>
          </a:p>
        </p:txBody>
      </p:sp>
      <p:sp>
        <p:nvSpPr>
          <p:cNvPr id="6" name="Rechteck 5"/>
          <p:cNvSpPr/>
          <p:nvPr/>
        </p:nvSpPr>
        <p:spPr>
          <a:xfrm>
            <a:off x="592341" y="3747888"/>
            <a:ext cx="4387949" cy="50405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812" y="3842753"/>
            <a:ext cx="6667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Gerade Verbindung mit Pfeil 3"/>
          <p:cNvCxnSpPr/>
          <p:nvPr/>
        </p:nvCxnSpPr>
        <p:spPr>
          <a:xfrm>
            <a:off x="3755380" y="3999915"/>
            <a:ext cx="548432"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Legende mit Linie 1 13"/>
          <p:cNvSpPr/>
          <p:nvPr/>
        </p:nvSpPr>
        <p:spPr>
          <a:xfrm>
            <a:off x="6491684" y="1984400"/>
            <a:ext cx="2628180" cy="1498313"/>
          </a:xfrm>
          <a:prstGeom prst="borderCallout1">
            <a:avLst>
              <a:gd name="adj1" fmla="val 48266"/>
              <a:gd name="adj2" fmla="val -463"/>
              <a:gd name="adj3" fmla="val 133960"/>
              <a:gd name="adj4" fmla="val -57399"/>
            </a:avLst>
          </a:prstGeom>
          <a:ln w="19050">
            <a:solidFill>
              <a:schemeClr val="accent6"/>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Disable the internal DHCP server, if already </a:t>
            </a:r>
            <a:r>
              <a:rPr lang="en-US" sz="1600" dirty="0" smtClean="0"/>
              <a:t>an </a:t>
            </a:r>
            <a:r>
              <a:rPr lang="en-US" sz="1600" dirty="0"/>
              <a:t>external DHCP server in the customer network is active for the network segment of the PBX.</a:t>
            </a:r>
            <a:endParaRPr lang="de-DE" sz="1600" b="1" dirty="0"/>
          </a:p>
        </p:txBody>
      </p:sp>
    </p:spTree>
    <p:extLst>
      <p:ext uri="{BB962C8B-B14F-4D97-AF65-F5344CB8AC3E}">
        <p14:creationId xmlns:p14="http://schemas.microsoft.com/office/powerpoint/2010/main" val="343818799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opowski_t\Desktop\Oasy\Galilei\Screenshots\Gigaset - Mozilla Firefox_01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4094" y="1408336"/>
            <a:ext cx="8815942" cy="5829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endParaRPr lang="de-DE" dirty="0"/>
          </a:p>
        </p:txBody>
      </p:sp>
      <p:sp>
        <p:nvSpPr>
          <p:cNvPr id="10" name="Rechteck 9"/>
          <p:cNvSpPr/>
          <p:nvPr/>
        </p:nvSpPr>
        <p:spPr>
          <a:xfrm>
            <a:off x="844094" y="2488456"/>
            <a:ext cx="5431566" cy="47490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455762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r>
              <a:rPr lang="de-DE" dirty="0"/>
              <a:t> </a:t>
            </a:r>
            <a:r>
              <a:rPr lang="de-DE" dirty="0" smtClean="0"/>
              <a:t>Outside Line</a:t>
            </a:r>
            <a:endParaRPr lang="de-DE" dirty="0"/>
          </a:p>
        </p:txBody>
      </p:sp>
      <p:sp>
        <p:nvSpPr>
          <p:cNvPr id="6" name="Textfeld 5"/>
          <p:cNvSpPr txBox="1"/>
          <p:nvPr/>
        </p:nvSpPr>
        <p:spPr>
          <a:xfrm>
            <a:off x="2976376" y="5277672"/>
            <a:ext cx="4718872" cy="1138773"/>
          </a:xfrm>
          <a:prstGeom prst="rect">
            <a:avLst/>
          </a:prstGeom>
          <a:gradFill>
            <a:gsLst>
              <a:gs pos="0">
                <a:schemeClr val="accent6">
                  <a:tint val="50000"/>
                  <a:satMod val="300000"/>
                </a:schemeClr>
              </a:gs>
              <a:gs pos="41000">
                <a:schemeClr val="accent6">
                  <a:tint val="37000"/>
                  <a:satMod val="300000"/>
                </a:schemeClr>
              </a:gs>
              <a:gs pos="100000">
                <a:schemeClr val="accent6">
                  <a:tint val="15000"/>
                  <a:satMod val="350000"/>
                </a:schemeClr>
              </a:gs>
            </a:gsLst>
            <a:lin ang="16200000" scaled="1"/>
          </a:gradFill>
          <a:ln w="25400">
            <a:solidFill>
              <a:schemeClr val="accent6"/>
            </a:solidFill>
          </a:ln>
        </p:spPr>
        <p:txBody>
          <a:bodyPr wrap="square" rtlCol="0">
            <a:spAutoFit/>
          </a:bodyPr>
          <a:lstStyle/>
          <a:p>
            <a:pPr algn="ctr"/>
            <a:r>
              <a:rPr lang="en-US" dirty="0"/>
              <a:t>The Setup Agent gives you the ability to perform the configuration of the line in a few </a:t>
            </a:r>
            <a:r>
              <a:rPr lang="en-US" dirty="0" smtClean="0"/>
              <a:t>steps.</a:t>
            </a:r>
          </a:p>
          <a:p>
            <a:pPr algn="ctr"/>
            <a:r>
              <a:rPr lang="en-US" dirty="0" smtClean="0"/>
              <a:t>Only </a:t>
            </a:r>
            <a:r>
              <a:rPr lang="en-US" dirty="0"/>
              <a:t>for special routing scenarios, you need </a:t>
            </a:r>
            <a:r>
              <a:rPr lang="en-US" dirty="0" smtClean="0"/>
              <a:t>to adjust the </a:t>
            </a:r>
            <a:r>
              <a:rPr lang="en-US" dirty="0"/>
              <a:t>routing rules </a:t>
            </a:r>
            <a:r>
              <a:rPr lang="en-US" dirty="0" smtClean="0"/>
              <a:t>at </a:t>
            </a:r>
            <a:r>
              <a:rPr lang="en-US" dirty="0"/>
              <a:t>a later </a:t>
            </a:r>
            <a:r>
              <a:rPr lang="en-US" dirty="0" smtClean="0"/>
              <a:t>stage.</a:t>
            </a:r>
            <a:endParaRPr lang="en-GB" dirty="0"/>
          </a:p>
        </p:txBody>
      </p:sp>
      <p:pic>
        <p:nvPicPr>
          <p:cNvPr id="7" name="Picture 2" descr="L:\Screenshots\Gigaset - Mozilla Firefox_0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9036" y="1768375"/>
            <a:ext cx="9360000" cy="33989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hteck 7"/>
          <p:cNvSpPr/>
          <p:nvPr/>
        </p:nvSpPr>
        <p:spPr>
          <a:xfrm>
            <a:off x="659036" y="2704480"/>
            <a:ext cx="6408712" cy="18722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740830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r>
              <a:rPr lang="de-DE" dirty="0"/>
              <a:t> </a:t>
            </a:r>
            <a:r>
              <a:rPr lang="de-DE" dirty="0" smtClean="0"/>
              <a:t>Outside </a:t>
            </a:r>
            <a:r>
              <a:rPr lang="de-DE" dirty="0"/>
              <a:t>Line</a:t>
            </a:r>
          </a:p>
        </p:txBody>
      </p:sp>
      <p:pic>
        <p:nvPicPr>
          <p:cNvPr id="1027" name="Picture 3" descr="L:\Screenshots\Gigaset - Mozilla Firefox_0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75060" y="1624360"/>
            <a:ext cx="9360000" cy="50723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hteck 6"/>
          <p:cNvSpPr/>
          <p:nvPr/>
        </p:nvSpPr>
        <p:spPr>
          <a:xfrm>
            <a:off x="947068" y="3136533"/>
            <a:ext cx="4607992" cy="367240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572639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r>
              <a:rPr lang="de-DE" dirty="0"/>
              <a:t> </a:t>
            </a:r>
            <a:r>
              <a:rPr lang="de-DE" dirty="0" smtClean="0"/>
              <a:t>Outside </a:t>
            </a:r>
            <a:r>
              <a:rPr lang="de-DE" dirty="0"/>
              <a:t>Line</a:t>
            </a:r>
          </a:p>
        </p:txBody>
      </p:sp>
      <p:pic>
        <p:nvPicPr>
          <p:cNvPr id="2050" name="Picture 2" descr="L:\Screenshots\Gigaset - Mozilla Firefox_00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7028" y="1296144"/>
            <a:ext cx="9360000" cy="22746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L:\Screenshots\Gigaset - Mozilla Firefox_00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7028" y="3712592"/>
            <a:ext cx="9360000" cy="22709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3" descr="L:\Screenshots\Gigaset - Mozilla Firefox_00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6248" y="6089360"/>
            <a:ext cx="9360000" cy="13893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hteck 9"/>
          <p:cNvSpPr/>
          <p:nvPr/>
        </p:nvSpPr>
        <p:spPr>
          <a:xfrm>
            <a:off x="616249" y="1296144"/>
            <a:ext cx="4650779" cy="515275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32894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opowski_t\Desktop\Oasy\Galilei\Screenshots\Gigaset - Mozilla Firefox_01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77628" y="1408336"/>
            <a:ext cx="8998432" cy="56756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endParaRPr lang="de-DE" dirty="0"/>
          </a:p>
        </p:txBody>
      </p:sp>
      <p:sp>
        <p:nvSpPr>
          <p:cNvPr id="10" name="Rechteck 9"/>
          <p:cNvSpPr/>
          <p:nvPr/>
        </p:nvSpPr>
        <p:spPr>
          <a:xfrm>
            <a:off x="877628" y="2200424"/>
            <a:ext cx="6262128" cy="410445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193208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endParaRPr lang="de-DE" dirty="0"/>
          </a:p>
        </p:txBody>
      </p:sp>
      <p:pic>
        <p:nvPicPr>
          <p:cNvPr id="11266" name="Picture 2" descr="C:\Users\kopowski_t\Desktop\Oasy\Galilei\Screenshots\Gigaset - Mozilla Firefox_01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51956" y="1408336"/>
            <a:ext cx="9360000" cy="24471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67" name="Picture 3" descr="C:\Users\kopowski_t\Desktop\Oasy\Galilei\Screenshots\Gigaset - Mozilla Firefox_02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76100" y="4049789"/>
            <a:ext cx="9360000" cy="1865907"/>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hteck 9"/>
          <p:cNvSpPr/>
          <p:nvPr/>
        </p:nvSpPr>
        <p:spPr>
          <a:xfrm>
            <a:off x="876100" y="2416448"/>
            <a:ext cx="5837062" cy="302433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p:cNvSpPr/>
          <p:nvPr/>
        </p:nvSpPr>
        <p:spPr>
          <a:xfrm>
            <a:off x="7555251" y="5492389"/>
            <a:ext cx="1368152" cy="38044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p:cNvSpPr/>
          <p:nvPr/>
        </p:nvSpPr>
        <p:spPr>
          <a:xfrm>
            <a:off x="8923403" y="5492389"/>
            <a:ext cx="1224136" cy="38044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343856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Autoprovisioning</a:t>
            </a:r>
            <a:endParaRPr lang="de-DE" dirty="0"/>
          </a:p>
        </p:txBody>
      </p:sp>
      <p:cxnSp>
        <p:nvCxnSpPr>
          <p:cNvPr id="5" name="Gerade Verbindung 4"/>
          <p:cNvCxnSpPr/>
          <p:nvPr/>
        </p:nvCxnSpPr>
        <p:spPr>
          <a:xfrm flipV="1">
            <a:off x="4907468" y="2283319"/>
            <a:ext cx="0" cy="1020911"/>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3"/>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2"/>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26" y="3424561"/>
            <a:ext cx="1523809" cy="242867"/>
          </a:xfrm>
          <a:prstGeom prst="rect">
            <a:avLst/>
          </a:prstGeom>
        </p:spPr>
      </p:pic>
      <p:pic>
        <p:nvPicPr>
          <p:cNvPr id="33" name="Grafik 3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1324" y="2776489"/>
            <a:ext cx="1523809" cy="250371"/>
          </a:xfrm>
          <a:prstGeom prst="rect">
            <a:avLst/>
          </a:prstGeom>
        </p:spPr>
      </p:pic>
      <p:sp>
        <p:nvSpPr>
          <p:cNvPr id="35" name="Textfeld 34"/>
          <p:cNvSpPr txBox="1"/>
          <p:nvPr/>
        </p:nvSpPr>
        <p:spPr>
          <a:xfrm>
            <a:off x="5246852" y="5086842"/>
            <a:ext cx="950901" cy="353943"/>
          </a:xfrm>
          <a:prstGeom prst="rect">
            <a:avLst/>
          </a:prstGeom>
          <a:noFill/>
        </p:spPr>
        <p:txBody>
          <a:bodyPr wrap="none" rtlCol="0">
            <a:spAutoFit/>
          </a:bodyPr>
          <a:lstStyle/>
          <a:p>
            <a:r>
              <a:rPr lang="de-DE" dirty="0" smtClean="0"/>
              <a:t>Network</a:t>
            </a:r>
            <a:endParaRPr lang="de-DE" dirty="0"/>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BRI</a:t>
            </a:r>
          </a:p>
          <a:p>
            <a:pPr algn="ctr"/>
            <a:r>
              <a:rPr lang="de-DE" dirty="0" smtClean="0">
                <a:solidFill>
                  <a:schemeClr val="tx1"/>
                </a:solidFill>
              </a:rPr>
              <a:t>Analog </a:t>
            </a:r>
            <a:r>
              <a:rPr lang="de-DE" dirty="0" err="1" smtClean="0">
                <a:solidFill>
                  <a:schemeClr val="tx1"/>
                </a:solidFill>
              </a:rPr>
              <a:t>line</a:t>
            </a:r>
            <a:endParaRPr lang="de-DE" dirty="0" smtClean="0">
              <a:solidFill>
                <a:schemeClr val="tx1"/>
              </a:solidFill>
            </a:endParaRPr>
          </a:p>
        </p:txBody>
      </p:sp>
      <p:sp>
        <p:nvSpPr>
          <p:cNvPr id="44" name="Wolke 43"/>
          <p:cNvSpPr/>
          <p:nvPr/>
        </p:nvSpPr>
        <p:spPr>
          <a:xfrm>
            <a:off x="8620505" y="5008736"/>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tx1"/>
                </a:solidFill>
              </a:rPr>
              <a:t>ITSP</a:t>
            </a:r>
            <a:br>
              <a:rPr lang="de-DE" dirty="0" smtClean="0">
                <a:solidFill>
                  <a:schemeClr val="tx1"/>
                </a:solidFill>
              </a:rPr>
            </a:br>
            <a:r>
              <a:rPr lang="de-DE" dirty="0" smtClean="0">
                <a:solidFill>
                  <a:schemeClr val="tx1"/>
                </a:solidFill>
              </a:rPr>
              <a:t>Internet</a:t>
            </a:r>
          </a:p>
        </p:txBody>
      </p:sp>
      <p:cxnSp>
        <p:nvCxnSpPr>
          <p:cNvPr id="62" name="Gerade Verbindung 61"/>
          <p:cNvCxnSpPr/>
          <p:nvPr/>
        </p:nvCxnSpPr>
        <p:spPr>
          <a:xfrm flipV="1">
            <a:off x="5059868"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301" name="Gruppieren 300"/>
          <p:cNvGrpSpPr/>
          <p:nvPr/>
        </p:nvGrpSpPr>
        <p:grpSpPr>
          <a:xfrm>
            <a:off x="6495026" y="4048596"/>
            <a:ext cx="788746" cy="385106"/>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339" name="Gruppieren 338"/>
          <p:cNvGrpSpPr/>
          <p:nvPr/>
        </p:nvGrpSpPr>
        <p:grpSpPr>
          <a:xfrm>
            <a:off x="7431130" y="4048240"/>
            <a:ext cx="788746" cy="385106"/>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377" name="Gruppieren 376"/>
          <p:cNvGrpSpPr/>
          <p:nvPr/>
        </p:nvGrpSpPr>
        <p:grpSpPr>
          <a:xfrm>
            <a:off x="9299996" y="4048244"/>
            <a:ext cx="788746" cy="385106"/>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grpSp>
        <p:nvGrpSpPr>
          <p:cNvPr id="415" name="Gruppieren 414"/>
          <p:cNvGrpSpPr/>
          <p:nvPr/>
        </p:nvGrpSpPr>
        <p:grpSpPr>
          <a:xfrm>
            <a:off x="8367235" y="4048242"/>
            <a:ext cx="788746" cy="385106"/>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sp>
        <p:nvSpPr>
          <p:cNvPr id="75" name="Abgerundetes Rechteck 74"/>
          <p:cNvSpPr/>
          <p:nvPr/>
        </p:nvSpPr>
        <p:spPr>
          <a:xfrm>
            <a:off x="3368923" y="3146721"/>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grpSp>
        <p:nvGrpSpPr>
          <p:cNvPr id="3" name="Gruppieren 2"/>
          <p:cNvGrpSpPr/>
          <p:nvPr/>
        </p:nvGrpSpPr>
        <p:grpSpPr>
          <a:xfrm>
            <a:off x="238859" y="3868601"/>
            <a:ext cx="4680478" cy="2787397"/>
            <a:chOff x="238859" y="3868601"/>
            <a:chExt cx="4680478" cy="2787397"/>
          </a:xfrm>
        </p:grpSpPr>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9" name="Textfeld 458"/>
          <p:cNvSpPr txBox="1"/>
          <p:nvPr/>
        </p:nvSpPr>
        <p:spPr>
          <a:xfrm>
            <a:off x="238859" y="1408337"/>
            <a:ext cx="2940458"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DE" sz="1800" b="1" dirty="0"/>
              <a:t>2</a:t>
            </a:r>
            <a:r>
              <a:rPr lang="de-DE" sz="1800" b="1" dirty="0" smtClean="0"/>
              <a:t>.</a:t>
            </a:r>
          </a:p>
          <a:p>
            <a:r>
              <a:rPr lang="en-US" sz="1800" b="1" dirty="0" smtClean="0"/>
              <a:t>Phones</a:t>
            </a:r>
          </a:p>
          <a:p>
            <a:pPr marL="285750" indent="-285750">
              <a:buFont typeface="Arial" panose="020B0604020202020204" pitchFamily="34" charset="0"/>
              <a:buChar char="•"/>
            </a:pPr>
            <a:r>
              <a:rPr lang="en-US" sz="1800" dirty="0" smtClean="0"/>
              <a:t>Configuration</a:t>
            </a:r>
          </a:p>
          <a:p>
            <a:pPr marL="285750" indent="-285750">
              <a:buFont typeface="Arial" panose="020B0604020202020204" pitchFamily="34" charset="0"/>
              <a:buChar char="•"/>
            </a:pPr>
            <a:r>
              <a:rPr lang="en-US" sz="1800" dirty="0" smtClean="0"/>
              <a:t>User Assignment</a:t>
            </a:r>
            <a:endParaRPr lang="de-DE" sz="1800" dirty="0"/>
          </a:p>
        </p:txBody>
      </p:sp>
      <p:pic>
        <p:nvPicPr>
          <p:cNvPr id="458"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587" y="3280544"/>
            <a:ext cx="2737143" cy="6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97785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C:\Users\rdenardo\AppData\Local\Temp\SNAGHTML17949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230" y="1768376"/>
            <a:ext cx="5474286" cy="1302857"/>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Gerade Verbindung 6"/>
          <p:cNvCxnSpPr/>
          <p:nvPr/>
        </p:nvCxnSpPr>
        <p:spPr>
          <a:xfrm flipV="1">
            <a:off x="4058113" y="3974621"/>
            <a:ext cx="158" cy="1276152"/>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Phone </a:t>
            </a:r>
            <a:r>
              <a:rPr lang="de-DE" dirty="0" err="1" smtClean="0"/>
              <a:t>Provisioning</a:t>
            </a:r>
            <a:endParaRPr lang="de-DE" dirty="0"/>
          </a:p>
        </p:txBody>
      </p:sp>
      <p:cxnSp>
        <p:nvCxnSpPr>
          <p:cNvPr id="13" name="Gerade Verbindung 12"/>
          <p:cNvCxnSpPr/>
          <p:nvPr/>
        </p:nvCxnSpPr>
        <p:spPr>
          <a:xfrm>
            <a:off x="4259435" y="4742752"/>
            <a:ext cx="15121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7370700" y="3992731"/>
            <a:ext cx="22924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9044551" y="6007168"/>
            <a:ext cx="62610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Gerade Verbindung 5"/>
          <p:cNvCxnSpPr/>
          <p:nvPr/>
        </p:nvCxnSpPr>
        <p:spPr>
          <a:xfrm flipH="1">
            <a:off x="9655508" y="3974621"/>
            <a:ext cx="4528" cy="20343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V="1">
            <a:off x="9058660" y="5089923"/>
            <a:ext cx="0" cy="9190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8393979" y="5088135"/>
            <a:ext cx="0" cy="9190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5771603" y="6007168"/>
            <a:ext cx="262237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Gerade Verbindung 6"/>
          <p:cNvCxnSpPr/>
          <p:nvPr/>
        </p:nvCxnSpPr>
        <p:spPr>
          <a:xfrm flipV="1">
            <a:off x="5771603" y="4732804"/>
            <a:ext cx="158" cy="127615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Grafik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8590" y="4375684"/>
            <a:ext cx="2267977" cy="714238"/>
          </a:xfrm>
          <a:prstGeom prst="rect">
            <a:avLst/>
          </a:prstGeom>
          <a:effectLst>
            <a:outerShdw blurRad="76200" dist="12700" dir="8100000" sy="-23000" kx="800400" algn="br" rotWithShape="0">
              <a:prstClr val="black">
                <a:alpha val="20000"/>
              </a:prstClr>
            </a:outerShdw>
          </a:effectLst>
        </p:spPr>
      </p:pic>
      <p:pic>
        <p:nvPicPr>
          <p:cNvPr id="26" name="Picture 9" descr="C4224_DE410%20IP%20PRO_Black_TR.jpg"/>
          <p:cNvPicPr>
            <a:picLocks noChangeAspect="1"/>
          </p:cNvPicPr>
          <p:nvPr/>
        </p:nvPicPr>
        <p:blipFill>
          <a:blip r:embed="rId5" cstate="email">
            <a:clrChange>
              <a:clrFrom>
                <a:srgbClr val="FFFFFF"/>
              </a:clrFrom>
              <a:clrTo>
                <a:srgbClr val="FFFFFF">
                  <a:alpha val="0"/>
                </a:srgbClr>
              </a:clrTo>
            </a:clrChange>
          </a:blip>
          <a:stretch>
            <a:fillRect/>
          </a:stretch>
        </p:blipFill>
        <p:spPr>
          <a:xfrm>
            <a:off x="947068" y="4000624"/>
            <a:ext cx="4395228" cy="2639452"/>
          </a:xfrm>
          <a:prstGeom prst="rect">
            <a:avLst/>
          </a:prstGeom>
        </p:spPr>
      </p:pic>
      <p:cxnSp>
        <p:nvCxnSpPr>
          <p:cNvPr id="25" name="Gewinkelte Verbindung 24"/>
          <p:cNvCxnSpPr/>
          <p:nvPr/>
        </p:nvCxnSpPr>
        <p:spPr>
          <a:xfrm rot="16200000" flipH="1">
            <a:off x="6842318" y="3458978"/>
            <a:ext cx="1080635" cy="2912"/>
          </a:xfrm>
          <a:prstGeom prst="bentConnector3">
            <a:avLst>
              <a:gd name="adj1" fmla="val 50000"/>
            </a:avLst>
          </a:prstGeom>
          <a:ln>
            <a:headEnd type="arrow"/>
            <a:tailEnd type="none"/>
          </a:ln>
        </p:spPr>
        <p:style>
          <a:lnRef idx="3">
            <a:schemeClr val="accent1"/>
          </a:lnRef>
          <a:fillRef idx="0">
            <a:schemeClr val="accent1"/>
          </a:fillRef>
          <a:effectRef idx="2">
            <a:schemeClr val="accent1"/>
          </a:effectRef>
          <a:fontRef idx="minor">
            <a:schemeClr val="tx1"/>
          </a:fontRef>
        </p:style>
      </p:cxnSp>
      <p:sp>
        <p:nvSpPr>
          <p:cNvPr id="14" name="Legende mit Linie 1 13"/>
          <p:cNvSpPr/>
          <p:nvPr/>
        </p:nvSpPr>
        <p:spPr>
          <a:xfrm>
            <a:off x="1091083" y="1696368"/>
            <a:ext cx="2448273" cy="1432266"/>
          </a:xfrm>
          <a:prstGeom prst="borderCallout1">
            <a:avLst>
              <a:gd name="adj1" fmla="val 99705"/>
              <a:gd name="adj2" fmla="val 99594"/>
              <a:gd name="adj3" fmla="val 199139"/>
              <a:gd name="adj4" fmla="val 257531"/>
            </a:avLst>
          </a:prstGeom>
          <a:ln w="19050"/>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t>Connect </a:t>
            </a:r>
            <a:r>
              <a:rPr lang="en-US" sz="1600" dirty="0"/>
              <a:t>the </a:t>
            </a:r>
            <a:r>
              <a:rPr lang="en-US" sz="1600" dirty="0" smtClean="0"/>
              <a:t>phone</a:t>
            </a:r>
          </a:p>
          <a:p>
            <a:pPr algn="ctr"/>
            <a:r>
              <a:rPr lang="en-US" sz="1600" dirty="0" smtClean="0"/>
              <a:t>directly </a:t>
            </a:r>
            <a:r>
              <a:rPr lang="en-US" sz="1600" dirty="0"/>
              <a:t>with </a:t>
            </a:r>
            <a:r>
              <a:rPr lang="en-US" sz="1600" dirty="0" smtClean="0"/>
              <a:t>the</a:t>
            </a:r>
          </a:p>
          <a:p>
            <a:pPr algn="ctr"/>
            <a:r>
              <a:rPr lang="en-US" sz="1600" dirty="0" smtClean="0"/>
              <a:t> </a:t>
            </a:r>
            <a:r>
              <a:rPr lang="en-US" sz="1600" dirty="0"/>
              <a:t>IP </a:t>
            </a:r>
            <a:r>
              <a:rPr lang="en-US" sz="1600" dirty="0" smtClean="0"/>
              <a:t>PBX or </a:t>
            </a:r>
            <a:r>
              <a:rPr lang="en-US" sz="1600" dirty="0"/>
              <a:t>a </a:t>
            </a:r>
            <a:r>
              <a:rPr lang="en-US" sz="1600" dirty="0" err="1"/>
              <a:t>PoE</a:t>
            </a:r>
            <a:r>
              <a:rPr lang="en-US" sz="1600" dirty="0"/>
              <a:t> switch.</a:t>
            </a:r>
            <a:endParaRPr lang="de-DE" sz="1500" dirty="0"/>
          </a:p>
        </p:txBody>
      </p:sp>
      <p:cxnSp>
        <p:nvCxnSpPr>
          <p:cNvPr id="29" name="Gewinkelte Verbindung 28"/>
          <p:cNvCxnSpPr/>
          <p:nvPr/>
        </p:nvCxnSpPr>
        <p:spPr>
          <a:xfrm rot="16200000" flipH="1">
            <a:off x="5808807" y="3463124"/>
            <a:ext cx="1080635" cy="2647"/>
          </a:xfrm>
          <a:prstGeom prst="bentConnector3">
            <a:avLst>
              <a:gd name="adj1" fmla="val 50000"/>
            </a:avLst>
          </a:prstGeom>
          <a:ln>
            <a:prstDash val="dash"/>
            <a:headEnd type="arrow"/>
            <a:tailEnd type="none"/>
          </a:ln>
        </p:spPr>
        <p:style>
          <a:lnRef idx="3">
            <a:schemeClr val="accent1"/>
          </a:lnRef>
          <a:fillRef idx="0">
            <a:schemeClr val="accent1"/>
          </a:fillRef>
          <a:effectRef idx="2">
            <a:schemeClr val="accent1"/>
          </a:effectRef>
          <a:fontRef idx="minor">
            <a:schemeClr val="tx1"/>
          </a:fontRef>
        </p:style>
      </p:cxnSp>
      <p:cxnSp>
        <p:nvCxnSpPr>
          <p:cNvPr id="30" name="Gerade Verbindung 29"/>
          <p:cNvCxnSpPr/>
          <p:nvPr/>
        </p:nvCxnSpPr>
        <p:spPr>
          <a:xfrm>
            <a:off x="4058113" y="3992732"/>
            <a:ext cx="2292468"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947068" y="6376888"/>
            <a:ext cx="6768752"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800" b="1" dirty="0" smtClean="0"/>
              <a:t>Attention</a:t>
            </a:r>
          </a:p>
          <a:p>
            <a:r>
              <a:rPr lang="en-US" sz="1800" dirty="0" smtClean="0"/>
              <a:t>When using an </a:t>
            </a:r>
            <a:r>
              <a:rPr lang="en-US" sz="1800" dirty="0"/>
              <a:t>external DHCP </a:t>
            </a:r>
            <a:r>
              <a:rPr lang="en-US" sz="1800" dirty="0" smtClean="0"/>
              <a:t>server, option 114 must </a:t>
            </a:r>
            <a:r>
              <a:rPr lang="en-US" sz="1800" dirty="0"/>
              <a:t>be </a:t>
            </a:r>
            <a:r>
              <a:rPr lang="en-US" sz="1800" dirty="0" smtClean="0"/>
              <a:t>activated!</a:t>
            </a:r>
          </a:p>
          <a:p>
            <a:r>
              <a:rPr lang="en-US" sz="1800" dirty="0" smtClean="0"/>
              <a:t>From </a:t>
            </a:r>
            <a:r>
              <a:rPr lang="en-US" sz="1800" dirty="0" err="1" smtClean="0"/>
              <a:t>sw</a:t>
            </a:r>
            <a:r>
              <a:rPr lang="en-US" sz="1800" dirty="0" smtClean="0"/>
              <a:t>-version 1.0.5 upwards also SIP multicast is supported.</a:t>
            </a:r>
            <a:endParaRPr lang="de-DE" sz="1800" dirty="0" smtClean="0"/>
          </a:p>
        </p:txBody>
      </p:sp>
    </p:spTree>
    <p:extLst>
      <p:ext uri="{BB962C8B-B14F-4D97-AF65-F5344CB8AC3E}">
        <p14:creationId xmlns:p14="http://schemas.microsoft.com/office/powerpoint/2010/main" val="170774476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a:xfrm>
            <a:off x="2131366" y="1624360"/>
            <a:ext cx="6419975" cy="4464496"/>
          </a:xfrm>
          <a:prstGeom prst="roundRect">
            <a:avLst/>
          </a:prstGeom>
          <a:gradFill>
            <a:gsLst>
              <a:gs pos="0">
                <a:schemeClr val="accent6"/>
              </a:gs>
              <a:gs pos="35000">
                <a:schemeClr val="accent6">
                  <a:lumMod val="40000"/>
                  <a:lumOff val="60000"/>
                </a:schemeClr>
              </a:gs>
              <a:gs pos="100000">
                <a:schemeClr val="accent6">
                  <a:lumMod val="60000"/>
                  <a:lumOff val="40000"/>
                </a:schemeClr>
              </a:gs>
            </a:gsLst>
          </a:gradFill>
        </p:spPr>
        <p:style>
          <a:lnRef idx="1">
            <a:schemeClr val="accent6"/>
          </a:lnRef>
          <a:fillRef idx="2">
            <a:schemeClr val="accent6"/>
          </a:fillRef>
          <a:effectRef idx="1">
            <a:schemeClr val="accent6"/>
          </a:effectRef>
          <a:fontRef idx="minor">
            <a:schemeClr val="dk1"/>
          </a:fontRef>
        </p:style>
        <p:txBody>
          <a:bodyPr lIns="91367" tIns="45684" rIns="91367" bIns="45684" rtlCol="0" anchor="ctr"/>
          <a:lstStyle/>
          <a:p>
            <a:pPr marL="742218" lvl="1" indent="-285528">
              <a:buFont typeface="Arial" pitchFamily="34" charset="0"/>
              <a:buChar char="•"/>
            </a:pPr>
            <a:r>
              <a:rPr lang="de-DE" sz="2400" dirty="0" err="1" smtClean="0"/>
              <a:t>Product</a:t>
            </a:r>
            <a:r>
              <a:rPr lang="de-DE" sz="2400" dirty="0" smtClean="0"/>
              <a:t> </a:t>
            </a:r>
            <a:r>
              <a:rPr lang="de-DE" sz="2400" dirty="0" err="1" smtClean="0"/>
              <a:t>Overview</a:t>
            </a:r>
            <a:endParaRPr lang="de-DE" sz="2400" dirty="0" smtClean="0"/>
          </a:p>
          <a:p>
            <a:pPr marL="742218" lvl="1" indent="-285528">
              <a:buFont typeface="Arial" pitchFamily="34" charset="0"/>
              <a:buChar char="•"/>
            </a:pPr>
            <a:r>
              <a:rPr lang="de-DE" sz="2400" dirty="0" err="1" smtClean="0"/>
              <a:t>License</a:t>
            </a:r>
            <a:r>
              <a:rPr lang="de-DE" sz="2400" dirty="0" smtClean="0"/>
              <a:t> </a:t>
            </a:r>
            <a:r>
              <a:rPr lang="de-DE" sz="2400" dirty="0" err="1" smtClean="0"/>
              <a:t>model</a:t>
            </a:r>
            <a:endParaRPr lang="de-DE" sz="2400" dirty="0" smtClean="0"/>
          </a:p>
          <a:p>
            <a:pPr marL="742218" lvl="1" indent="-285528">
              <a:buFont typeface="Arial" pitchFamily="34" charset="0"/>
              <a:buChar char="•"/>
            </a:pPr>
            <a:r>
              <a:rPr lang="de-DE" sz="2400" dirty="0" smtClean="0"/>
              <a:t>Initial </a:t>
            </a:r>
            <a:r>
              <a:rPr lang="de-DE" sz="2400" dirty="0" err="1" smtClean="0"/>
              <a:t>start-up</a:t>
            </a:r>
            <a:endParaRPr lang="de-DE" sz="2400" dirty="0" smtClean="0"/>
          </a:p>
          <a:p>
            <a:pPr marL="742218" lvl="1" indent="-285528">
              <a:buFont typeface="Arial" pitchFamily="34" charset="0"/>
              <a:buChar char="•"/>
            </a:pPr>
            <a:r>
              <a:rPr lang="de-DE" sz="2400" dirty="0" err="1" smtClean="0"/>
              <a:t>Autoprovisioning</a:t>
            </a:r>
            <a:endParaRPr lang="de-DE" sz="2400" dirty="0" smtClean="0"/>
          </a:p>
          <a:p>
            <a:pPr marL="742218" lvl="1" indent="-285528">
              <a:buFont typeface="Arial" pitchFamily="34" charset="0"/>
              <a:buChar char="•"/>
            </a:pPr>
            <a:r>
              <a:rPr lang="de-DE" sz="2400" dirty="0" smtClean="0"/>
              <a:t>Hot </a:t>
            </a:r>
            <a:r>
              <a:rPr lang="de-DE" sz="2400" dirty="0" err="1" smtClean="0"/>
              <a:t>Desking</a:t>
            </a:r>
            <a:endParaRPr lang="de-DE" sz="2400" dirty="0" smtClean="0"/>
          </a:p>
          <a:p>
            <a:pPr marL="742218" lvl="1" indent="-285528">
              <a:buFont typeface="Arial" pitchFamily="34" charset="0"/>
              <a:buChar char="•"/>
            </a:pPr>
            <a:r>
              <a:rPr lang="de-DE" sz="2400" dirty="0" smtClean="0"/>
              <a:t>TDM </a:t>
            </a:r>
            <a:r>
              <a:rPr lang="de-DE" sz="2400" dirty="0" err="1"/>
              <a:t>gateways</a:t>
            </a:r>
            <a:r>
              <a:rPr lang="de-DE" sz="2400" dirty="0"/>
              <a:t> </a:t>
            </a:r>
            <a:r>
              <a:rPr lang="de-DE" sz="2400" dirty="0" smtClean="0"/>
              <a:t>(BRI </a:t>
            </a:r>
            <a:r>
              <a:rPr lang="de-DE" sz="2400" dirty="0" err="1" smtClean="0"/>
              <a:t>configuration</a:t>
            </a:r>
            <a:r>
              <a:rPr lang="de-DE" sz="2400" dirty="0" smtClean="0"/>
              <a:t>)</a:t>
            </a:r>
          </a:p>
          <a:p>
            <a:pPr marL="742218" lvl="1" indent="-285528">
              <a:buFont typeface="Arial" pitchFamily="34" charset="0"/>
              <a:buChar char="•"/>
            </a:pPr>
            <a:r>
              <a:rPr lang="de-DE" sz="2400" dirty="0"/>
              <a:t>U</a:t>
            </a:r>
            <a:r>
              <a:rPr lang="de-DE" sz="2400" dirty="0" smtClean="0"/>
              <a:t>ser Management</a:t>
            </a:r>
          </a:p>
          <a:p>
            <a:pPr marL="742218" lvl="1" indent="-285528">
              <a:buFont typeface="Arial" pitchFamily="34" charset="0"/>
              <a:buChar char="•"/>
            </a:pPr>
            <a:r>
              <a:rPr lang="de-DE" sz="2400" dirty="0" smtClean="0"/>
              <a:t>Pickup </a:t>
            </a:r>
            <a:r>
              <a:rPr lang="de-DE" sz="2400" dirty="0" err="1" smtClean="0"/>
              <a:t>groups</a:t>
            </a:r>
            <a:endParaRPr lang="de-DE" sz="2400" dirty="0" smtClean="0"/>
          </a:p>
          <a:p>
            <a:pPr marL="742218" lvl="1" indent="-285528">
              <a:buFont typeface="Arial" pitchFamily="34" charset="0"/>
              <a:buChar char="•"/>
            </a:pPr>
            <a:r>
              <a:rPr lang="de-DE" sz="2400" dirty="0" err="1" smtClean="0"/>
              <a:t>Hunt</a:t>
            </a:r>
            <a:r>
              <a:rPr lang="de-DE" sz="2400" dirty="0" smtClean="0"/>
              <a:t> </a:t>
            </a:r>
            <a:r>
              <a:rPr lang="de-DE" sz="2400" dirty="0" err="1" smtClean="0"/>
              <a:t>groups</a:t>
            </a:r>
            <a:endParaRPr lang="de-DE" sz="2400" dirty="0" smtClean="0"/>
          </a:p>
          <a:p>
            <a:pPr marL="742218" lvl="1" indent="-285528">
              <a:buFont typeface="Arial" pitchFamily="34" charset="0"/>
              <a:buChar char="•"/>
            </a:pPr>
            <a:r>
              <a:rPr lang="de-DE" sz="2400" dirty="0" smtClean="0"/>
              <a:t>Web </a:t>
            </a:r>
            <a:r>
              <a:rPr lang="de-DE" sz="2400" dirty="0" err="1"/>
              <a:t>interface</a:t>
            </a:r>
            <a:r>
              <a:rPr lang="de-DE" sz="2400" dirty="0"/>
              <a:t> </a:t>
            </a:r>
            <a:r>
              <a:rPr lang="de-DE" sz="2400" dirty="0" err="1"/>
              <a:t>for</a:t>
            </a:r>
            <a:r>
              <a:rPr lang="de-DE" sz="2400" dirty="0"/>
              <a:t> </a:t>
            </a:r>
            <a:r>
              <a:rPr lang="de-DE" sz="2400" dirty="0" err="1"/>
              <a:t>user</a:t>
            </a:r>
            <a:endParaRPr lang="de-DE" sz="2400" dirty="0"/>
          </a:p>
        </p:txBody>
      </p:sp>
      <p:sp>
        <p:nvSpPr>
          <p:cNvPr id="2" name="Titel 1"/>
          <p:cNvSpPr>
            <a:spLocks noGrp="1"/>
          </p:cNvSpPr>
          <p:nvPr>
            <p:ph type="title"/>
          </p:nvPr>
        </p:nvSpPr>
        <p:spPr/>
        <p:txBody>
          <a:bodyPr/>
          <a:lstStyle/>
          <a:p>
            <a:r>
              <a:rPr lang="de-DE" dirty="0" smtClean="0"/>
              <a:t>Agenda Day 1</a:t>
            </a:r>
            <a:endParaRPr lang="de-DE" dirty="0"/>
          </a:p>
        </p:txBody>
      </p:sp>
    </p:spTree>
    <p:extLst>
      <p:ext uri="{BB962C8B-B14F-4D97-AF65-F5344CB8AC3E}">
        <p14:creationId xmlns:p14="http://schemas.microsoft.com/office/powerpoint/2010/main" val="97665043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27590" y="285353"/>
            <a:ext cx="9612471" cy="685801"/>
          </a:xfrm>
        </p:spPr>
        <p:txBody>
          <a:bodyPr/>
          <a:lstStyle/>
          <a:p>
            <a:r>
              <a:rPr lang="de-DE" dirty="0" smtClean="0"/>
              <a:t>Administrator</a:t>
            </a:r>
            <a:endParaRPr lang="de-DE" dirty="0"/>
          </a:p>
        </p:txBody>
      </p:sp>
      <p:sp>
        <p:nvSpPr>
          <p:cNvPr id="9" name="Rechteck 8"/>
          <p:cNvSpPr/>
          <p:nvPr/>
        </p:nvSpPr>
        <p:spPr>
          <a:xfrm>
            <a:off x="2955642" y="2047038"/>
            <a:ext cx="1312912" cy="28803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6" name="Picture 2" descr="G:\Screenshots\Mozilla Firefox_24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06394" y="1583661"/>
            <a:ext cx="4612936" cy="4691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Screenshots\Mozilla Firefox_24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06233" y="2632472"/>
            <a:ext cx="4613097" cy="3642535"/>
          </a:xfrm>
          <a:prstGeom prst="rect">
            <a:avLst/>
          </a:prstGeom>
          <a:noFill/>
          <a:extLst>
            <a:ext uri="{909E8E84-426E-40DD-AFC4-6F175D3DCCD1}">
              <a14:hiddenFill xmlns:a14="http://schemas.microsoft.com/office/drawing/2010/main">
                <a:solidFill>
                  <a:srgbClr val="FFFFFF"/>
                </a:solidFill>
              </a14:hiddenFill>
            </a:ext>
          </a:extLst>
        </p:spPr>
      </p:pic>
      <p:sp>
        <p:nvSpPr>
          <p:cNvPr id="2" name="Legende mit Linie 1 1"/>
          <p:cNvSpPr/>
          <p:nvPr/>
        </p:nvSpPr>
        <p:spPr>
          <a:xfrm>
            <a:off x="1091084" y="4340269"/>
            <a:ext cx="1440161" cy="823987"/>
          </a:xfrm>
          <a:prstGeom prst="borderCallout1">
            <a:avLst>
              <a:gd name="adj1" fmla="val 255"/>
              <a:gd name="adj2" fmla="val 50059"/>
              <a:gd name="adj3" fmla="val -249584"/>
              <a:gd name="adj4" fmla="val 160733"/>
            </a:avLst>
          </a:prstGeom>
          <a:ln w="19050"/>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smtClean="0">
                <a:solidFill>
                  <a:prstClr val="black"/>
                </a:solidFill>
              </a:rPr>
              <a:t>IP </a:t>
            </a:r>
            <a:r>
              <a:rPr lang="de-DE" dirty="0" err="1" smtClean="0">
                <a:solidFill>
                  <a:prstClr val="black"/>
                </a:solidFill>
              </a:rPr>
              <a:t>address</a:t>
            </a:r>
            <a:endParaRPr lang="de-DE" dirty="0" smtClean="0">
              <a:solidFill>
                <a:prstClr val="black"/>
              </a:solidFill>
            </a:endParaRPr>
          </a:p>
          <a:p>
            <a:pPr algn="ctr"/>
            <a:r>
              <a:rPr lang="de-DE" dirty="0" err="1" smtClean="0">
                <a:solidFill>
                  <a:prstClr val="black"/>
                </a:solidFill>
              </a:rPr>
              <a:t>of</a:t>
            </a:r>
            <a:r>
              <a:rPr lang="de-DE" dirty="0" smtClean="0">
                <a:solidFill>
                  <a:prstClr val="black"/>
                </a:solidFill>
              </a:rPr>
              <a:t> PBX </a:t>
            </a:r>
            <a:r>
              <a:rPr lang="de-DE" dirty="0" err="1" smtClean="0">
                <a:solidFill>
                  <a:prstClr val="black"/>
                </a:solidFill>
              </a:rPr>
              <a:t>system</a:t>
            </a:r>
            <a:endParaRPr lang="de-DE" dirty="0">
              <a:solidFill>
                <a:prstClr val="black"/>
              </a:solidFill>
            </a:endParaRPr>
          </a:p>
        </p:txBody>
      </p:sp>
      <p:sp>
        <p:nvSpPr>
          <p:cNvPr id="5" name="Rechteck 4"/>
          <p:cNvSpPr/>
          <p:nvPr/>
        </p:nvSpPr>
        <p:spPr>
          <a:xfrm>
            <a:off x="3467348" y="2191054"/>
            <a:ext cx="2808312" cy="225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3477965" y="2204274"/>
            <a:ext cx="1141511" cy="246221"/>
          </a:xfrm>
          <a:prstGeom prst="rect">
            <a:avLst/>
          </a:prstGeom>
          <a:noFill/>
        </p:spPr>
        <p:txBody>
          <a:bodyPr wrap="square" rtlCol="0">
            <a:spAutoFit/>
          </a:bodyPr>
          <a:lstStyle/>
          <a:p>
            <a:r>
              <a:rPr lang="de-DE" sz="1000" b="1" dirty="0" smtClean="0">
                <a:latin typeface="Roboto" pitchFamily="2" charset="0"/>
                <a:ea typeface="Roboto" pitchFamily="2" charset="0"/>
              </a:rPr>
              <a:t>192.168.27.99</a:t>
            </a:r>
            <a:endParaRPr lang="de-DE" sz="1000" dirty="0">
              <a:latin typeface="Roboto" pitchFamily="2" charset="0"/>
              <a:ea typeface="Roboto" pitchFamily="2" charset="0"/>
            </a:endParaRPr>
          </a:p>
        </p:txBody>
      </p:sp>
      <p:sp>
        <p:nvSpPr>
          <p:cNvPr id="8" name="Rechteck 7"/>
          <p:cNvSpPr/>
          <p:nvPr/>
        </p:nvSpPr>
        <p:spPr>
          <a:xfrm>
            <a:off x="3395340" y="2149543"/>
            <a:ext cx="1079961" cy="28803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4612961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opowski_t\Desktop\Oasy\Galilei\Screenshots\Mozilla Firefox_02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75060" y="1408336"/>
            <a:ext cx="9360000" cy="42614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a:xfrm>
            <a:off x="327590" y="285353"/>
            <a:ext cx="9612471" cy="685801"/>
          </a:xfrm>
        </p:spPr>
        <p:txBody>
          <a:bodyPr/>
          <a:lstStyle/>
          <a:p>
            <a:r>
              <a:rPr lang="de-DE" dirty="0"/>
              <a:t>Initial </a:t>
            </a:r>
            <a:r>
              <a:rPr lang="de-DE" dirty="0" err="1"/>
              <a:t>start-up</a:t>
            </a:r>
            <a:endParaRPr lang="de-DE" dirty="0"/>
          </a:p>
        </p:txBody>
      </p:sp>
      <p:sp>
        <p:nvSpPr>
          <p:cNvPr id="5" name="Rechteck 4"/>
          <p:cNvSpPr/>
          <p:nvPr/>
        </p:nvSpPr>
        <p:spPr>
          <a:xfrm>
            <a:off x="3971404" y="2789459"/>
            <a:ext cx="3168352" cy="4320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15049844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opowski_t\Desktop\Oasy\Galilei\Screenshots\Mozilla Firefox_02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92729" y="2632472"/>
            <a:ext cx="9306125" cy="38553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IP </a:t>
            </a:r>
            <a:r>
              <a:rPr lang="de-DE" dirty="0" err="1" smtClean="0"/>
              <a:t>phones</a:t>
            </a:r>
            <a:endParaRPr lang="de-DE" dirty="0"/>
          </a:p>
        </p:txBody>
      </p:sp>
      <p:pic>
        <p:nvPicPr>
          <p:cNvPr id="459" name="Picture 22" descr="Newton_s"/>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3107308" y="1553104"/>
            <a:ext cx="1018032" cy="719328"/>
          </a:xfrm>
          <a:prstGeom prst="rect">
            <a:avLst/>
          </a:prstGeom>
          <a:noFill/>
          <a:effectLst/>
        </p:spPr>
      </p:pic>
      <p:sp>
        <p:nvSpPr>
          <p:cNvPr id="500" name="Textfeld 499"/>
          <p:cNvSpPr txBox="1"/>
          <p:nvPr/>
        </p:nvSpPr>
        <p:spPr>
          <a:xfrm>
            <a:off x="902778" y="1552352"/>
            <a:ext cx="206051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DE" sz="1800" dirty="0" err="1" smtClean="0"/>
              <a:t>Autoprovisioning</a:t>
            </a:r>
            <a:r>
              <a:rPr lang="de-DE" sz="1800" dirty="0" smtClean="0"/>
              <a:t> </a:t>
            </a:r>
            <a:r>
              <a:rPr lang="de-DE" sz="1800" dirty="0" err="1" smtClean="0"/>
              <a:t>of</a:t>
            </a:r>
            <a:r>
              <a:rPr lang="de-DE" sz="1800" dirty="0" smtClean="0"/>
              <a:t> Gigaset IP-</a:t>
            </a:r>
            <a:r>
              <a:rPr lang="de-DE" sz="1800" dirty="0" err="1" smtClean="0"/>
              <a:t>phones</a:t>
            </a:r>
            <a:endParaRPr lang="en-GB" sz="1800" dirty="0"/>
          </a:p>
        </p:txBody>
      </p:sp>
    </p:spTree>
    <p:extLst>
      <p:ext uri="{BB962C8B-B14F-4D97-AF65-F5344CB8AC3E}">
        <p14:creationId xmlns:p14="http://schemas.microsoft.com/office/powerpoint/2010/main" val="169724770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Screenshots\Mozilla Firefox_29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95225" y="1326681"/>
            <a:ext cx="4932563" cy="50140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User</a:t>
            </a:r>
            <a:endParaRPr lang="de-DE" dirty="0"/>
          </a:p>
        </p:txBody>
      </p:sp>
      <p:grpSp>
        <p:nvGrpSpPr>
          <p:cNvPr id="3" name="Gruppieren 2"/>
          <p:cNvGrpSpPr/>
          <p:nvPr/>
        </p:nvGrpSpPr>
        <p:grpSpPr>
          <a:xfrm>
            <a:off x="293014" y="2777084"/>
            <a:ext cx="1523809" cy="1344067"/>
            <a:chOff x="7124985" y="3064520"/>
            <a:chExt cx="1523809" cy="1344067"/>
          </a:xfrm>
        </p:grpSpPr>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24985" y="3064520"/>
              <a:ext cx="1523809" cy="242867"/>
            </a:xfrm>
            <a:prstGeom prst="rect">
              <a:avLst/>
            </a:prstGeom>
          </p:spPr>
        </p:pic>
        <p:grpSp>
          <p:nvGrpSpPr>
            <p:cNvPr id="8" name="Gruppieren 7"/>
            <p:cNvGrpSpPr/>
            <p:nvPr/>
          </p:nvGrpSpPr>
          <p:grpSpPr>
            <a:xfrm>
              <a:off x="7336442" y="4023481"/>
              <a:ext cx="788746" cy="385106"/>
              <a:chOff x="2686051" y="1246188"/>
              <a:chExt cx="4046189" cy="2133601"/>
            </a:xfrm>
          </p:grpSpPr>
          <p:grpSp>
            <p:nvGrpSpPr>
              <p:cNvPr id="9" name="Gruppieren 8"/>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1"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2"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3"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4"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5"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36"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7"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8"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9"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0"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1"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2"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3"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4"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5"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10" name="Gruppieren 9"/>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11"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2"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3"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4"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5"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6"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7"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18"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19"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0"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1"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22"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3"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4"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5"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6"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7"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8"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29"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30"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grpSp>
      <p:grpSp>
        <p:nvGrpSpPr>
          <p:cNvPr id="49" name="Gruppieren 48"/>
          <p:cNvGrpSpPr/>
          <p:nvPr/>
        </p:nvGrpSpPr>
        <p:grpSpPr>
          <a:xfrm>
            <a:off x="3980421" y="5799565"/>
            <a:ext cx="2862727" cy="929136"/>
            <a:chOff x="4115420" y="6337400"/>
            <a:chExt cx="2862727" cy="929136"/>
          </a:xfrm>
          <a:solidFill>
            <a:schemeClr val="bg1"/>
          </a:solidFill>
        </p:grpSpPr>
        <p:sp>
          <p:nvSpPr>
            <p:cNvPr id="50" name="Rechteck 49"/>
            <p:cNvSpPr/>
            <p:nvPr/>
          </p:nvSpPr>
          <p:spPr>
            <a:xfrm>
              <a:off x="4115420" y="6337400"/>
              <a:ext cx="2862727" cy="929136"/>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llipse 3"/>
            <p:cNvSpPr/>
            <p:nvPr/>
          </p:nvSpPr>
          <p:spPr>
            <a:xfrm>
              <a:off x="4367448" y="6546160"/>
              <a:ext cx="180020" cy="17518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llipse 47"/>
            <p:cNvSpPr/>
            <p:nvPr/>
          </p:nvSpPr>
          <p:spPr>
            <a:xfrm>
              <a:off x="4367448" y="6891348"/>
              <a:ext cx="180020" cy="175184"/>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feld 4"/>
            <p:cNvSpPr txBox="1"/>
            <p:nvPr/>
          </p:nvSpPr>
          <p:spPr>
            <a:xfrm>
              <a:off x="4766215" y="6456780"/>
              <a:ext cx="1872208" cy="353943"/>
            </a:xfrm>
            <a:prstGeom prst="rect">
              <a:avLst/>
            </a:prstGeom>
            <a:grpFill/>
          </p:spPr>
          <p:txBody>
            <a:bodyPr wrap="square" rtlCol="0">
              <a:spAutoFit/>
            </a:bodyPr>
            <a:lstStyle/>
            <a:p>
              <a:r>
                <a:rPr lang="de-DE" dirty="0" err="1" smtClean="0"/>
                <a:t>Logged</a:t>
              </a:r>
              <a:r>
                <a:rPr lang="de-DE" dirty="0" smtClean="0"/>
                <a:t> in (</a:t>
              </a:r>
              <a:r>
                <a:rPr lang="de-DE" dirty="0" err="1" smtClean="0"/>
                <a:t>phone</a:t>
              </a:r>
              <a:r>
                <a:rPr lang="de-DE" dirty="0" smtClean="0"/>
                <a:t>)</a:t>
              </a:r>
            </a:p>
          </p:txBody>
        </p:sp>
        <p:sp>
          <p:nvSpPr>
            <p:cNvPr id="6" name="Textfeld 5"/>
            <p:cNvSpPr txBox="1"/>
            <p:nvPr/>
          </p:nvSpPr>
          <p:spPr>
            <a:xfrm>
              <a:off x="4763492" y="6801968"/>
              <a:ext cx="2088232" cy="353943"/>
            </a:xfrm>
            <a:prstGeom prst="rect">
              <a:avLst/>
            </a:prstGeom>
            <a:grpFill/>
          </p:spPr>
          <p:txBody>
            <a:bodyPr wrap="square" rtlCol="0">
              <a:spAutoFit/>
            </a:bodyPr>
            <a:lstStyle/>
            <a:p>
              <a:r>
                <a:rPr lang="de-DE" dirty="0" err="1" smtClean="0"/>
                <a:t>Logged</a:t>
              </a:r>
              <a:r>
                <a:rPr lang="de-DE" dirty="0" smtClean="0"/>
                <a:t> out (</a:t>
              </a:r>
              <a:r>
                <a:rPr lang="de-DE" dirty="0" err="1" smtClean="0"/>
                <a:t>phone</a:t>
              </a:r>
              <a:r>
                <a:rPr lang="de-DE" dirty="0" smtClean="0"/>
                <a:t>)</a:t>
              </a:r>
              <a:endParaRPr lang="en-GB" dirty="0"/>
            </a:p>
          </p:txBody>
        </p:sp>
      </p:grpSp>
      <p:pic>
        <p:nvPicPr>
          <p:cNvPr id="52" name="Picture 2" descr="G:\Screenshots\Mozilla Firefox_29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715820" y="1323889"/>
            <a:ext cx="1525010" cy="501407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59583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Hot </a:t>
            </a:r>
            <a:r>
              <a:rPr lang="de-DE" dirty="0" err="1" smtClean="0"/>
              <a:t>Desking</a:t>
            </a:r>
            <a:endParaRPr lang="de-DE" dirty="0"/>
          </a:p>
        </p:txBody>
      </p:sp>
      <p:grpSp>
        <p:nvGrpSpPr>
          <p:cNvPr id="3" name="Gruppieren 2"/>
          <p:cNvGrpSpPr/>
          <p:nvPr/>
        </p:nvGrpSpPr>
        <p:grpSpPr>
          <a:xfrm>
            <a:off x="1667726" y="2421809"/>
            <a:ext cx="7333658" cy="3079283"/>
            <a:chOff x="1649714" y="1623682"/>
            <a:chExt cx="7333658" cy="3079283"/>
          </a:xfrm>
        </p:grpSpPr>
        <p:pic>
          <p:nvPicPr>
            <p:cNvPr id="459" name="Picture 22" descr="Newton_s"/>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1902602" y="3041298"/>
              <a:ext cx="1018032" cy="719328"/>
            </a:xfrm>
            <a:prstGeom prst="rect">
              <a:avLst/>
            </a:prstGeom>
            <a:noFill/>
            <a:effectLst/>
          </p:spPr>
        </p:pic>
        <p:pic>
          <p:nvPicPr>
            <p:cNvPr id="460" name="Grafik 45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49714" y="2243866"/>
              <a:ext cx="1523809" cy="239486"/>
            </a:xfrm>
            <a:prstGeom prst="rect">
              <a:avLst/>
            </a:prstGeom>
          </p:spPr>
        </p:pic>
        <p:pic>
          <p:nvPicPr>
            <p:cNvPr id="461" name="Grafik 46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459563" y="2240484"/>
              <a:ext cx="1523809" cy="242867"/>
            </a:xfrm>
            <a:prstGeom prst="rect">
              <a:avLst/>
            </a:prstGeom>
          </p:spPr>
        </p:pic>
        <p:grpSp>
          <p:nvGrpSpPr>
            <p:cNvPr id="462" name="Gruppieren 461"/>
            <p:cNvGrpSpPr/>
            <p:nvPr/>
          </p:nvGrpSpPr>
          <p:grpSpPr>
            <a:xfrm>
              <a:off x="7789114" y="3208409"/>
              <a:ext cx="788746" cy="385106"/>
              <a:chOff x="2686051" y="1246188"/>
              <a:chExt cx="4046189" cy="2133601"/>
            </a:xfrm>
          </p:grpSpPr>
          <p:grpSp>
            <p:nvGrpSpPr>
              <p:cNvPr id="463" name="Gruppieren 462"/>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85"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6"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7"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8"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9"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90"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1"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2"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3"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4"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5"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6"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7"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8"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99"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464" name="Gruppieren 463"/>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65"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66"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67"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68"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69"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70"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71"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72"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73"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74"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75"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p>
              </p:txBody>
            </p:sp>
            <p:sp>
              <p:nvSpPr>
                <p:cNvPr id="476"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77"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78"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79"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0"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1"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2"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3"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sp>
              <p:nvSpPr>
                <p:cNvPr id="484"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p>
              </p:txBody>
            </p:sp>
          </p:grpSp>
        </p:grpSp>
        <p:sp>
          <p:nvSpPr>
            <p:cNvPr id="500" name="Textfeld 499"/>
            <p:cNvSpPr txBox="1"/>
            <p:nvPr/>
          </p:nvSpPr>
          <p:spPr>
            <a:xfrm>
              <a:off x="3683372" y="1623682"/>
              <a:ext cx="32846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DE" sz="1800" dirty="0" smtClean="0"/>
                <a:t>Log User </a:t>
              </a:r>
              <a:r>
                <a:rPr lang="de-DE" sz="1800" dirty="0" err="1" smtClean="0"/>
                <a:t>onto</a:t>
              </a:r>
              <a:r>
                <a:rPr lang="de-DE" sz="1800" dirty="0" smtClean="0"/>
                <a:t> a </a:t>
              </a:r>
              <a:r>
                <a:rPr lang="de-DE" sz="1800" dirty="0" err="1" smtClean="0"/>
                <a:t>phone</a:t>
              </a:r>
              <a:endParaRPr lang="en-GB" sz="1800" dirty="0"/>
            </a:p>
          </p:txBody>
        </p:sp>
        <p:sp>
          <p:nvSpPr>
            <p:cNvPr id="6" name="Textfeld 5"/>
            <p:cNvSpPr txBox="1"/>
            <p:nvPr/>
          </p:nvSpPr>
          <p:spPr>
            <a:xfrm>
              <a:off x="4297721" y="2243866"/>
              <a:ext cx="2058039" cy="615553"/>
            </a:xfrm>
            <a:prstGeom prst="rect">
              <a:avLst/>
            </a:prstGeom>
            <a:noFill/>
          </p:spPr>
          <p:txBody>
            <a:bodyPr wrap="square" rtlCol="0">
              <a:spAutoFit/>
            </a:bodyPr>
            <a:lstStyle/>
            <a:p>
              <a:pPr algn="ctr"/>
              <a:r>
                <a:rPr lang="de-DE" dirty="0" smtClean="0"/>
                <a:t>*0 + Extension</a:t>
              </a:r>
              <a:endParaRPr lang="de-DE" sz="2000" dirty="0">
                <a:latin typeface="Arial" panose="020B0604020202020204" pitchFamily="34" charset="0"/>
                <a:cs typeface="Arial" panose="020B0604020202020204" pitchFamily="34" charset="0"/>
              </a:endParaRPr>
            </a:p>
            <a:p>
              <a:pPr algn="ctr"/>
              <a:r>
                <a:rPr lang="de-DE" dirty="0" smtClean="0"/>
                <a:t>PIN + #</a:t>
              </a:r>
            </a:p>
          </p:txBody>
        </p:sp>
        <p:cxnSp>
          <p:nvCxnSpPr>
            <p:cNvPr id="4" name="Gerade Verbindung mit Pfeil 3"/>
            <p:cNvCxnSpPr/>
            <p:nvPr/>
          </p:nvCxnSpPr>
          <p:spPr>
            <a:xfrm flipH="1">
              <a:off x="3525497" y="3292127"/>
              <a:ext cx="3600400" cy="16743"/>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a:xfrm>
              <a:off x="3683372" y="3760626"/>
              <a:ext cx="328465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DE" sz="1800" dirty="0" smtClean="0"/>
                <a:t>Log User off a </a:t>
              </a:r>
              <a:r>
                <a:rPr lang="de-DE" sz="1800" dirty="0" err="1" smtClean="0"/>
                <a:t>phone</a:t>
              </a:r>
              <a:endParaRPr lang="en-GB" sz="1800" dirty="0"/>
            </a:p>
          </p:txBody>
        </p:sp>
        <p:sp>
          <p:nvSpPr>
            <p:cNvPr id="51" name="Textfeld 50"/>
            <p:cNvSpPr txBox="1"/>
            <p:nvPr/>
          </p:nvSpPr>
          <p:spPr>
            <a:xfrm>
              <a:off x="4246479" y="4129958"/>
              <a:ext cx="2058039" cy="353943"/>
            </a:xfrm>
            <a:prstGeom prst="rect">
              <a:avLst/>
            </a:prstGeom>
            <a:noFill/>
          </p:spPr>
          <p:txBody>
            <a:bodyPr wrap="square" rtlCol="0">
              <a:spAutoFit/>
            </a:bodyPr>
            <a:lstStyle/>
            <a:p>
              <a:pPr algn="ctr"/>
              <a:r>
                <a:rPr lang="de-DE" dirty="0" smtClean="0"/>
                <a:t>*0* </a:t>
              </a:r>
              <a:endParaRPr lang="de-DE" sz="2000" dirty="0">
                <a:latin typeface="Arial" panose="020B0604020202020204" pitchFamily="34" charset="0"/>
                <a:cs typeface="Arial" panose="020B0604020202020204" pitchFamily="34" charset="0"/>
              </a:endParaRPr>
            </a:p>
          </p:txBody>
        </p:sp>
        <p:grpSp>
          <p:nvGrpSpPr>
            <p:cNvPr id="9" name="Gruppieren 8"/>
            <p:cNvGrpSpPr/>
            <p:nvPr/>
          </p:nvGrpSpPr>
          <p:grpSpPr>
            <a:xfrm>
              <a:off x="3506509" y="4474109"/>
              <a:ext cx="3600400" cy="228856"/>
              <a:chOff x="3525497" y="4413519"/>
              <a:chExt cx="3600400" cy="228856"/>
            </a:xfrm>
          </p:grpSpPr>
          <p:cxnSp>
            <p:nvCxnSpPr>
              <p:cNvPr id="58" name="Gerade Verbindung mit Pfeil 57"/>
              <p:cNvCxnSpPr/>
              <p:nvPr/>
            </p:nvCxnSpPr>
            <p:spPr>
              <a:xfrm flipH="1">
                <a:off x="3525497" y="4511204"/>
                <a:ext cx="3600400" cy="16743"/>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 name="Gruppieren 7"/>
              <p:cNvGrpSpPr/>
              <p:nvPr/>
            </p:nvGrpSpPr>
            <p:grpSpPr>
              <a:xfrm>
                <a:off x="4673632" y="4413519"/>
                <a:ext cx="1306215" cy="228856"/>
                <a:chOff x="3173523" y="7165418"/>
                <a:chExt cx="1306215" cy="228856"/>
              </a:xfrm>
            </p:grpSpPr>
            <p:cxnSp>
              <p:nvCxnSpPr>
                <p:cNvPr id="5" name="Gerade Verbindung 4"/>
                <p:cNvCxnSpPr/>
                <p:nvPr/>
              </p:nvCxnSpPr>
              <p:spPr>
                <a:xfrm flipV="1">
                  <a:off x="3467348" y="7170230"/>
                  <a:ext cx="144016" cy="21602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p:nvCxnSpPr>
              <p:spPr>
                <a:xfrm flipV="1">
                  <a:off x="3759658" y="7165418"/>
                  <a:ext cx="144016" cy="21602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3173523" y="7167022"/>
                  <a:ext cx="144016" cy="21602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4191706" y="7171834"/>
                  <a:ext cx="144016" cy="21602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p:nvCxnSpPr>
              <p:spPr>
                <a:xfrm flipV="1">
                  <a:off x="4335722" y="7173438"/>
                  <a:ext cx="144016" cy="21602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Gerade Verbindung 65"/>
                <p:cNvCxnSpPr/>
                <p:nvPr/>
              </p:nvCxnSpPr>
              <p:spPr>
                <a:xfrm flipV="1">
                  <a:off x="3323332" y="7175042"/>
                  <a:ext cx="144016" cy="21602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p:nvCxnSpPr>
              <p:spPr>
                <a:xfrm flipV="1">
                  <a:off x="3613503" y="7168626"/>
                  <a:ext cx="144016" cy="21602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p:nvCxnSpPr>
              <p:spPr>
                <a:xfrm flipV="1">
                  <a:off x="3903674" y="7176646"/>
                  <a:ext cx="144016" cy="21602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9" name="Gerade Verbindung 68"/>
                <p:cNvCxnSpPr/>
                <p:nvPr/>
              </p:nvCxnSpPr>
              <p:spPr>
                <a:xfrm flipV="1">
                  <a:off x="4047690" y="7178250"/>
                  <a:ext cx="144016" cy="21602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73" name="Ellipse 72"/>
            <p:cNvSpPr/>
            <p:nvPr/>
          </p:nvSpPr>
          <p:spPr>
            <a:xfrm>
              <a:off x="7399697" y="3221278"/>
              <a:ext cx="180020" cy="17518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Ellipse 73"/>
            <p:cNvSpPr/>
            <p:nvPr/>
          </p:nvSpPr>
          <p:spPr>
            <a:xfrm>
              <a:off x="7409745" y="4442476"/>
              <a:ext cx="180020" cy="175184"/>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feld 77"/>
            <p:cNvSpPr txBox="1"/>
            <p:nvPr/>
          </p:nvSpPr>
          <p:spPr>
            <a:xfrm>
              <a:off x="7102308" y="2926601"/>
              <a:ext cx="772739" cy="353943"/>
            </a:xfrm>
            <a:prstGeom prst="rect">
              <a:avLst/>
            </a:prstGeom>
            <a:noFill/>
          </p:spPr>
          <p:txBody>
            <a:bodyPr wrap="square" rtlCol="0">
              <a:spAutoFit/>
            </a:bodyPr>
            <a:lstStyle/>
            <a:p>
              <a:pPr algn="ctr"/>
              <a:r>
                <a:rPr lang="de-DE" dirty="0" smtClean="0"/>
                <a:t>Status</a:t>
              </a:r>
            </a:p>
          </p:txBody>
        </p:sp>
        <p:sp>
          <p:nvSpPr>
            <p:cNvPr id="79" name="Textfeld 78"/>
            <p:cNvSpPr txBox="1"/>
            <p:nvPr/>
          </p:nvSpPr>
          <p:spPr>
            <a:xfrm>
              <a:off x="7104446" y="4088533"/>
              <a:ext cx="772739" cy="353943"/>
            </a:xfrm>
            <a:prstGeom prst="rect">
              <a:avLst/>
            </a:prstGeom>
            <a:noFill/>
          </p:spPr>
          <p:txBody>
            <a:bodyPr wrap="square" rtlCol="0">
              <a:spAutoFit/>
            </a:bodyPr>
            <a:lstStyle/>
            <a:p>
              <a:pPr algn="ctr"/>
              <a:r>
                <a:rPr lang="de-DE" dirty="0" smtClean="0"/>
                <a:t>Status</a:t>
              </a:r>
            </a:p>
          </p:txBody>
        </p:sp>
      </p:grpSp>
    </p:spTree>
    <p:extLst>
      <p:ext uri="{BB962C8B-B14F-4D97-AF65-F5344CB8AC3E}">
        <p14:creationId xmlns:p14="http://schemas.microsoft.com/office/powerpoint/2010/main" val="335373931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322" y="238772"/>
            <a:ext cx="9612471" cy="685801"/>
          </a:xfrm>
        </p:spPr>
        <p:txBody>
          <a:bodyPr/>
          <a:lstStyle/>
          <a:p>
            <a:r>
              <a:rPr lang="de-DE" dirty="0" smtClean="0"/>
              <a:t>Hot </a:t>
            </a:r>
            <a:r>
              <a:rPr lang="de-DE" dirty="0" err="1" smtClean="0"/>
              <a:t>Desking</a:t>
            </a:r>
            <a:endParaRPr lang="de-DE" dirty="0"/>
          </a:p>
        </p:txBody>
      </p:sp>
      <p:grpSp>
        <p:nvGrpSpPr>
          <p:cNvPr id="58" name="Gruppieren 57"/>
          <p:cNvGrpSpPr/>
          <p:nvPr/>
        </p:nvGrpSpPr>
        <p:grpSpPr>
          <a:xfrm>
            <a:off x="576138" y="1589925"/>
            <a:ext cx="3029779" cy="2136441"/>
            <a:chOff x="626378" y="1660261"/>
            <a:chExt cx="3029779" cy="2136441"/>
          </a:xfrm>
        </p:grpSpPr>
        <p:sp>
          <p:nvSpPr>
            <p:cNvPr id="3" name="Rechteck 2"/>
            <p:cNvSpPr/>
            <p:nvPr/>
          </p:nvSpPr>
          <p:spPr>
            <a:xfrm>
              <a:off x="626378" y="1671146"/>
              <a:ext cx="3024335"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solidFill>
                  <a:srgbClr val="F79646">
                    <a:lumMod val="75000"/>
                  </a:srgbClr>
                </a:solidFill>
                <a:latin typeface="Arial" pitchFamily="34" charset="0"/>
                <a:cs typeface="Arial" pitchFamily="34" charset="0"/>
              </a:endParaRPr>
            </a:p>
          </p:txBody>
        </p:sp>
        <p:cxnSp>
          <p:nvCxnSpPr>
            <p:cNvPr id="4" name="Gerade Verbindung 3"/>
            <p:cNvCxnSpPr/>
            <p:nvPr/>
          </p:nvCxnSpPr>
          <p:spPr>
            <a:xfrm>
              <a:off x="626378" y="3521582"/>
              <a:ext cx="3024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781280" y="3488925"/>
              <a:ext cx="936104" cy="307777"/>
            </a:xfrm>
            <a:prstGeom prst="rect">
              <a:avLst/>
            </a:prstGeom>
            <a:noFill/>
          </p:spPr>
          <p:txBody>
            <a:bodyPr wrap="square" rtlCol="0">
              <a:spAutoFit/>
            </a:bodyPr>
            <a:lstStyle/>
            <a:p>
              <a:r>
                <a:rPr lang="de-DE" sz="1400" dirty="0" smtClean="0">
                  <a:solidFill>
                    <a:prstClr val="white"/>
                  </a:solidFill>
                  <a:latin typeface="Arial" pitchFamily="34" charset="0"/>
                  <a:cs typeface="Arial" pitchFamily="34" charset="0"/>
                </a:rPr>
                <a:t>&lt;C</a:t>
              </a:r>
              <a:endParaRPr lang="de-DE" sz="1400" dirty="0">
                <a:solidFill>
                  <a:prstClr val="white"/>
                </a:solidFill>
                <a:latin typeface="Arial" pitchFamily="34" charset="0"/>
                <a:cs typeface="Arial" pitchFamily="34" charset="0"/>
              </a:endParaRPr>
            </a:p>
          </p:txBody>
        </p:sp>
        <p:sp>
          <p:nvSpPr>
            <p:cNvPr id="6" name="Rechteck 5"/>
            <p:cNvSpPr/>
            <p:nvPr/>
          </p:nvSpPr>
          <p:spPr>
            <a:xfrm>
              <a:off x="781280" y="3255323"/>
              <a:ext cx="2725418" cy="21602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400" dirty="0" smtClean="0">
                  <a:solidFill>
                    <a:srgbClr val="F79646">
                      <a:lumMod val="75000"/>
                    </a:srgbClr>
                  </a:solidFill>
                  <a:latin typeface="Arial" pitchFamily="34" charset="0"/>
                  <a:cs typeface="Arial" pitchFamily="34" charset="0"/>
                </a:rPr>
                <a:t>123</a:t>
              </a:r>
              <a:endParaRPr lang="de-DE" sz="1400" dirty="0">
                <a:solidFill>
                  <a:srgbClr val="F79646">
                    <a:lumMod val="75000"/>
                  </a:srgbClr>
                </a:solidFill>
                <a:latin typeface="Arial" pitchFamily="34" charset="0"/>
                <a:cs typeface="Arial" pitchFamily="34" charset="0"/>
              </a:endParaRPr>
            </a:p>
          </p:txBody>
        </p:sp>
        <p:sp>
          <p:nvSpPr>
            <p:cNvPr id="7" name="Textfeld 6"/>
            <p:cNvSpPr txBox="1"/>
            <p:nvPr/>
          </p:nvSpPr>
          <p:spPr>
            <a:xfrm>
              <a:off x="781279" y="2103194"/>
              <a:ext cx="1285258" cy="400110"/>
            </a:xfrm>
            <a:prstGeom prst="rect">
              <a:avLst/>
            </a:prstGeom>
            <a:noFill/>
          </p:spPr>
          <p:txBody>
            <a:bodyPr wrap="square" rtlCol="0">
              <a:spAutoFit/>
            </a:bodyPr>
            <a:lstStyle/>
            <a:p>
              <a:r>
                <a:rPr lang="de-DE" sz="2000" dirty="0" smtClean="0">
                  <a:solidFill>
                    <a:srgbClr val="F79646">
                      <a:lumMod val="75000"/>
                    </a:srgbClr>
                  </a:solidFill>
                  <a:latin typeface="Arial" pitchFamily="34" charset="0"/>
                  <a:cs typeface="Arial" pitchFamily="34" charset="0"/>
                </a:rPr>
                <a:t>*0101</a:t>
              </a:r>
              <a:endParaRPr lang="de-DE" sz="2000" dirty="0">
                <a:solidFill>
                  <a:srgbClr val="F79646">
                    <a:lumMod val="75000"/>
                  </a:srgbClr>
                </a:solidFill>
                <a:latin typeface="Arial" pitchFamily="34" charset="0"/>
                <a:cs typeface="Arial" pitchFamily="34" charset="0"/>
              </a:endParaRPr>
            </a:p>
          </p:txBody>
        </p:sp>
        <p:cxnSp>
          <p:nvCxnSpPr>
            <p:cNvPr id="8" name="Gerade Verbindung 7"/>
            <p:cNvCxnSpPr/>
            <p:nvPr/>
          </p:nvCxnSpPr>
          <p:spPr>
            <a:xfrm>
              <a:off x="631822" y="1908942"/>
              <a:ext cx="3024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781280" y="1660261"/>
              <a:ext cx="1429275" cy="276999"/>
            </a:xfrm>
            <a:prstGeom prst="rect">
              <a:avLst/>
            </a:prstGeom>
            <a:noFill/>
          </p:spPr>
          <p:txBody>
            <a:bodyPr wrap="square" rtlCol="0">
              <a:spAutoFit/>
            </a:bodyPr>
            <a:lstStyle/>
            <a:p>
              <a:r>
                <a:rPr lang="de-DE" sz="1200" dirty="0" smtClean="0">
                  <a:solidFill>
                    <a:prstClr val="white"/>
                  </a:solidFill>
                  <a:latin typeface="Arial" pitchFamily="34" charset="0"/>
                  <a:cs typeface="Arial" pitchFamily="34" charset="0"/>
                </a:rPr>
                <a:t>Wahlvorbereitung</a:t>
              </a:r>
              <a:endParaRPr lang="de-DE" sz="1200" dirty="0">
                <a:solidFill>
                  <a:prstClr val="white"/>
                </a:solidFill>
                <a:latin typeface="Arial" pitchFamily="34" charset="0"/>
                <a:cs typeface="Arial" pitchFamily="34" charset="0"/>
              </a:endParaRPr>
            </a:p>
          </p:txBody>
        </p:sp>
        <p:sp>
          <p:nvSpPr>
            <p:cNvPr id="10" name="Textfeld 9"/>
            <p:cNvSpPr txBox="1"/>
            <p:nvPr/>
          </p:nvSpPr>
          <p:spPr>
            <a:xfrm>
              <a:off x="2570594" y="1671146"/>
              <a:ext cx="936104" cy="276999"/>
            </a:xfrm>
            <a:prstGeom prst="rect">
              <a:avLst/>
            </a:prstGeom>
            <a:noFill/>
          </p:spPr>
          <p:txBody>
            <a:bodyPr wrap="square" rtlCol="0">
              <a:spAutoFit/>
            </a:bodyPr>
            <a:lstStyle/>
            <a:p>
              <a:pPr algn="r"/>
              <a:r>
                <a:rPr lang="de-DE" sz="1200" dirty="0" smtClean="0">
                  <a:solidFill>
                    <a:prstClr val="white"/>
                  </a:solidFill>
                  <a:latin typeface="Arial" pitchFamily="34" charset="0"/>
                  <a:cs typeface="Arial" pitchFamily="34" charset="0"/>
                </a:rPr>
                <a:t>10:10</a:t>
              </a:r>
              <a:endParaRPr lang="de-DE" sz="1200" dirty="0">
                <a:solidFill>
                  <a:prstClr val="white"/>
                </a:solidFill>
                <a:latin typeface="Arial" pitchFamily="34" charset="0"/>
                <a:cs typeface="Arial" pitchFamily="34" charset="0"/>
              </a:endParaRP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30341" y="3547247"/>
              <a:ext cx="243697" cy="201245"/>
            </a:xfrm>
            <a:prstGeom prst="rect">
              <a:avLst/>
            </a:prstGeom>
          </p:spPr>
        </p:pic>
        <p:cxnSp>
          <p:nvCxnSpPr>
            <p:cNvPr id="12" name="Gerade Verbindung mit Pfeil 11"/>
            <p:cNvCxnSpPr/>
            <p:nvPr/>
          </p:nvCxnSpPr>
          <p:spPr>
            <a:xfrm>
              <a:off x="3055893" y="3647868"/>
              <a:ext cx="162771"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14" name="Ellipse 13"/>
          <p:cNvSpPr/>
          <p:nvPr/>
        </p:nvSpPr>
        <p:spPr>
          <a:xfrm>
            <a:off x="1527449" y="3953187"/>
            <a:ext cx="1002670" cy="93610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smtClean="0">
                <a:solidFill>
                  <a:srgbClr val="00B050"/>
                </a:solidFill>
                <a:latin typeface="Wingdings" pitchFamily="2" charset="2"/>
              </a:rPr>
              <a:t>ü</a:t>
            </a:r>
            <a:endParaRPr lang="de-DE" sz="2200" dirty="0">
              <a:solidFill>
                <a:srgbClr val="00B050"/>
              </a:solidFill>
              <a:latin typeface="Wingdings" pitchFamily="2" charset="2"/>
            </a:endParaRPr>
          </a:p>
        </p:txBody>
      </p:sp>
      <p:grpSp>
        <p:nvGrpSpPr>
          <p:cNvPr id="57" name="Gruppieren 56"/>
          <p:cNvGrpSpPr/>
          <p:nvPr/>
        </p:nvGrpSpPr>
        <p:grpSpPr>
          <a:xfrm>
            <a:off x="1666934" y="5312541"/>
            <a:ext cx="842741" cy="771528"/>
            <a:chOff x="5146676" y="5359400"/>
            <a:chExt cx="311150" cy="250826"/>
          </a:xfrm>
        </p:grpSpPr>
        <p:sp>
          <p:nvSpPr>
            <p:cNvPr id="16" name="Rectangle 6316"/>
            <p:cNvSpPr>
              <a:spLocks noChangeArrowheads="1"/>
            </p:cNvSpPr>
            <p:nvPr/>
          </p:nvSpPr>
          <p:spPr bwMode="auto">
            <a:xfrm>
              <a:off x="5149851" y="5438775"/>
              <a:ext cx="1588" cy="1588"/>
            </a:xfrm>
            <a:prstGeom prst="rect">
              <a:avLst/>
            </a:prstGeom>
            <a:solidFill>
              <a:srgbClr val="333333"/>
            </a:solidFill>
            <a:ln w="0">
              <a:solidFill>
                <a:srgbClr val="333333"/>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 name="Freeform 6317"/>
            <p:cNvSpPr>
              <a:spLocks/>
            </p:cNvSpPr>
            <p:nvPr/>
          </p:nvSpPr>
          <p:spPr bwMode="auto">
            <a:xfrm>
              <a:off x="5146676" y="5434013"/>
              <a:ext cx="30163" cy="31750"/>
            </a:xfrm>
            <a:custGeom>
              <a:avLst/>
              <a:gdLst>
                <a:gd name="T0" fmla="*/ 9 w 19"/>
                <a:gd name="T1" fmla="*/ 0 h 20"/>
                <a:gd name="T2" fmla="*/ 19 w 19"/>
                <a:gd name="T3" fmla="*/ 0 h 20"/>
                <a:gd name="T4" fmla="*/ 0 w 19"/>
                <a:gd name="T5" fmla="*/ 20 h 20"/>
                <a:gd name="T6" fmla="*/ 0 w 19"/>
                <a:gd name="T7" fmla="*/ 10 h 20"/>
                <a:gd name="T8" fmla="*/ 1 w 19"/>
                <a:gd name="T9" fmla="*/ 6 h 20"/>
                <a:gd name="T10" fmla="*/ 2 w 19"/>
                <a:gd name="T11" fmla="*/ 3 h 20"/>
                <a:gd name="T12" fmla="*/ 2 w 19"/>
                <a:gd name="T13" fmla="*/ 3 h 20"/>
                <a:gd name="T14" fmla="*/ 6 w 19"/>
                <a:gd name="T15" fmla="*/ 2 h 20"/>
                <a:gd name="T16" fmla="*/ 9 w 1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0">
                  <a:moveTo>
                    <a:pt x="9" y="0"/>
                  </a:moveTo>
                  <a:lnTo>
                    <a:pt x="19" y="0"/>
                  </a:lnTo>
                  <a:lnTo>
                    <a:pt x="0" y="20"/>
                  </a:lnTo>
                  <a:lnTo>
                    <a:pt x="0" y="10"/>
                  </a:lnTo>
                  <a:lnTo>
                    <a:pt x="1" y="6"/>
                  </a:lnTo>
                  <a:lnTo>
                    <a:pt x="2" y="3"/>
                  </a:lnTo>
                  <a:lnTo>
                    <a:pt x="2" y="3"/>
                  </a:lnTo>
                  <a:lnTo>
                    <a:pt x="6" y="2"/>
                  </a:lnTo>
                  <a:lnTo>
                    <a:pt x="9" y="0"/>
                  </a:lnTo>
                  <a:close/>
                </a:path>
              </a:pathLst>
            </a:custGeom>
            <a:solidFill>
              <a:srgbClr val="333333"/>
            </a:solidFill>
            <a:ln w="0">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 name="Freeform 6318"/>
            <p:cNvSpPr>
              <a:spLocks/>
            </p:cNvSpPr>
            <p:nvPr/>
          </p:nvSpPr>
          <p:spPr bwMode="auto">
            <a:xfrm>
              <a:off x="5146676" y="5434013"/>
              <a:ext cx="53975" cy="55563"/>
            </a:xfrm>
            <a:custGeom>
              <a:avLst/>
              <a:gdLst>
                <a:gd name="T0" fmla="*/ 19 w 34"/>
                <a:gd name="T1" fmla="*/ 0 h 35"/>
                <a:gd name="T2" fmla="*/ 34 w 34"/>
                <a:gd name="T3" fmla="*/ 0 h 35"/>
                <a:gd name="T4" fmla="*/ 0 w 34"/>
                <a:gd name="T5" fmla="*/ 35 h 35"/>
                <a:gd name="T6" fmla="*/ 0 w 34"/>
                <a:gd name="T7" fmla="*/ 20 h 35"/>
                <a:gd name="T8" fmla="*/ 19 w 34"/>
                <a:gd name="T9" fmla="*/ 0 h 35"/>
              </a:gdLst>
              <a:ahLst/>
              <a:cxnLst>
                <a:cxn ang="0">
                  <a:pos x="T0" y="T1"/>
                </a:cxn>
                <a:cxn ang="0">
                  <a:pos x="T2" y="T3"/>
                </a:cxn>
                <a:cxn ang="0">
                  <a:pos x="T4" y="T5"/>
                </a:cxn>
                <a:cxn ang="0">
                  <a:pos x="T6" y="T7"/>
                </a:cxn>
                <a:cxn ang="0">
                  <a:pos x="T8" y="T9"/>
                </a:cxn>
              </a:cxnLst>
              <a:rect l="0" t="0" r="r" b="b"/>
              <a:pathLst>
                <a:path w="34" h="35">
                  <a:moveTo>
                    <a:pt x="19" y="0"/>
                  </a:moveTo>
                  <a:lnTo>
                    <a:pt x="34" y="0"/>
                  </a:lnTo>
                  <a:lnTo>
                    <a:pt x="0" y="35"/>
                  </a:lnTo>
                  <a:lnTo>
                    <a:pt x="0" y="20"/>
                  </a:lnTo>
                  <a:lnTo>
                    <a:pt x="19" y="0"/>
                  </a:lnTo>
                  <a:close/>
                </a:path>
              </a:pathLst>
            </a:custGeom>
            <a:solidFill>
              <a:srgbClr val="353535"/>
            </a:solidFill>
            <a:ln w="0">
              <a:solidFill>
                <a:srgbClr val="353535"/>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 name="Freeform 6319"/>
            <p:cNvSpPr>
              <a:spLocks/>
            </p:cNvSpPr>
            <p:nvPr/>
          </p:nvSpPr>
          <p:spPr bwMode="auto">
            <a:xfrm>
              <a:off x="5146676" y="5395913"/>
              <a:ext cx="114300" cy="115888"/>
            </a:xfrm>
            <a:custGeom>
              <a:avLst/>
              <a:gdLst>
                <a:gd name="T0" fmla="*/ 72 w 72"/>
                <a:gd name="T1" fmla="*/ 0 h 73"/>
                <a:gd name="T2" fmla="*/ 0 w 72"/>
                <a:gd name="T3" fmla="*/ 73 h 73"/>
                <a:gd name="T4" fmla="*/ 0 w 72"/>
                <a:gd name="T5" fmla="*/ 59 h 73"/>
                <a:gd name="T6" fmla="*/ 34 w 72"/>
                <a:gd name="T7" fmla="*/ 24 h 73"/>
                <a:gd name="T8" fmla="*/ 40 w 72"/>
                <a:gd name="T9" fmla="*/ 24 h 73"/>
                <a:gd name="T10" fmla="*/ 72 w 72"/>
                <a:gd name="T11" fmla="*/ 0 h 73"/>
              </a:gdLst>
              <a:ahLst/>
              <a:cxnLst>
                <a:cxn ang="0">
                  <a:pos x="T0" y="T1"/>
                </a:cxn>
                <a:cxn ang="0">
                  <a:pos x="T2" y="T3"/>
                </a:cxn>
                <a:cxn ang="0">
                  <a:pos x="T4" y="T5"/>
                </a:cxn>
                <a:cxn ang="0">
                  <a:pos x="T6" y="T7"/>
                </a:cxn>
                <a:cxn ang="0">
                  <a:pos x="T8" y="T9"/>
                </a:cxn>
                <a:cxn ang="0">
                  <a:pos x="T10" y="T11"/>
                </a:cxn>
              </a:cxnLst>
              <a:rect l="0" t="0" r="r" b="b"/>
              <a:pathLst>
                <a:path w="72" h="73">
                  <a:moveTo>
                    <a:pt x="72" y="0"/>
                  </a:moveTo>
                  <a:lnTo>
                    <a:pt x="0" y="73"/>
                  </a:lnTo>
                  <a:lnTo>
                    <a:pt x="0" y="59"/>
                  </a:lnTo>
                  <a:lnTo>
                    <a:pt x="34" y="24"/>
                  </a:lnTo>
                  <a:lnTo>
                    <a:pt x="40" y="24"/>
                  </a:lnTo>
                  <a:lnTo>
                    <a:pt x="72" y="0"/>
                  </a:lnTo>
                  <a:close/>
                </a:path>
              </a:pathLst>
            </a:custGeom>
            <a:solidFill>
              <a:srgbClr val="383838"/>
            </a:solidFill>
            <a:ln w="0">
              <a:solidFill>
                <a:srgbClr val="383838"/>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 name="Freeform 6320"/>
            <p:cNvSpPr>
              <a:spLocks/>
            </p:cNvSpPr>
            <p:nvPr/>
          </p:nvSpPr>
          <p:spPr bwMode="auto">
            <a:xfrm>
              <a:off x="5146676" y="5370513"/>
              <a:ext cx="160338" cy="161925"/>
            </a:xfrm>
            <a:custGeom>
              <a:avLst/>
              <a:gdLst>
                <a:gd name="T0" fmla="*/ 97 w 101"/>
                <a:gd name="T1" fmla="*/ 0 h 102"/>
                <a:gd name="T2" fmla="*/ 101 w 101"/>
                <a:gd name="T3" fmla="*/ 1 h 102"/>
                <a:gd name="T4" fmla="*/ 101 w 101"/>
                <a:gd name="T5" fmla="*/ 1 h 102"/>
                <a:gd name="T6" fmla="*/ 1 w 101"/>
                <a:gd name="T7" fmla="*/ 102 h 102"/>
                <a:gd name="T8" fmla="*/ 0 w 101"/>
                <a:gd name="T9" fmla="*/ 98 h 102"/>
                <a:gd name="T10" fmla="*/ 0 w 101"/>
                <a:gd name="T11" fmla="*/ 89 h 102"/>
                <a:gd name="T12" fmla="*/ 72 w 101"/>
                <a:gd name="T13" fmla="*/ 16 h 102"/>
                <a:gd name="T14" fmla="*/ 90 w 101"/>
                <a:gd name="T15" fmla="*/ 2 h 102"/>
                <a:gd name="T16" fmla="*/ 94 w 101"/>
                <a:gd name="T17" fmla="*/ 1 h 102"/>
                <a:gd name="T18" fmla="*/ 97 w 101"/>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2">
                  <a:moveTo>
                    <a:pt x="97" y="0"/>
                  </a:moveTo>
                  <a:lnTo>
                    <a:pt x="101" y="1"/>
                  </a:lnTo>
                  <a:lnTo>
                    <a:pt x="101" y="1"/>
                  </a:lnTo>
                  <a:lnTo>
                    <a:pt x="1" y="102"/>
                  </a:lnTo>
                  <a:lnTo>
                    <a:pt x="0" y="98"/>
                  </a:lnTo>
                  <a:lnTo>
                    <a:pt x="0" y="89"/>
                  </a:lnTo>
                  <a:lnTo>
                    <a:pt x="72" y="16"/>
                  </a:lnTo>
                  <a:lnTo>
                    <a:pt x="90" y="2"/>
                  </a:lnTo>
                  <a:lnTo>
                    <a:pt x="94" y="1"/>
                  </a:lnTo>
                  <a:lnTo>
                    <a:pt x="97" y="0"/>
                  </a:lnTo>
                  <a:close/>
                </a:path>
              </a:pathLst>
            </a:custGeom>
            <a:solidFill>
              <a:srgbClr val="3C3C3C"/>
            </a:solidFill>
            <a:ln w="0">
              <a:solidFill>
                <a:srgbClr val="3C3C3C"/>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 name="Freeform 6321"/>
            <p:cNvSpPr>
              <a:spLocks/>
            </p:cNvSpPr>
            <p:nvPr/>
          </p:nvSpPr>
          <p:spPr bwMode="auto">
            <a:xfrm>
              <a:off x="5148263" y="5372100"/>
              <a:ext cx="166688" cy="168275"/>
            </a:xfrm>
            <a:custGeom>
              <a:avLst/>
              <a:gdLst>
                <a:gd name="T0" fmla="*/ 100 w 105"/>
                <a:gd name="T1" fmla="*/ 0 h 106"/>
                <a:gd name="T2" fmla="*/ 102 w 105"/>
                <a:gd name="T3" fmla="*/ 3 h 106"/>
                <a:gd name="T4" fmla="*/ 103 w 105"/>
                <a:gd name="T5" fmla="*/ 5 h 106"/>
                <a:gd name="T6" fmla="*/ 105 w 105"/>
                <a:gd name="T7" fmla="*/ 8 h 106"/>
                <a:gd name="T8" fmla="*/ 105 w 105"/>
                <a:gd name="T9" fmla="*/ 11 h 106"/>
                <a:gd name="T10" fmla="*/ 8 w 105"/>
                <a:gd name="T11" fmla="*/ 106 h 106"/>
                <a:gd name="T12" fmla="*/ 5 w 105"/>
                <a:gd name="T13" fmla="*/ 106 h 106"/>
                <a:gd name="T14" fmla="*/ 1 w 105"/>
                <a:gd name="T15" fmla="*/ 104 h 106"/>
                <a:gd name="T16" fmla="*/ 0 w 105"/>
                <a:gd name="T17" fmla="*/ 101 h 106"/>
                <a:gd name="T18" fmla="*/ 0 w 105"/>
                <a:gd name="T19" fmla="*/ 101 h 106"/>
                <a:gd name="T20" fmla="*/ 100 w 105"/>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06">
                  <a:moveTo>
                    <a:pt x="100" y="0"/>
                  </a:moveTo>
                  <a:lnTo>
                    <a:pt x="102" y="3"/>
                  </a:lnTo>
                  <a:lnTo>
                    <a:pt x="103" y="5"/>
                  </a:lnTo>
                  <a:lnTo>
                    <a:pt x="105" y="8"/>
                  </a:lnTo>
                  <a:lnTo>
                    <a:pt x="105" y="11"/>
                  </a:lnTo>
                  <a:lnTo>
                    <a:pt x="8" y="106"/>
                  </a:lnTo>
                  <a:lnTo>
                    <a:pt x="5" y="106"/>
                  </a:lnTo>
                  <a:lnTo>
                    <a:pt x="1" y="104"/>
                  </a:lnTo>
                  <a:lnTo>
                    <a:pt x="0" y="101"/>
                  </a:lnTo>
                  <a:lnTo>
                    <a:pt x="0" y="101"/>
                  </a:lnTo>
                  <a:lnTo>
                    <a:pt x="100" y="0"/>
                  </a:lnTo>
                  <a:close/>
                </a:path>
              </a:pathLst>
            </a:custGeom>
            <a:solidFill>
              <a:srgbClr val="404040"/>
            </a:solidFill>
            <a:ln w="0">
              <a:solidFill>
                <a:srgbClr val="40404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 name="Freeform 6322"/>
            <p:cNvSpPr>
              <a:spLocks/>
            </p:cNvSpPr>
            <p:nvPr/>
          </p:nvSpPr>
          <p:spPr bwMode="auto">
            <a:xfrm>
              <a:off x="5160963" y="5389563"/>
              <a:ext cx="153988" cy="150813"/>
            </a:xfrm>
            <a:custGeom>
              <a:avLst/>
              <a:gdLst>
                <a:gd name="T0" fmla="*/ 97 w 97"/>
                <a:gd name="T1" fmla="*/ 0 h 95"/>
                <a:gd name="T2" fmla="*/ 97 w 97"/>
                <a:gd name="T3" fmla="*/ 14 h 95"/>
                <a:gd name="T4" fmla="*/ 14 w 97"/>
                <a:gd name="T5" fmla="*/ 95 h 95"/>
                <a:gd name="T6" fmla="*/ 0 w 97"/>
                <a:gd name="T7" fmla="*/ 95 h 95"/>
                <a:gd name="T8" fmla="*/ 0 w 97"/>
                <a:gd name="T9" fmla="*/ 95 h 95"/>
                <a:gd name="T10" fmla="*/ 97 w 97"/>
                <a:gd name="T11" fmla="*/ 0 h 95"/>
              </a:gdLst>
              <a:ahLst/>
              <a:cxnLst>
                <a:cxn ang="0">
                  <a:pos x="T0" y="T1"/>
                </a:cxn>
                <a:cxn ang="0">
                  <a:pos x="T2" y="T3"/>
                </a:cxn>
                <a:cxn ang="0">
                  <a:pos x="T4" y="T5"/>
                </a:cxn>
                <a:cxn ang="0">
                  <a:pos x="T6" y="T7"/>
                </a:cxn>
                <a:cxn ang="0">
                  <a:pos x="T8" y="T9"/>
                </a:cxn>
                <a:cxn ang="0">
                  <a:pos x="T10" y="T11"/>
                </a:cxn>
              </a:cxnLst>
              <a:rect l="0" t="0" r="r" b="b"/>
              <a:pathLst>
                <a:path w="97" h="95">
                  <a:moveTo>
                    <a:pt x="97" y="0"/>
                  </a:moveTo>
                  <a:lnTo>
                    <a:pt x="97" y="14"/>
                  </a:lnTo>
                  <a:lnTo>
                    <a:pt x="14" y="95"/>
                  </a:lnTo>
                  <a:lnTo>
                    <a:pt x="0" y="95"/>
                  </a:lnTo>
                  <a:lnTo>
                    <a:pt x="0" y="95"/>
                  </a:lnTo>
                  <a:lnTo>
                    <a:pt x="97" y="0"/>
                  </a:lnTo>
                  <a:close/>
                </a:path>
              </a:pathLst>
            </a:custGeom>
            <a:solidFill>
              <a:srgbClr val="454545"/>
            </a:solidFill>
            <a:ln w="0">
              <a:solidFill>
                <a:srgbClr val="454545"/>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 name="Freeform 6323"/>
            <p:cNvSpPr>
              <a:spLocks/>
            </p:cNvSpPr>
            <p:nvPr/>
          </p:nvSpPr>
          <p:spPr bwMode="auto">
            <a:xfrm>
              <a:off x="5183188" y="5411788"/>
              <a:ext cx="131763" cy="128588"/>
            </a:xfrm>
            <a:custGeom>
              <a:avLst/>
              <a:gdLst>
                <a:gd name="T0" fmla="*/ 83 w 83"/>
                <a:gd name="T1" fmla="*/ 0 h 81"/>
                <a:gd name="T2" fmla="*/ 83 w 83"/>
                <a:gd name="T3" fmla="*/ 13 h 81"/>
                <a:gd name="T4" fmla="*/ 15 w 83"/>
                <a:gd name="T5" fmla="*/ 81 h 81"/>
                <a:gd name="T6" fmla="*/ 0 w 83"/>
                <a:gd name="T7" fmla="*/ 81 h 81"/>
                <a:gd name="T8" fmla="*/ 83 w 83"/>
                <a:gd name="T9" fmla="*/ 0 h 81"/>
              </a:gdLst>
              <a:ahLst/>
              <a:cxnLst>
                <a:cxn ang="0">
                  <a:pos x="T0" y="T1"/>
                </a:cxn>
                <a:cxn ang="0">
                  <a:pos x="T2" y="T3"/>
                </a:cxn>
                <a:cxn ang="0">
                  <a:pos x="T4" y="T5"/>
                </a:cxn>
                <a:cxn ang="0">
                  <a:pos x="T6" y="T7"/>
                </a:cxn>
                <a:cxn ang="0">
                  <a:pos x="T8" y="T9"/>
                </a:cxn>
              </a:cxnLst>
              <a:rect l="0" t="0" r="r" b="b"/>
              <a:pathLst>
                <a:path w="83" h="81">
                  <a:moveTo>
                    <a:pt x="83" y="0"/>
                  </a:moveTo>
                  <a:lnTo>
                    <a:pt x="83" y="13"/>
                  </a:lnTo>
                  <a:lnTo>
                    <a:pt x="15" y="81"/>
                  </a:lnTo>
                  <a:lnTo>
                    <a:pt x="0" y="81"/>
                  </a:lnTo>
                  <a:lnTo>
                    <a:pt x="83" y="0"/>
                  </a:lnTo>
                  <a:close/>
                </a:path>
              </a:pathLst>
            </a:custGeom>
            <a:solidFill>
              <a:srgbClr val="494949"/>
            </a:solidFill>
            <a:ln w="0">
              <a:solidFill>
                <a:srgbClr val="494949"/>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 name="Freeform 6324"/>
            <p:cNvSpPr>
              <a:spLocks/>
            </p:cNvSpPr>
            <p:nvPr/>
          </p:nvSpPr>
          <p:spPr bwMode="auto">
            <a:xfrm>
              <a:off x="5207001" y="5432425"/>
              <a:ext cx="107950" cy="112713"/>
            </a:xfrm>
            <a:custGeom>
              <a:avLst/>
              <a:gdLst>
                <a:gd name="T0" fmla="*/ 68 w 68"/>
                <a:gd name="T1" fmla="*/ 0 h 71"/>
                <a:gd name="T2" fmla="*/ 68 w 68"/>
                <a:gd name="T3" fmla="*/ 15 h 71"/>
                <a:gd name="T4" fmla="*/ 10 w 68"/>
                <a:gd name="T5" fmla="*/ 71 h 71"/>
                <a:gd name="T6" fmla="*/ 8 w 68"/>
                <a:gd name="T7" fmla="*/ 68 h 71"/>
                <a:gd name="T8" fmla="*/ 0 w 68"/>
                <a:gd name="T9" fmla="*/ 68 h 71"/>
                <a:gd name="T10" fmla="*/ 68 w 68"/>
                <a:gd name="T11" fmla="*/ 0 h 71"/>
              </a:gdLst>
              <a:ahLst/>
              <a:cxnLst>
                <a:cxn ang="0">
                  <a:pos x="T0" y="T1"/>
                </a:cxn>
                <a:cxn ang="0">
                  <a:pos x="T2" y="T3"/>
                </a:cxn>
                <a:cxn ang="0">
                  <a:pos x="T4" y="T5"/>
                </a:cxn>
                <a:cxn ang="0">
                  <a:pos x="T6" y="T7"/>
                </a:cxn>
                <a:cxn ang="0">
                  <a:pos x="T8" y="T9"/>
                </a:cxn>
                <a:cxn ang="0">
                  <a:pos x="T10" y="T11"/>
                </a:cxn>
              </a:cxnLst>
              <a:rect l="0" t="0" r="r" b="b"/>
              <a:pathLst>
                <a:path w="68" h="71">
                  <a:moveTo>
                    <a:pt x="68" y="0"/>
                  </a:moveTo>
                  <a:lnTo>
                    <a:pt x="68" y="15"/>
                  </a:lnTo>
                  <a:lnTo>
                    <a:pt x="10" y="71"/>
                  </a:lnTo>
                  <a:lnTo>
                    <a:pt x="8" y="68"/>
                  </a:lnTo>
                  <a:lnTo>
                    <a:pt x="0" y="68"/>
                  </a:lnTo>
                  <a:lnTo>
                    <a:pt x="68" y="0"/>
                  </a:lnTo>
                  <a:close/>
                </a:path>
              </a:pathLst>
            </a:custGeom>
            <a:solidFill>
              <a:srgbClr val="4E4E4E"/>
            </a:solidFill>
            <a:ln w="0">
              <a:solidFill>
                <a:srgbClr val="4E4E4E"/>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 name="Freeform 6325"/>
            <p:cNvSpPr>
              <a:spLocks/>
            </p:cNvSpPr>
            <p:nvPr/>
          </p:nvSpPr>
          <p:spPr bwMode="auto">
            <a:xfrm>
              <a:off x="5222876" y="5456238"/>
              <a:ext cx="92075" cy="100013"/>
            </a:xfrm>
            <a:custGeom>
              <a:avLst/>
              <a:gdLst>
                <a:gd name="T0" fmla="*/ 58 w 58"/>
                <a:gd name="T1" fmla="*/ 0 h 63"/>
                <a:gd name="T2" fmla="*/ 58 w 58"/>
                <a:gd name="T3" fmla="*/ 14 h 63"/>
                <a:gd name="T4" fmla="*/ 9 w 58"/>
                <a:gd name="T5" fmla="*/ 63 h 63"/>
                <a:gd name="T6" fmla="*/ 0 w 58"/>
                <a:gd name="T7" fmla="*/ 56 h 63"/>
                <a:gd name="T8" fmla="*/ 58 w 58"/>
                <a:gd name="T9" fmla="*/ 0 h 63"/>
              </a:gdLst>
              <a:ahLst/>
              <a:cxnLst>
                <a:cxn ang="0">
                  <a:pos x="T0" y="T1"/>
                </a:cxn>
                <a:cxn ang="0">
                  <a:pos x="T2" y="T3"/>
                </a:cxn>
                <a:cxn ang="0">
                  <a:pos x="T4" y="T5"/>
                </a:cxn>
                <a:cxn ang="0">
                  <a:pos x="T6" y="T7"/>
                </a:cxn>
                <a:cxn ang="0">
                  <a:pos x="T8" y="T9"/>
                </a:cxn>
              </a:cxnLst>
              <a:rect l="0" t="0" r="r" b="b"/>
              <a:pathLst>
                <a:path w="58" h="63">
                  <a:moveTo>
                    <a:pt x="58" y="0"/>
                  </a:moveTo>
                  <a:lnTo>
                    <a:pt x="58" y="14"/>
                  </a:lnTo>
                  <a:lnTo>
                    <a:pt x="9" y="63"/>
                  </a:lnTo>
                  <a:lnTo>
                    <a:pt x="0" y="56"/>
                  </a:lnTo>
                  <a:lnTo>
                    <a:pt x="58" y="0"/>
                  </a:lnTo>
                  <a:close/>
                </a:path>
              </a:pathLst>
            </a:custGeom>
            <a:solidFill>
              <a:srgbClr val="535353"/>
            </a:solidFill>
            <a:ln w="0">
              <a:solidFill>
                <a:srgbClr val="535353"/>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 name="Freeform 6326"/>
            <p:cNvSpPr>
              <a:spLocks/>
            </p:cNvSpPr>
            <p:nvPr/>
          </p:nvSpPr>
          <p:spPr bwMode="auto">
            <a:xfrm>
              <a:off x="5237163" y="5478463"/>
              <a:ext cx="77788" cy="85725"/>
            </a:xfrm>
            <a:custGeom>
              <a:avLst/>
              <a:gdLst>
                <a:gd name="T0" fmla="*/ 49 w 49"/>
                <a:gd name="T1" fmla="*/ 0 h 54"/>
                <a:gd name="T2" fmla="*/ 49 w 49"/>
                <a:gd name="T3" fmla="*/ 14 h 54"/>
                <a:gd name="T4" fmla="*/ 8 w 49"/>
                <a:gd name="T5" fmla="*/ 54 h 54"/>
                <a:gd name="T6" fmla="*/ 0 w 49"/>
                <a:gd name="T7" fmla="*/ 49 h 54"/>
                <a:gd name="T8" fmla="*/ 49 w 49"/>
                <a:gd name="T9" fmla="*/ 0 h 54"/>
              </a:gdLst>
              <a:ahLst/>
              <a:cxnLst>
                <a:cxn ang="0">
                  <a:pos x="T0" y="T1"/>
                </a:cxn>
                <a:cxn ang="0">
                  <a:pos x="T2" y="T3"/>
                </a:cxn>
                <a:cxn ang="0">
                  <a:pos x="T4" y="T5"/>
                </a:cxn>
                <a:cxn ang="0">
                  <a:pos x="T6" y="T7"/>
                </a:cxn>
                <a:cxn ang="0">
                  <a:pos x="T8" y="T9"/>
                </a:cxn>
              </a:cxnLst>
              <a:rect l="0" t="0" r="r" b="b"/>
              <a:pathLst>
                <a:path w="49" h="54">
                  <a:moveTo>
                    <a:pt x="49" y="0"/>
                  </a:moveTo>
                  <a:lnTo>
                    <a:pt x="49" y="14"/>
                  </a:lnTo>
                  <a:lnTo>
                    <a:pt x="8" y="54"/>
                  </a:lnTo>
                  <a:lnTo>
                    <a:pt x="0" y="49"/>
                  </a:lnTo>
                  <a:lnTo>
                    <a:pt x="49" y="0"/>
                  </a:lnTo>
                  <a:close/>
                </a:path>
              </a:pathLst>
            </a:custGeom>
            <a:solidFill>
              <a:srgbClr val="575757"/>
            </a:solidFill>
            <a:ln w="0">
              <a:solidFill>
                <a:srgbClr val="575757"/>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 name="Freeform 6327"/>
            <p:cNvSpPr>
              <a:spLocks/>
            </p:cNvSpPr>
            <p:nvPr/>
          </p:nvSpPr>
          <p:spPr bwMode="auto">
            <a:xfrm>
              <a:off x="5249863" y="5500688"/>
              <a:ext cx="65088" cy="73025"/>
            </a:xfrm>
            <a:custGeom>
              <a:avLst/>
              <a:gdLst>
                <a:gd name="T0" fmla="*/ 41 w 41"/>
                <a:gd name="T1" fmla="*/ 0 h 46"/>
                <a:gd name="T2" fmla="*/ 41 w 41"/>
                <a:gd name="T3" fmla="*/ 14 h 46"/>
                <a:gd name="T4" fmla="*/ 8 w 41"/>
                <a:gd name="T5" fmla="*/ 46 h 46"/>
                <a:gd name="T6" fmla="*/ 0 w 41"/>
                <a:gd name="T7" fmla="*/ 40 h 46"/>
                <a:gd name="T8" fmla="*/ 41 w 41"/>
                <a:gd name="T9" fmla="*/ 0 h 46"/>
              </a:gdLst>
              <a:ahLst/>
              <a:cxnLst>
                <a:cxn ang="0">
                  <a:pos x="T0" y="T1"/>
                </a:cxn>
                <a:cxn ang="0">
                  <a:pos x="T2" y="T3"/>
                </a:cxn>
                <a:cxn ang="0">
                  <a:pos x="T4" y="T5"/>
                </a:cxn>
                <a:cxn ang="0">
                  <a:pos x="T6" y="T7"/>
                </a:cxn>
                <a:cxn ang="0">
                  <a:pos x="T8" y="T9"/>
                </a:cxn>
              </a:cxnLst>
              <a:rect l="0" t="0" r="r" b="b"/>
              <a:pathLst>
                <a:path w="41" h="46">
                  <a:moveTo>
                    <a:pt x="41" y="0"/>
                  </a:moveTo>
                  <a:lnTo>
                    <a:pt x="41" y="14"/>
                  </a:lnTo>
                  <a:lnTo>
                    <a:pt x="8" y="46"/>
                  </a:lnTo>
                  <a:lnTo>
                    <a:pt x="0" y="40"/>
                  </a:lnTo>
                  <a:lnTo>
                    <a:pt x="41" y="0"/>
                  </a:lnTo>
                  <a:close/>
                </a:path>
              </a:pathLst>
            </a:custGeom>
            <a:solidFill>
              <a:srgbClr val="5C5C5C"/>
            </a:solidFill>
            <a:ln w="0">
              <a:solidFill>
                <a:srgbClr val="5C5C5C"/>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 name="Freeform 6328"/>
            <p:cNvSpPr>
              <a:spLocks/>
            </p:cNvSpPr>
            <p:nvPr/>
          </p:nvSpPr>
          <p:spPr bwMode="auto">
            <a:xfrm>
              <a:off x="5262563" y="5522913"/>
              <a:ext cx="52388" cy="61913"/>
            </a:xfrm>
            <a:custGeom>
              <a:avLst/>
              <a:gdLst>
                <a:gd name="T0" fmla="*/ 33 w 33"/>
                <a:gd name="T1" fmla="*/ 0 h 39"/>
                <a:gd name="T2" fmla="*/ 33 w 33"/>
                <a:gd name="T3" fmla="*/ 14 h 39"/>
                <a:gd name="T4" fmla="*/ 8 w 33"/>
                <a:gd name="T5" fmla="*/ 39 h 39"/>
                <a:gd name="T6" fmla="*/ 0 w 33"/>
                <a:gd name="T7" fmla="*/ 32 h 39"/>
                <a:gd name="T8" fmla="*/ 33 w 33"/>
                <a:gd name="T9" fmla="*/ 0 h 39"/>
              </a:gdLst>
              <a:ahLst/>
              <a:cxnLst>
                <a:cxn ang="0">
                  <a:pos x="T0" y="T1"/>
                </a:cxn>
                <a:cxn ang="0">
                  <a:pos x="T2" y="T3"/>
                </a:cxn>
                <a:cxn ang="0">
                  <a:pos x="T4" y="T5"/>
                </a:cxn>
                <a:cxn ang="0">
                  <a:pos x="T6" y="T7"/>
                </a:cxn>
                <a:cxn ang="0">
                  <a:pos x="T8" y="T9"/>
                </a:cxn>
              </a:cxnLst>
              <a:rect l="0" t="0" r="r" b="b"/>
              <a:pathLst>
                <a:path w="33" h="39">
                  <a:moveTo>
                    <a:pt x="33" y="0"/>
                  </a:moveTo>
                  <a:lnTo>
                    <a:pt x="33" y="14"/>
                  </a:lnTo>
                  <a:lnTo>
                    <a:pt x="8" y="39"/>
                  </a:lnTo>
                  <a:lnTo>
                    <a:pt x="0" y="32"/>
                  </a:lnTo>
                  <a:lnTo>
                    <a:pt x="33" y="0"/>
                  </a:lnTo>
                  <a:close/>
                </a:path>
              </a:pathLst>
            </a:custGeom>
            <a:solidFill>
              <a:srgbClr val="616161"/>
            </a:solidFill>
            <a:ln w="0">
              <a:solidFill>
                <a:srgbClr val="616161"/>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 name="Freeform 6329"/>
            <p:cNvSpPr>
              <a:spLocks/>
            </p:cNvSpPr>
            <p:nvPr/>
          </p:nvSpPr>
          <p:spPr bwMode="auto">
            <a:xfrm>
              <a:off x="5275263" y="5545138"/>
              <a:ext cx="39688" cy="47625"/>
            </a:xfrm>
            <a:custGeom>
              <a:avLst/>
              <a:gdLst>
                <a:gd name="T0" fmla="*/ 25 w 25"/>
                <a:gd name="T1" fmla="*/ 0 h 30"/>
                <a:gd name="T2" fmla="*/ 25 w 25"/>
                <a:gd name="T3" fmla="*/ 14 h 30"/>
                <a:gd name="T4" fmla="*/ 8 w 25"/>
                <a:gd name="T5" fmla="*/ 30 h 30"/>
                <a:gd name="T6" fmla="*/ 0 w 25"/>
                <a:gd name="T7" fmla="*/ 25 h 30"/>
                <a:gd name="T8" fmla="*/ 25 w 25"/>
                <a:gd name="T9" fmla="*/ 0 h 30"/>
              </a:gdLst>
              <a:ahLst/>
              <a:cxnLst>
                <a:cxn ang="0">
                  <a:pos x="T0" y="T1"/>
                </a:cxn>
                <a:cxn ang="0">
                  <a:pos x="T2" y="T3"/>
                </a:cxn>
                <a:cxn ang="0">
                  <a:pos x="T4" y="T5"/>
                </a:cxn>
                <a:cxn ang="0">
                  <a:pos x="T6" y="T7"/>
                </a:cxn>
                <a:cxn ang="0">
                  <a:pos x="T8" y="T9"/>
                </a:cxn>
              </a:cxnLst>
              <a:rect l="0" t="0" r="r" b="b"/>
              <a:pathLst>
                <a:path w="25" h="30">
                  <a:moveTo>
                    <a:pt x="25" y="0"/>
                  </a:moveTo>
                  <a:lnTo>
                    <a:pt x="25" y="14"/>
                  </a:lnTo>
                  <a:lnTo>
                    <a:pt x="8" y="30"/>
                  </a:lnTo>
                  <a:lnTo>
                    <a:pt x="0" y="25"/>
                  </a:lnTo>
                  <a:lnTo>
                    <a:pt x="25" y="0"/>
                  </a:lnTo>
                  <a:close/>
                </a:path>
              </a:pathLst>
            </a:custGeom>
            <a:solidFill>
              <a:srgbClr val="666666"/>
            </a:solidFill>
            <a:ln w="0">
              <a:solidFill>
                <a:srgbClr val="666666"/>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 name="Freeform 6330"/>
            <p:cNvSpPr>
              <a:spLocks/>
            </p:cNvSpPr>
            <p:nvPr/>
          </p:nvSpPr>
          <p:spPr bwMode="auto">
            <a:xfrm>
              <a:off x="5287963" y="5567363"/>
              <a:ext cx="26988" cy="31750"/>
            </a:xfrm>
            <a:custGeom>
              <a:avLst/>
              <a:gdLst>
                <a:gd name="T0" fmla="*/ 17 w 17"/>
                <a:gd name="T1" fmla="*/ 0 h 20"/>
                <a:gd name="T2" fmla="*/ 17 w 17"/>
                <a:gd name="T3" fmla="*/ 11 h 20"/>
                <a:gd name="T4" fmla="*/ 15 w 17"/>
                <a:gd name="T5" fmla="*/ 13 h 20"/>
                <a:gd name="T6" fmla="*/ 14 w 17"/>
                <a:gd name="T7" fmla="*/ 17 h 20"/>
                <a:gd name="T8" fmla="*/ 12 w 17"/>
                <a:gd name="T9" fmla="*/ 19 h 20"/>
                <a:gd name="T10" fmla="*/ 9 w 17"/>
                <a:gd name="T11" fmla="*/ 20 h 20"/>
                <a:gd name="T12" fmla="*/ 6 w 17"/>
                <a:gd name="T13" fmla="*/ 20 h 20"/>
                <a:gd name="T14" fmla="*/ 4 w 17"/>
                <a:gd name="T15" fmla="*/ 19 h 20"/>
                <a:gd name="T16" fmla="*/ 1 w 17"/>
                <a:gd name="T17" fmla="*/ 17 h 20"/>
                <a:gd name="T18" fmla="*/ 0 w 17"/>
                <a:gd name="T19" fmla="*/ 16 h 20"/>
                <a:gd name="T20" fmla="*/ 17 w 17"/>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0">
                  <a:moveTo>
                    <a:pt x="17" y="0"/>
                  </a:moveTo>
                  <a:lnTo>
                    <a:pt x="17" y="11"/>
                  </a:lnTo>
                  <a:lnTo>
                    <a:pt x="15" y="13"/>
                  </a:lnTo>
                  <a:lnTo>
                    <a:pt x="14" y="17"/>
                  </a:lnTo>
                  <a:lnTo>
                    <a:pt x="12" y="19"/>
                  </a:lnTo>
                  <a:lnTo>
                    <a:pt x="9" y="20"/>
                  </a:lnTo>
                  <a:lnTo>
                    <a:pt x="6" y="20"/>
                  </a:lnTo>
                  <a:lnTo>
                    <a:pt x="4" y="19"/>
                  </a:lnTo>
                  <a:lnTo>
                    <a:pt x="1" y="17"/>
                  </a:lnTo>
                  <a:lnTo>
                    <a:pt x="0" y="16"/>
                  </a:lnTo>
                  <a:lnTo>
                    <a:pt x="17" y="0"/>
                  </a:lnTo>
                  <a:close/>
                </a:path>
              </a:pathLst>
            </a:custGeom>
            <a:solidFill>
              <a:srgbClr val="666666"/>
            </a:solidFill>
            <a:ln w="0">
              <a:solidFill>
                <a:srgbClr val="666666"/>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 name="Freeform 6331"/>
            <p:cNvSpPr>
              <a:spLocks/>
            </p:cNvSpPr>
            <p:nvPr/>
          </p:nvSpPr>
          <p:spPr bwMode="auto">
            <a:xfrm>
              <a:off x="5164138" y="5453063"/>
              <a:ext cx="39688" cy="17463"/>
            </a:xfrm>
            <a:custGeom>
              <a:avLst/>
              <a:gdLst>
                <a:gd name="T0" fmla="*/ 6 w 25"/>
                <a:gd name="T1" fmla="*/ 0 h 11"/>
                <a:gd name="T2" fmla="*/ 20 w 25"/>
                <a:gd name="T3" fmla="*/ 0 h 11"/>
                <a:gd name="T4" fmla="*/ 23 w 25"/>
                <a:gd name="T5" fmla="*/ 0 h 11"/>
                <a:gd name="T6" fmla="*/ 24 w 25"/>
                <a:gd name="T7" fmla="*/ 3 h 11"/>
                <a:gd name="T8" fmla="*/ 25 w 25"/>
                <a:gd name="T9" fmla="*/ 6 h 11"/>
                <a:gd name="T10" fmla="*/ 24 w 25"/>
                <a:gd name="T11" fmla="*/ 8 h 11"/>
                <a:gd name="T12" fmla="*/ 23 w 25"/>
                <a:gd name="T13" fmla="*/ 11 h 11"/>
                <a:gd name="T14" fmla="*/ 20 w 25"/>
                <a:gd name="T15" fmla="*/ 11 h 11"/>
                <a:gd name="T16" fmla="*/ 6 w 25"/>
                <a:gd name="T17" fmla="*/ 11 h 11"/>
                <a:gd name="T18" fmla="*/ 3 w 25"/>
                <a:gd name="T19" fmla="*/ 11 h 11"/>
                <a:gd name="T20" fmla="*/ 0 w 25"/>
                <a:gd name="T21" fmla="*/ 8 h 11"/>
                <a:gd name="T22" fmla="*/ 0 w 25"/>
                <a:gd name="T23" fmla="*/ 6 h 11"/>
                <a:gd name="T24" fmla="*/ 0 w 25"/>
                <a:gd name="T25" fmla="*/ 3 h 11"/>
                <a:gd name="T26" fmla="*/ 3 w 25"/>
                <a:gd name="T27" fmla="*/ 0 h 11"/>
                <a:gd name="T28" fmla="*/ 6 w 2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1">
                  <a:moveTo>
                    <a:pt x="6" y="0"/>
                  </a:moveTo>
                  <a:lnTo>
                    <a:pt x="20" y="0"/>
                  </a:lnTo>
                  <a:lnTo>
                    <a:pt x="23" y="0"/>
                  </a:lnTo>
                  <a:lnTo>
                    <a:pt x="24" y="3"/>
                  </a:lnTo>
                  <a:lnTo>
                    <a:pt x="25" y="6"/>
                  </a:lnTo>
                  <a:lnTo>
                    <a:pt x="24" y="8"/>
                  </a:lnTo>
                  <a:lnTo>
                    <a:pt x="23" y="11"/>
                  </a:lnTo>
                  <a:lnTo>
                    <a:pt x="20" y="11"/>
                  </a:lnTo>
                  <a:lnTo>
                    <a:pt x="6" y="11"/>
                  </a:lnTo>
                  <a:lnTo>
                    <a:pt x="3" y="11"/>
                  </a:lnTo>
                  <a:lnTo>
                    <a:pt x="0" y="8"/>
                  </a:lnTo>
                  <a:lnTo>
                    <a:pt x="0" y="6"/>
                  </a:lnTo>
                  <a:lnTo>
                    <a:pt x="0" y="3"/>
                  </a:lnTo>
                  <a:lnTo>
                    <a:pt x="3" y="0"/>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 name="Freeform 6332"/>
            <p:cNvSpPr>
              <a:spLocks/>
            </p:cNvSpPr>
            <p:nvPr/>
          </p:nvSpPr>
          <p:spPr bwMode="auto">
            <a:xfrm>
              <a:off x="5280026" y="5445125"/>
              <a:ext cx="15875" cy="125413"/>
            </a:xfrm>
            <a:custGeom>
              <a:avLst/>
              <a:gdLst>
                <a:gd name="T0" fmla="*/ 5 w 10"/>
                <a:gd name="T1" fmla="*/ 0 h 79"/>
                <a:gd name="T2" fmla="*/ 7 w 10"/>
                <a:gd name="T3" fmla="*/ 1 h 79"/>
                <a:gd name="T4" fmla="*/ 9 w 10"/>
                <a:gd name="T5" fmla="*/ 3 h 79"/>
                <a:gd name="T6" fmla="*/ 10 w 10"/>
                <a:gd name="T7" fmla="*/ 5 h 79"/>
                <a:gd name="T8" fmla="*/ 10 w 10"/>
                <a:gd name="T9" fmla="*/ 72 h 79"/>
                <a:gd name="T10" fmla="*/ 9 w 10"/>
                <a:gd name="T11" fmla="*/ 75 h 79"/>
                <a:gd name="T12" fmla="*/ 7 w 10"/>
                <a:gd name="T13" fmla="*/ 77 h 79"/>
                <a:gd name="T14" fmla="*/ 5 w 10"/>
                <a:gd name="T15" fmla="*/ 79 h 79"/>
                <a:gd name="T16" fmla="*/ 2 w 10"/>
                <a:gd name="T17" fmla="*/ 77 h 79"/>
                <a:gd name="T18" fmla="*/ 0 w 10"/>
                <a:gd name="T19" fmla="*/ 75 h 79"/>
                <a:gd name="T20" fmla="*/ 0 w 10"/>
                <a:gd name="T21" fmla="*/ 72 h 79"/>
                <a:gd name="T22" fmla="*/ 0 w 10"/>
                <a:gd name="T23" fmla="*/ 5 h 79"/>
                <a:gd name="T24" fmla="*/ 0 w 10"/>
                <a:gd name="T25" fmla="*/ 3 h 79"/>
                <a:gd name="T26" fmla="*/ 2 w 10"/>
                <a:gd name="T27" fmla="*/ 1 h 79"/>
                <a:gd name="T28" fmla="*/ 5 w 10"/>
                <a:gd name="T2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9">
                  <a:moveTo>
                    <a:pt x="5" y="0"/>
                  </a:moveTo>
                  <a:lnTo>
                    <a:pt x="7" y="1"/>
                  </a:lnTo>
                  <a:lnTo>
                    <a:pt x="9" y="3"/>
                  </a:lnTo>
                  <a:lnTo>
                    <a:pt x="10" y="5"/>
                  </a:lnTo>
                  <a:lnTo>
                    <a:pt x="10" y="72"/>
                  </a:lnTo>
                  <a:lnTo>
                    <a:pt x="9" y="75"/>
                  </a:lnTo>
                  <a:lnTo>
                    <a:pt x="7" y="77"/>
                  </a:lnTo>
                  <a:lnTo>
                    <a:pt x="5" y="79"/>
                  </a:lnTo>
                  <a:lnTo>
                    <a:pt x="2" y="77"/>
                  </a:lnTo>
                  <a:lnTo>
                    <a:pt x="0" y="75"/>
                  </a:lnTo>
                  <a:lnTo>
                    <a:pt x="0" y="72"/>
                  </a:lnTo>
                  <a:lnTo>
                    <a:pt x="0" y="5"/>
                  </a:lnTo>
                  <a:lnTo>
                    <a:pt x="0" y="3"/>
                  </a:lnTo>
                  <a:lnTo>
                    <a:pt x="2"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 name="Freeform 6333"/>
            <p:cNvSpPr>
              <a:spLocks/>
            </p:cNvSpPr>
            <p:nvPr/>
          </p:nvSpPr>
          <p:spPr bwMode="auto">
            <a:xfrm>
              <a:off x="5280026" y="5402263"/>
              <a:ext cx="15875" cy="31750"/>
            </a:xfrm>
            <a:custGeom>
              <a:avLst/>
              <a:gdLst>
                <a:gd name="T0" fmla="*/ 5 w 10"/>
                <a:gd name="T1" fmla="*/ 0 h 20"/>
                <a:gd name="T2" fmla="*/ 7 w 10"/>
                <a:gd name="T3" fmla="*/ 0 h 20"/>
                <a:gd name="T4" fmla="*/ 9 w 10"/>
                <a:gd name="T5" fmla="*/ 2 h 20"/>
                <a:gd name="T6" fmla="*/ 10 w 10"/>
                <a:gd name="T7" fmla="*/ 5 h 20"/>
                <a:gd name="T8" fmla="*/ 10 w 10"/>
                <a:gd name="T9" fmla="*/ 14 h 20"/>
                <a:gd name="T10" fmla="*/ 9 w 10"/>
                <a:gd name="T11" fmla="*/ 17 h 20"/>
                <a:gd name="T12" fmla="*/ 7 w 10"/>
                <a:gd name="T13" fmla="*/ 19 h 20"/>
                <a:gd name="T14" fmla="*/ 5 w 10"/>
                <a:gd name="T15" fmla="*/ 20 h 20"/>
                <a:gd name="T16" fmla="*/ 2 w 10"/>
                <a:gd name="T17" fmla="*/ 19 h 20"/>
                <a:gd name="T18" fmla="*/ 0 w 10"/>
                <a:gd name="T19" fmla="*/ 17 h 20"/>
                <a:gd name="T20" fmla="*/ 0 w 10"/>
                <a:gd name="T21" fmla="*/ 14 h 20"/>
                <a:gd name="T22" fmla="*/ 0 w 10"/>
                <a:gd name="T23" fmla="*/ 5 h 20"/>
                <a:gd name="T24" fmla="*/ 0 w 10"/>
                <a:gd name="T25" fmla="*/ 2 h 20"/>
                <a:gd name="T26" fmla="*/ 2 w 10"/>
                <a:gd name="T27" fmla="*/ 0 h 20"/>
                <a:gd name="T28" fmla="*/ 5 w 10"/>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20">
                  <a:moveTo>
                    <a:pt x="5" y="0"/>
                  </a:moveTo>
                  <a:lnTo>
                    <a:pt x="7" y="0"/>
                  </a:lnTo>
                  <a:lnTo>
                    <a:pt x="9" y="2"/>
                  </a:lnTo>
                  <a:lnTo>
                    <a:pt x="10" y="5"/>
                  </a:lnTo>
                  <a:lnTo>
                    <a:pt x="10" y="14"/>
                  </a:lnTo>
                  <a:lnTo>
                    <a:pt x="9" y="17"/>
                  </a:lnTo>
                  <a:lnTo>
                    <a:pt x="7" y="19"/>
                  </a:lnTo>
                  <a:lnTo>
                    <a:pt x="5" y="20"/>
                  </a:lnTo>
                  <a:lnTo>
                    <a:pt x="2" y="19"/>
                  </a:lnTo>
                  <a:lnTo>
                    <a:pt x="0" y="17"/>
                  </a:lnTo>
                  <a:lnTo>
                    <a:pt x="0" y="14"/>
                  </a:lnTo>
                  <a:lnTo>
                    <a:pt x="0" y="5"/>
                  </a:lnTo>
                  <a:lnTo>
                    <a:pt x="0" y="2"/>
                  </a:lnTo>
                  <a:lnTo>
                    <a:pt x="2"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 name="Rectangle 6334"/>
            <p:cNvSpPr>
              <a:spLocks noChangeArrowheads="1"/>
            </p:cNvSpPr>
            <p:nvPr/>
          </p:nvSpPr>
          <p:spPr bwMode="auto">
            <a:xfrm>
              <a:off x="5341938" y="5443538"/>
              <a:ext cx="1588" cy="1588"/>
            </a:xfrm>
            <a:prstGeom prst="rect">
              <a:avLst/>
            </a:prstGeom>
            <a:solidFill>
              <a:srgbClr val="FFBB00"/>
            </a:solidFill>
            <a:ln w="0">
              <a:solidFill>
                <a:srgbClr val="FFBB0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 name="Freeform 6335"/>
            <p:cNvSpPr>
              <a:spLocks/>
            </p:cNvSpPr>
            <p:nvPr/>
          </p:nvSpPr>
          <p:spPr bwMode="auto">
            <a:xfrm>
              <a:off x="5337176" y="5440363"/>
              <a:ext cx="19050" cy="26988"/>
            </a:xfrm>
            <a:custGeom>
              <a:avLst/>
              <a:gdLst>
                <a:gd name="T0" fmla="*/ 4 w 12"/>
                <a:gd name="T1" fmla="*/ 0 h 17"/>
                <a:gd name="T2" fmla="*/ 8 w 12"/>
                <a:gd name="T3" fmla="*/ 0 h 17"/>
                <a:gd name="T4" fmla="*/ 11 w 12"/>
                <a:gd name="T5" fmla="*/ 2 h 17"/>
                <a:gd name="T6" fmla="*/ 12 w 12"/>
                <a:gd name="T7" fmla="*/ 4 h 17"/>
                <a:gd name="T8" fmla="*/ 12 w 12"/>
                <a:gd name="T9" fmla="*/ 7 h 17"/>
                <a:gd name="T10" fmla="*/ 3 w 12"/>
                <a:gd name="T11" fmla="*/ 17 h 17"/>
                <a:gd name="T12" fmla="*/ 0 w 12"/>
                <a:gd name="T13" fmla="*/ 7 h 17"/>
                <a:gd name="T14" fmla="*/ 0 w 12"/>
                <a:gd name="T15" fmla="*/ 7 h 17"/>
                <a:gd name="T16" fmla="*/ 0 w 12"/>
                <a:gd name="T17" fmla="*/ 4 h 17"/>
                <a:gd name="T18" fmla="*/ 3 w 12"/>
                <a:gd name="T19" fmla="*/ 2 h 17"/>
                <a:gd name="T20" fmla="*/ 3 w 12"/>
                <a:gd name="T21" fmla="*/ 2 h 17"/>
                <a:gd name="T22" fmla="*/ 4 w 12"/>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7">
                  <a:moveTo>
                    <a:pt x="4" y="0"/>
                  </a:moveTo>
                  <a:lnTo>
                    <a:pt x="8" y="0"/>
                  </a:lnTo>
                  <a:lnTo>
                    <a:pt x="11" y="2"/>
                  </a:lnTo>
                  <a:lnTo>
                    <a:pt x="12" y="4"/>
                  </a:lnTo>
                  <a:lnTo>
                    <a:pt x="12" y="7"/>
                  </a:lnTo>
                  <a:lnTo>
                    <a:pt x="3" y="17"/>
                  </a:lnTo>
                  <a:lnTo>
                    <a:pt x="0" y="7"/>
                  </a:lnTo>
                  <a:lnTo>
                    <a:pt x="0" y="7"/>
                  </a:lnTo>
                  <a:lnTo>
                    <a:pt x="0" y="4"/>
                  </a:lnTo>
                  <a:lnTo>
                    <a:pt x="3" y="2"/>
                  </a:lnTo>
                  <a:lnTo>
                    <a:pt x="3" y="2"/>
                  </a:lnTo>
                  <a:lnTo>
                    <a:pt x="4"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 name="Freeform 6336"/>
            <p:cNvSpPr>
              <a:spLocks/>
            </p:cNvSpPr>
            <p:nvPr/>
          </p:nvSpPr>
          <p:spPr bwMode="auto">
            <a:xfrm>
              <a:off x="5341938" y="5451475"/>
              <a:ext cx="15875" cy="39688"/>
            </a:xfrm>
            <a:custGeom>
              <a:avLst/>
              <a:gdLst>
                <a:gd name="T0" fmla="*/ 9 w 10"/>
                <a:gd name="T1" fmla="*/ 0 h 25"/>
                <a:gd name="T2" fmla="*/ 10 w 10"/>
                <a:gd name="T3" fmla="*/ 14 h 25"/>
                <a:gd name="T4" fmla="*/ 0 w 10"/>
                <a:gd name="T5" fmla="*/ 25 h 25"/>
                <a:gd name="T6" fmla="*/ 0 w 10"/>
                <a:gd name="T7" fmla="*/ 21 h 25"/>
                <a:gd name="T8" fmla="*/ 0 w 10"/>
                <a:gd name="T9" fmla="*/ 10 h 25"/>
                <a:gd name="T10" fmla="*/ 0 w 10"/>
                <a:gd name="T11" fmla="*/ 10 h 25"/>
                <a:gd name="T12" fmla="*/ 9 w 1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0" h="25">
                  <a:moveTo>
                    <a:pt x="9" y="0"/>
                  </a:moveTo>
                  <a:lnTo>
                    <a:pt x="10" y="14"/>
                  </a:lnTo>
                  <a:lnTo>
                    <a:pt x="0" y="25"/>
                  </a:lnTo>
                  <a:lnTo>
                    <a:pt x="0" y="21"/>
                  </a:lnTo>
                  <a:lnTo>
                    <a:pt x="0" y="10"/>
                  </a:lnTo>
                  <a:lnTo>
                    <a:pt x="0" y="10"/>
                  </a:lnTo>
                  <a:lnTo>
                    <a:pt x="9" y="0"/>
                  </a:lnTo>
                  <a:close/>
                </a:path>
              </a:pathLst>
            </a:custGeom>
            <a:solidFill>
              <a:srgbClr val="FFAC00"/>
            </a:solidFill>
            <a:ln w="0">
              <a:solidFill>
                <a:srgbClr val="FFA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 name="Freeform 6337"/>
            <p:cNvSpPr>
              <a:spLocks/>
            </p:cNvSpPr>
            <p:nvPr/>
          </p:nvSpPr>
          <p:spPr bwMode="auto">
            <a:xfrm>
              <a:off x="5337176" y="5473700"/>
              <a:ext cx="23813" cy="44450"/>
            </a:xfrm>
            <a:custGeom>
              <a:avLst/>
              <a:gdLst>
                <a:gd name="T0" fmla="*/ 13 w 15"/>
                <a:gd name="T1" fmla="*/ 0 h 28"/>
                <a:gd name="T2" fmla="*/ 15 w 15"/>
                <a:gd name="T3" fmla="*/ 7 h 28"/>
                <a:gd name="T4" fmla="*/ 13 w 15"/>
                <a:gd name="T5" fmla="*/ 15 h 28"/>
                <a:gd name="T6" fmla="*/ 0 w 15"/>
                <a:gd name="T7" fmla="*/ 28 h 28"/>
                <a:gd name="T8" fmla="*/ 3 w 15"/>
                <a:gd name="T9" fmla="*/ 11 h 28"/>
                <a:gd name="T10" fmla="*/ 13 w 15"/>
                <a:gd name="T11" fmla="*/ 0 h 28"/>
              </a:gdLst>
              <a:ahLst/>
              <a:cxnLst>
                <a:cxn ang="0">
                  <a:pos x="T0" y="T1"/>
                </a:cxn>
                <a:cxn ang="0">
                  <a:pos x="T2" y="T3"/>
                </a:cxn>
                <a:cxn ang="0">
                  <a:pos x="T4" y="T5"/>
                </a:cxn>
                <a:cxn ang="0">
                  <a:pos x="T6" y="T7"/>
                </a:cxn>
                <a:cxn ang="0">
                  <a:pos x="T8" y="T9"/>
                </a:cxn>
                <a:cxn ang="0">
                  <a:pos x="T10" y="T11"/>
                </a:cxn>
              </a:cxnLst>
              <a:rect l="0" t="0" r="r" b="b"/>
              <a:pathLst>
                <a:path w="15" h="28">
                  <a:moveTo>
                    <a:pt x="13" y="0"/>
                  </a:moveTo>
                  <a:lnTo>
                    <a:pt x="15" y="7"/>
                  </a:lnTo>
                  <a:lnTo>
                    <a:pt x="13" y="15"/>
                  </a:lnTo>
                  <a:lnTo>
                    <a:pt x="0" y="28"/>
                  </a:lnTo>
                  <a:lnTo>
                    <a:pt x="3" y="11"/>
                  </a:lnTo>
                  <a:lnTo>
                    <a:pt x="13" y="0"/>
                  </a:lnTo>
                  <a:close/>
                </a:path>
              </a:pathLst>
            </a:custGeom>
            <a:solidFill>
              <a:srgbClr val="FF9E00"/>
            </a:solidFill>
            <a:ln w="0">
              <a:solidFill>
                <a:srgbClr val="FF9E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 name="Freeform 6338"/>
            <p:cNvSpPr>
              <a:spLocks/>
            </p:cNvSpPr>
            <p:nvPr/>
          </p:nvSpPr>
          <p:spPr bwMode="auto">
            <a:xfrm>
              <a:off x="5337176" y="5497513"/>
              <a:ext cx="20638" cy="30163"/>
            </a:xfrm>
            <a:custGeom>
              <a:avLst/>
              <a:gdLst>
                <a:gd name="T0" fmla="*/ 13 w 13"/>
                <a:gd name="T1" fmla="*/ 0 h 19"/>
                <a:gd name="T2" fmla="*/ 12 w 13"/>
                <a:gd name="T3" fmla="*/ 16 h 19"/>
                <a:gd name="T4" fmla="*/ 11 w 13"/>
                <a:gd name="T5" fmla="*/ 18 h 19"/>
                <a:gd name="T6" fmla="*/ 8 w 13"/>
                <a:gd name="T7" fmla="*/ 19 h 19"/>
                <a:gd name="T8" fmla="*/ 5 w 13"/>
                <a:gd name="T9" fmla="*/ 19 h 19"/>
                <a:gd name="T10" fmla="*/ 4 w 13"/>
                <a:gd name="T11" fmla="*/ 19 h 19"/>
                <a:gd name="T12" fmla="*/ 2 w 13"/>
                <a:gd name="T13" fmla="*/ 18 h 19"/>
                <a:gd name="T14" fmla="*/ 0 w 13"/>
                <a:gd name="T15" fmla="*/ 16 h 19"/>
                <a:gd name="T16" fmla="*/ 0 w 13"/>
                <a:gd name="T17" fmla="*/ 13 h 19"/>
                <a:gd name="T18" fmla="*/ 0 w 13"/>
                <a:gd name="T19" fmla="*/ 13 h 19"/>
                <a:gd name="T20" fmla="*/ 13 w 13"/>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13" y="0"/>
                  </a:moveTo>
                  <a:lnTo>
                    <a:pt x="12" y="16"/>
                  </a:lnTo>
                  <a:lnTo>
                    <a:pt x="11" y="18"/>
                  </a:lnTo>
                  <a:lnTo>
                    <a:pt x="8" y="19"/>
                  </a:lnTo>
                  <a:lnTo>
                    <a:pt x="5" y="19"/>
                  </a:lnTo>
                  <a:lnTo>
                    <a:pt x="4" y="19"/>
                  </a:lnTo>
                  <a:lnTo>
                    <a:pt x="2" y="18"/>
                  </a:lnTo>
                  <a:lnTo>
                    <a:pt x="0" y="16"/>
                  </a:lnTo>
                  <a:lnTo>
                    <a:pt x="0" y="13"/>
                  </a:lnTo>
                  <a:lnTo>
                    <a:pt x="0" y="13"/>
                  </a:lnTo>
                  <a:lnTo>
                    <a:pt x="13" y="0"/>
                  </a:lnTo>
                  <a:close/>
                </a:path>
              </a:pathLst>
            </a:custGeom>
            <a:solidFill>
              <a:srgbClr val="FF9000"/>
            </a:solidFill>
            <a:ln w="0">
              <a:solidFill>
                <a:srgbClr val="FF90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 name="Freeform 6339"/>
            <p:cNvSpPr>
              <a:spLocks/>
            </p:cNvSpPr>
            <p:nvPr/>
          </p:nvSpPr>
          <p:spPr bwMode="auto">
            <a:xfrm>
              <a:off x="5414963" y="5359400"/>
              <a:ext cx="17463" cy="25400"/>
            </a:xfrm>
            <a:custGeom>
              <a:avLst/>
              <a:gdLst>
                <a:gd name="T0" fmla="*/ 5 w 11"/>
                <a:gd name="T1" fmla="*/ 0 h 16"/>
                <a:gd name="T2" fmla="*/ 8 w 11"/>
                <a:gd name="T3" fmla="*/ 2 h 16"/>
                <a:gd name="T4" fmla="*/ 10 w 11"/>
                <a:gd name="T5" fmla="*/ 4 h 16"/>
                <a:gd name="T6" fmla="*/ 11 w 11"/>
                <a:gd name="T7" fmla="*/ 7 h 16"/>
                <a:gd name="T8" fmla="*/ 2 w 11"/>
                <a:gd name="T9" fmla="*/ 16 h 16"/>
                <a:gd name="T10" fmla="*/ 0 w 11"/>
                <a:gd name="T11" fmla="*/ 8 h 16"/>
                <a:gd name="T12" fmla="*/ 0 w 11"/>
                <a:gd name="T13" fmla="*/ 8 h 16"/>
                <a:gd name="T14" fmla="*/ 0 w 11"/>
                <a:gd name="T15" fmla="*/ 6 h 16"/>
                <a:gd name="T16" fmla="*/ 0 w 11"/>
                <a:gd name="T17" fmla="*/ 3 h 16"/>
                <a:gd name="T18" fmla="*/ 2 w 11"/>
                <a:gd name="T19" fmla="*/ 2 h 16"/>
                <a:gd name="T20" fmla="*/ 5 w 11"/>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5" y="0"/>
                  </a:moveTo>
                  <a:lnTo>
                    <a:pt x="8" y="2"/>
                  </a:lnTo>
                  <a:lnTo>
                    <a:pt x="10" y="4"/>
                  </a:lnTo>
                  <a:lnTo>
                    <a:pt x="11" y="7"/>
                  </a:lnTo>
                  <a:lnTo>
                    <a:pt x="2" y="16"/>
                  </a:lnTo>
                  <a:lnTo>
                    <a:pt x="0" y="8"/>
                  </a:lnTo>
                  <a:lnTo>
                    <a:pt x="0" y="8"/>
                  </a:lnTo>
                  <a:lnTo>
                    <a:pt x="0" y="6"/>
                  </a:lnTo>
                  <a:lnTo>
                    <a:pt x="0" y="3"/>
                  </a:lnTo>
                  <a:lnTo>
                    <a:pt x="2" y="2"/>
                  </a:lnTo>
                  <a:lnTo>
                    <a:pt x="5"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 name="Freeform 6340"/>
            <p:cNvSpPr>
              <a:spLocks/>
            </p:cNvSpPr>
            <p:nvPr/>
          </p:nvSpPr>
          <p:spPr bwMode="auto">
            <a:xfrm>
              <a:off x="5418138" y="5370513"/>
              <a:ext cx="20638" cy="31750"/>
            </a:xfrm>
            <a:custGeom>
              <a:avLst/>
              <a:gdLst>
                <a:gd name="T0" fmla="*/ 9 w 13"/>
                <a:gd name="T1" fmla="*/ 0 h 20"/>
                <a:gd name="T2" fmla="*/ 13 w 13"/>
                <a:gd name="T3" fmla="*/ 10 h 20"/>
                <a:gd name="T4" fmla="*/ 4 w 13"/>
                <a:gd name="T5" fmla="*/ 20 h 20"/>
                <a:gd name="T6" fmla="*/ 0 w 13"/>
                <a:gd name="T7" fmla="*/ 9 h 20"/>
                <a:gd name="T8" fmla="*/ 9 w 13"/>
                <a:gd name="T9" fmla="*/ 0 h 20"/>
              </a:gdLst>
              <a:ahLst/>
              <a:cxnLst>
                <a:cxn ang="0">
                  <a:pos x="T0" y="T1"/>
                </a:cxn>
                <a:cxn ang="0">
                  <a:pos x="T2" y="T3"/>
                </a:cxn>
                <a:cxn ang="0">
                  <a:pos x="T4" y="T5"/>
                </a:cxn>
                <a:cxn ang="0">
                  <a:pos x="T6" y="T7"/>
                </a:cxn>
                <a:cxn ang="0">
                  <a:pos x="T8" y="T9"/>
                </a:cxn>
              </a:cxnLst>
              <a:rect l="0" t="0" r="r" b="b"/>
              <a:pathLst>
                <a:path w="13" h="20">
                  <a:moveTo>
                    <a:pt x="9" y="0"/>
                  </a:moveTo>
                  <a:lnTo>
                    <a:pt x="13" y="10"/>
                  </a:lnTo>
                  <a:lnTo>
                    <a:pt x="4" y="20"/>
                  </a:lnTo>
                  <a:lnTo>
                    <a:pt x="0" y="9"/>
                  </a:lnTo>
                  <a:lnTo>
                    <a:pt x="9" y="0"/>
                  </a:lnTo>
                  <a:close/>
                </a:path>
              </a:pathLst>
            </a:custGeom>
            <a:solidFill>
              <a:srgbClr val="FFB500"/>
            </a:solidFill>
            <a:ln w="0">
              <a:solidFill>
                <a:srgbClr val="FFB5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 name="Freeform 6341"/>
            <p:cNvSpPr>
              <a:spLocks/>
            </p:cNvSpPr>
            <p:nvPr/>
          </p:nvSpPr>
          <p:spPr bwMode="auto">
            <a:xfrm>
              <a:off x="5424488" y="5386388"/>
              <a:ext cx="20638" cy="31750"/>
            </a:xfrm>
            <a:custGeom>
              <a:avLst/>
              <a:gdLst>
                <a:gd name="T0" fmla="*/ 9 w 13"/>
                <a:gd name="T1" fmla="*/ 0 h 20"/>
                <a:gd name="T2" fmla="*/ 13 w 13"/>
                <a:gd name="T3" fmla="*/ 11 h 20"/>
                <a:gd name="T4" fmla="*/ 4 w 13"/>
                <a:gd name="T5" fmla="*/ 20 h 20"/>
                <a:gd name="T6" fmla="*/ 3 w 13"/>
                <a:gd name="T7" fmla="*/ 15 h 20"/>
                <a:gd name="T8" fmla="*/ 0 w 13"/>
                <a:gd name="T9" fmla="*/ 10 h 20"/>
                <a:gd name="T10" fmla="*/ 9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9" y="0"/>
                  </a:moveTo>
                  <a:lnTo>
                    <a:pt x="13" y="11"/>
                  </a:lnTo>
                  <a:lnTo>
                    <a:pt x="4" y="20"/>
                  </a:lnTo>
                  <a:lnTo>
                    <a:pt x="3" y="15"/>
                  </a:lnTo>
                  <a:lnTo>
                    <a:pt x="0" y="10"/>
                  </a:lnTo>
                  <a:lnTo>
                    <a:pt x="9" y="0"/>
                  </a:lnTo>
                  <a:close/>
                </a:path>
              </a:pathLst>
            </a:custGeom>
            <a:solidFill>
              <a:srgbClr val="FFB000"/>
            </a:solidFill>
            <a:ln w="0">
              <a:solidFill>
                <a:srgbClr val="FFB0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 name="Freeform 6342"/>
            <p:cNvSpPr>
              <a:spLocks/>
            </p:cNvSpPr>
            <p:nvPr/>
          </p:nvSpPr>
          <p:spPr bwMode="auto">
            <a:xfrm>
              <a:off x="5430838" y="5403850"/>
              <a:ext cx="19050" cy="33338"/>
            </a:xfrm>
            <a:custGeom>
              <a:avLst/>
              <a:gdLst>
                <a:gd name="T0" fmla="*/ 9 w 12"/>
                <a:gd name="T1" fmla="*/ 0 h 21"/>
                <a:gd name="T2" fmla="*/ 9 w 12"/>
                <a:gd name="T3" fmla="*/ 0 h 21"/>
                <a:gd name="T4" fmla="*/ 12 w 12"/>
                <a:gd name="T5" fmla="*/ 12 h 21"/>
                <a:gd name="T6" fmla="*/ 3 w 12"/>
                <a:gd name="T7" fmla="*/ 21 h 21"/>
                <a:gd name="T8" fmla="*/ 0 w 12"/>
                <a:gd name="T9" fmla="*/ 9 h 21"/>
                <a:gd name="T10" fmla="*/ 9 w 12"/>
                <a:gd name="T11" fmla="*/ 0 h 21"/>
              </a:gdLst>
              <a:ahLst/>
              <a:cxnLst>
                <a:cxn ang="0">
                  <a:pos x="T0" y="T1"/>
                </a:cxn>
                <a:cxn ang="0">
                  <a:pos x="T2" y="T3"/>
                </a:cxn>
                <a:cxn ang="0">
                  <a:pos x="T4" y="T5"/>
                </a:cxn>
                <a:cxn ang="0">
                  <a:pos x="T6" y="T7"/>
                </a:cxn>
                <a:cxn ang="0">
                  <a:pos x="T8" y="T9"/>
                </a:cxn>
                <a:cxn ang="0">
                  <a:pos x="T10" y="T11"/>
                </a:cxn>
              </a:cxnLst>
              <a:rect l="0" t="0" r="r" b="b"/>
              <a:pathLst>
                <a:path w="12" h="21">
                  <a:moveTo>
                    <a:pt x="9" y="0"/>
                  </a:moveTo>
                  <a:lnTo>
                    <a:pt x="9" y="0"/>
                  </a:lnTo>
                  <a:lnTo>
                    <a:pt x="12" y="12"/>
                  </a:lnTo>
                  <a:lnTo>
                    <a:pt x="3" y="21"/>
                  </a:lnTo>
                  <a:lnTo>
                    <a:pt x="0" y="9"/>
                  </a:lnTo>
                  <a:lnTo>
                    <a:pt x="9" y="0"/>
                  </a:lnTo>
                  <a:close/>
                </a:path>
              </a:pathLst>
            </a:custGeom>
            <a:solidFill>
              <a:srgbClr val="FFAB00"/>
            </a:solidFill>
            <a:ln w="0">
              <a:solidFill>
                <a:srgbClr val="FFA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 name="Freeform 6343"/>
            <p:cNvSpPr>
              <a:spLocks/>
            </p:cNvSpPr>
            <p:nvPr/>
          </p:nvSpPr>
          <p:spPr bwMode="auto">
            <a:xfrm>
              <a:off x="5435601" y="5422900"/>
              <a:ext cx="19050" cy="34925"/>
            </a:xfrm>
            <a:custGeom>
              <a:avLst/>
              <a:gdLst>
                <a:gd name="T0" fmla="*/ 9 w 12"/>
                <a:gd name="T1" fmla="*/ 0 h 22"/>
                <a:gd name="T2" fmla="*/ 12 w 12"/>
                <a:gd name="T3" fmla="*/ 13 h 22"/>
                <a:gd name="T4" fmla="*/ 1 w 12"/>
                <a:gd name="T5" fmla="*/ 22 h 22"/>
                <a:gd name="T6" fmla="*/ 1 w 12"/>
                <a:gd name="T7" fmla="*/ 15 h 22"/>
                <a:gd name="T8" fmla="*/ 0 w 12"/>
                <a:gd name="T9" fmla="*/ 9 h 22"/>
                <a:gd name="T10" fmla="*/ 9 w 12"/>
                <a:gd name="T11" fmla="*/ 0 h 22"/>
              </a:gdLst>
              <a:ahLst/>
              <a:cxnLst>
                <a:cxn ang="0">
                  <a:pos x="T0" y="T1"/>
                </a:cxn>
                <a:cxn ang="0">
                  <a:pos x="T2" y="T3"/>
                </a:cxn>
                <a:cxn ang="0">
                  <a:pos x="T4" y="T5"/>
                </a:cxn>
                <a:cxn ang="0">
                  <a:pos x="T6" y="T7"/>
                </a:cxn>
                <a:cxn ang="0">
                  <a:pos x="T8" y="T9"/>
                </a:cxn>
                <a:cxn ang="0">
                  <a:pos x="T10" y="T11"/>
                </a:cxn>
              </a:cxnLst>
              <a:rect l="0" t="0" r="r" b="b"/>
              <a:pathLst>
                <a:path w="12" h="22">
                  <a:moveTo>
                    <a:pt x="9" y="0"/>
                  </a:moveTo>
                  <a:lnTo>
                    <a:pt x="12" y="13"/>
                  </a:lnTo>
                  <a:lnTo>
                    <a:pt x="1" y="22"/>
                  </a:lnTo>
                  <a:lnTo>
                    <a:pt x="1" y="15"/>
                  </a:lnTo>
                  <a:lnTo>
                    <a:pt x="0" y="9"/>
                  </a:lnTo>
                  <a:lnTo>
                    <a:pt x="9" y="0"/>
                  </a:lnTo>
                  <a:close/>
                </a:path>
              </a:pathLst>
            </a:custGeom>
            <a:solidFill>
              <a:srgbClr val="FFA600"/>
            </a:solidFill>
            <a:ln w="0">
              <a:solidFill>
                <a:srgbClr val="FFA6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 name="Freeform 6344"/>
            <p:cNvSpPr>
              <a:spLocks/>
            </p:cNvSpPr>
            <p:nvPr/>
          </p:nvSpPr>
          <p:spPr bwMode="auto">
            <a:xfrm>
              <a:off x="5437188" y="5443538"/>
              <a:ext cx="19050" cy="36513"/>
            </a:xfrm>
            <a:custGeom>
              <a:avLst/>
              <a:gdLst>
                <a:gd name="T0" fmla="*/ 11 w 12"/>
                <a:gd name="T1" fmla="*/ 0 h 23"/>
                <a:gd name="T2" fmla="*/ 11 w 12"/>
                <a:gd name="T3" fmla="*/ 1 h 23"/>
                <a:gd name="T4" fmla="*/ 12 w 12"/>
                <a:gd name="T5" fmla="*/ 13 h 23"/>
                <a:gd name="T6" fmla="*/ 1 w 12"/>
                <a:gd name="T7" fmla="*/ 23 h 23"/>
                <a:gd name="T8" fmla="*/ 0 w 12"/>
                <a:gd name="T9" fmla="*/ 9 h 23"/>
                <a:gd name="T10" fmla="*/ 11 w 12"/>
                <a:gd name="T11" fmla="*/ 0 h 23"/>
              </a:gdLst>
              <a:ahLst/>
              <a:cxnLst>
                <a:cxn ang="0">
                  <a:pos x="T0" y="T1"/>
                </a:cxn>
                <a:cxn ang="0">
                  <a:pos x="T2" y="T3"/>
                </a:cxn>
                <a:cxn ang="0">
                  <a:pos x="T4" y="T5"/>
                </a:cxn>
                <a:cxn ang="0">
                  <a:pos x="T6" y="T7"/>
                </a:cxn>
                <a:cxn ang="0">
                  <a:pos x="T8" y="T9"/>
                </a:cxn>
                <a:cxn ang="0">
                  <a:pos x="T10" y="T11"/>
                </a:cxn>
              </a:cxnLst>
              <a:rect l="0" t="0" r="r" b="b"/>
              <a:pathLst>
                <a:path w="12" h="23">
                  <a:moveTo>
                    <a:pt x="11" y="0"/>
                  </a:moveTo>
                  <a:lnTo>
                    <a:pt x="11" y="1"/>
                  </a:lnTo>
                  <a:lnTo>
                    <a:pt x="12" y="13"/>
                  </a:lnTo>
                  <a:lnTo>
                    <a:pt x="1" y="23"/>
                  </a:lnTo>
                  <a:lnTo>
                    <a:pt x="0" y="9"/>
                  </a:lnTo>
                  <a:lnTo>
                    <a:pt x="11" y="0"/>
                  </a:lnTo>
                  <a:close/>
                </a:path>
              </a:pathLst>
            </a:custGeom>
            <a:solidFill>
              <a:srgbClr val="FFA100"/>
            </a:solidFill>
            <a:ln w="0">
              <a:solidFill>
                <a:srgbClr val="FFA1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 name="Freeform 6345"/>
            <p:cNvSpPr>
              <a:spLocks/>
            </p:cNvSpPr>
            <p:nvPr/>
          </p:nvSpPr>
          <p:spPr bwMode="auto">
            <a:xfrm>
              <a:off x="5437188" y="5464175"/>
              <a:ext cx="20638" cy="39688"/>
            </a:xfrm>
            <a:custGeom>
              <a:avLst/>
              <a:gdLst>
                <a:gd name="T0" fmla="*/ 12 w 13"/>
                <a:gd name="T1" fmla="*/ 0 h 25"/>
                <a:gd name="T2" fmla="*/ 13 w 13"/>
                <a:gd name="T3" fmla="*/ 13 h 25"/>
                <a:gd name="T4" fmla="*/ 13 w 13"/>
                <a:gd name="T5" fmla="*/ 13 h 25"/>
                <a:gd name="T6" fmla="*/ 0 w 13"/>
                <a:gd name="T7" fmla="*/ 25 h 25"/>
                <a:gd name="T8" fmla="*/ 1 w 13"/>
                <a:gd name="T9" fmla="*/ 13 h 25"/>
                <a:gd name="T10" fmla="*/ 1 w 13"/>
                <a:gd name="T11" fmla="*/ 10 h 25"/>
                <a:gd name="T12" fmla="*/ 12 w 1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12" y="0"/>
                  </a:moveTo>
                  <a:lnTo>
                    <a:pt x="13" y="13"/>
                  </a:lnTo>
                  <a:lnTo>
                    <a:pt x="13" y="13"/>
                  </a:lnTo>
                  <a:lnTo>
                    <a:pt x="0" y="25"/>
                  </a:lnTo>
                  <a:lnTo>
                    <a:pt x="1" y="13"/>
                  </a:lnTo>
                  <a:lnTo>
                    <a:pt x="1" y="10"/>
                  </a:lnTo>
                  <a:lnTo>
                    <a:pt x="12" y="0"/>
                  </a:lnTo>
                  <a:close/>
                </a:path>
              </a:pathLst>
            </a:custGeom>
            <a:solidFill>
              <a:srgbClr val="FF9C00"/>
            </a:solidFill>
            <a:ln w="0">
              <a:solidFill>
                <a:srgbClr val="FF9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6" name="Freeform 6346"/>
            <p:cNvSpPr>
              <a:spLocks/>
            </p:cNvSpPr>
            <p:nvPr/>
          </p:nvSpPr>
          <p:spPr bwMode="auto">
            <a:xfrm>
              <a:off x="5435601" y="5484813"/>
              <a:ext cx="22225" cy="46038"/>
            </a:xfrm>
            <a:custGeom>
              <a:avLst/>
              <a:gdLst>
                <a:gd name="T0" fmla="*/ 14 w 14"/>
                <a:gd name="T1" fmla="*/ 0 h 29"/>
                <a:gd name="T2" fmla="*/ 13 w 14"/>
                <a:gd name="T3" fmla="*/ 16 h 29"/>
                <a:gd name="T4" fmla="*/ 0 w 14"/>
                <a:gd name="T5" fmla="*/ 29 h 29"/>
                <a:gd name="T6" fmla="*/ 1 w 14"/>
                <a:gd name="T7" fmla="*/ 24 h 29"/>
                <a:gd name="T8" fmla="*/ 1 w 14"/>
                <a:gd name="T9" fmla="*/ 12 h 29"/>
                <a:gd name="T10" fmla="*/ 14 w 14"/>
                <a:gd name="T11" fmla="*/ 0 h 29"/>
              </a:gdLst>
              <a:ahLst/>
              <a:cxnLst>
                <a:cxn ang="0">
                  <a:pos x="T0" y="T1"/>
                </a:cxn>
                <a:cxn ang="0">
                  <a:pos x="T2" y="T3"/>
                </a:cxn>
                <a:cxn ang="0">
                  <a:pos x="T4" y="T5"/>
                </a:cxn>
                <a:cxn ang="0">
                  <a:pos x="T6" y="T7"/>
                </a:cxn>
                <a:cxn ang="0">
                  <a:pos x="T8" y="T9"/>
                </a:cxn>
                <a:cxn ang="0">
                  <a:pos x="T10" y="T11"/>
                </a:cxn>
              </a:cxnLst>
              <a:rect l="0" t="0" r="r" b="b"/>
              <a:pathLst>
                <a:path w="14" h="29">
                  <a:moveTo>
                    <a:pt x="14" y="0"/>
                  </a:moveTo>
                  <a:lnTo>
                    <a:pt x="13" y="16"/>
                  </a:lnTo>
                  <a:lnTo>
                    <a:pt x="0" y="29"/>
                  </a:lnTo>
                  <a:lnTo>
                    <a:pt x="1" y="24"/>
                  </a:lnTo>
                  <a:lnTo>
                    <a:pt x="1" y="12"/>
                  </a:lnTo>
                  <a:lnTo>
                    <a:pt x="14" y="0"/>
                  </a:lnTo>
                  <a:close/>
                </a:path>
              </a:pathLst>
            </a:custGeom>
            <a:solidFill>
              <a:srgbClr val="FF9600"/>
            </a:solidFill>
            <a:ln w="0">
              <a:solidFill>
                <a:srgbClr val="FF96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7" name="Freeform 6347"/>
            <p:cNvSpPr>
              <a:spLocks/>
            </p:cNvSpPr>
            <p:nvPr/>
          </p:nvSpPr>
          <p:spPr bwMode="auto">
            <a:xfrm>
              <a:off x="5429251" y="5510213"/>
              <a:ext cx="26988" cy="49213"/>
            </a:xfrm>
            <a:custGeom>
              <a:avLst/>
              <a:gdLst>
                <a:gd name="T0" fmla="*/ 17 w 17"/>
                <a:gd name="T1" fmla="*/ 0 h 31"/>
                <a:gd name="T2" fmla="*/ 16 w 17"/>
                <a:gd name="T3" fmla="*/ 10 h 31"/>
                <a:gd name="T4" fmla="*/ 14 w 17"/>
                <a:gd name="T5" fmla="*/ 17 h 31"/>
                <a:gd name="T6" fmla="*/ 0 w 17"/>
                <a:gd name="T7" fmla="*/ 31 h 31"/>
                <a:gd name="T8" fmla="*/ 0 w 17"/>
                <a:gd name="T9" fmla="*/ 31 h 31"/>
                <a:gd name="T10" fmla="*/ 4 w 17"/>
                <a:gd name="T11" fmla="*/ 13 h 31"/>
                <a:gd name="T12" fmla="*/ 17 w 1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0"/>
                  </a:moveTo>
                  <a:lnTo>
                    <a:pt x="16" y="10"/>
                  </a:lnTo>
                  <a:lnTo>
                    <a:pt x="14" y="17"/>
                  </a:lnTo>
                  <a:lnTo>
                    <a:pt x="0" y="31"/>
                  </a:lnTo>
                  <a:lnTo>
                    <a:pt x="0" y="31"/>
                  </a:lnTo>
                  <a:lnTo>
                    <a:pt x="4" y="13"/>
                  </a:lnTo>
                  <a:lnTo>
                    <a:pt x="17" y="0"/>
                  </a:lnTo>
                  <a:close/>
                </a:path>
              </a:pathLst>
            </a:custGeom>
            <a:solidFill>
              <a:srgbClr val="FF9100"/>
            </a:solidFill>
            <a:ln w="0">
              <a:solidFill>
                <a:srgbClr val="FF91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8" name="Freeform 6348"/>
            <p:cNvSpPr>
              <a:spLocks/>
            </p:cNvSpPr>
            <p:nvPr/>
          </p:nvSpPr>
          <p:spPr bwMode="auto">
            <a:xfrm>
              <a:off x="5414963" y="5537200"/>
              <a:ext cx="36513" cy="60325"/>
            </a:xfrm>
            <a:custGeom>
              <a:avLst/>
              <a:gdLst>
                <a:gd name="T0" fmla="*/ 23 w 23"/>
                <a:gd name="T1" fmla="*/ 0 h 38"/>
                <a:gd name="T2" fmla="*/ 19 w 23"/>
                <a:gd name="T3" fmla="*/ 18 h 38"/>
                <a:gd name="T4" fmla="*/ 18 w 23"/>
                <a:gd name="T5" fmla="*/ 19 h 38"/>
                <a:gd name="T6" fmla="*/ 0 w 23"/>
                <a:gd name="T7" fmla="*/ 38 h 38"/>
                <a:gd name="T8" fmla="*/ 0 w 23"/>
                <a:gd name="T9" fmla="*/ 38 h 38"/>
                <a:gd name="T10" fmla="*/ 9 w 23"/>
                <a:gd name="T11" fmla="*/ 14 h 38"/>
                <a:gd name="T12" fmla="*/ 23 w 23"/>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3" h="38">
                  <a:moveTo>
                    <a:pt x="23" y="0"/>
                  </a:moveTo>
                  <a:lnTo>
                    <a:pt x="19" y="18"/>
                  </a:lnTo>
                  <a:lnTo>
                    <a:pt x="18" y="19"/>
                  </a:lnTo>
                  <a:lnTo>
                    <a:pt x="0" y="38"/>
                  </a:lnTo>
                  <a:lnTo>
                    <a:pt x="0" y="38"/>
                  </a:lnTo>
                  <a:lnTo>
                    <a:pt x="9" y="14"/>
                  </a:lnTo>
                  <a:lnTo>
                    <a:pt x="23" y="0"/>
                  </a:lnTo>
                  <a:close/>
                </a:path>
              </a:pathLst>
            </a:custGeom>
            <a:solidFill>
              <a:srgbClr val="FF8C00"/>
            </a:solidFill>
            <a:ln w="0">
              <a:solidFill>
                <a:srgbClr val="FF8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9" name="Freeform 6349"/>
            <p:cNvSpPr>
              <a:spLocks/>
            </p:cNvSpPr>
            <p:nvPr/>
          </p:nvSpPr>
          <p:spPr bwMode="auto">
            <a:xfrm>
              <a:off x="5414963" y="5567363"/>
              <a:ext cx="28575" cy="42863"/>
            </a:xfrm>
            <a:custGeom>
              <a:avLst/>
              <a:gdLst>
                <a:gd name="T0" fmla="*/ 18 w 18"/>
                <a:gd name="T1" fmla="*/ 0 h 27"/>
                <a:gd name="T2" fmla="*/ 10 w 18"/>
                <a:gd name="T3" fmla="*/ 23 h 27"/>
                <a:gd name="T4" fmla="*/ 9 w 18"/>
                <a:gd name="T5" fmla="*/ 25 h 27"/>
                <a:gd name="T6" fmla="*/ 6 w 18"/>
                <a:gd name="T7" fmla="*/ 27 h 27"/>
                <a:gd name="T8" fmla="*/ 5 w 18"/>
                <a:gd name="T9" fmla="*/ 27 h 27"/>
                <a:gd name="T10" fmla="*/ 2 w 18"/>
                <a:gd name="T11" fmla="*/ 25 h 27"/>
                <a:gd name="T12" fmla="*/ 0 w 18"/>
                <a:gd name="T13" fmla="*/ 24 h 27"/>
                <a:gd name="T14" fmla="*/ 0 w 18"/>
                <a:gd name="T15" fmla="*/ 21 h 27"/>
                <a:gd name="T16" fmla="*/ 0 w 18"/>
                <a:gd name="T17" fmla="*/ 19 h 27"/>
                <a:gd name="T18" fmla="*/ 18 w 18"/>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7">
                  <a:moveTo>
                    <a:pt x="18" y="0"/>
                  </a:moveTo>
                  <a:lnTo>
                    <a:pt x="10" y="23"/>
                  </a:lnTo>
                  <a:lnTo>
                    <a:pt x="9" y="25"/>
                  </a:lnTo>
                  <a:lnTo>
                    <a:pt x="6" y="27"/>
                  </a:lnTo>
                  <a:lnTo>
                    <a:pt x="5" y="27"/>
                  </a:lnTo>
                  <a:lnTo>
                    <a:pt x="2" y="25"/>
                  </a:lnTo>
                  <a:lnTo>
                    <a:pt x="0" y="24"/>
                  </a:lnTo>
                  <a:lnTo>
                    <a:pt x="0" y="21"/>
                  </a:lnTo>
                  <a:lnTo>
                    <a:pt x="0" y="19"/>
                  </a:lnTo>
                  <a:lnTo>
                    <a:pt x="18" y="0"/>
                  </a:lnTo>
                  <a:close/>
                </a:path>
              </a:pathLst>
            </a:custGeom>
            <a:solidFill>
              <a:srgbClr val="FF8700"/>
            </a:solidFill>
            <a:ln w="0">
              <a:solidFill>
                <a:srgbClr val="FF87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0" name="Freeform 6350"/>
            <p:cNvSpPr>
              <a:spLocks/>
            </p:cNvSpPr>
            <p:nvPr/>
          </p:nvSpPr>
          <p:spPr bwMode="auto">
            <a:xfrm>
              <a:off x="5378451" y="5407025"/>
              <a:ext cx="19050" cy="25400"/>
            </a:xfrm>
            <a:custGeom>
              <a:avLst/>
              <a:gdLst>
                <a:gd name="T0" fmla="*/ 7 w 12"/>
                <a:gd name="T1" fmla="*/ 0 h 16"/>
                <a:gd name="T2" fmla="*/ 10 w 12"/>
                <a:gd name="T3" fmla="*/ 2 h 16"/>
                <a:gd name="T4" fmla="*/ 11 w 12"/>
                <a:gd name="T5" fmla="*/ 4 h 16"/>
                <a:gd name="T6" fmla="*/ 12 w 12"/>
                <a:gd name="T7" fmla="*/ 7 h 16"/>
                <a:gd name="T8" fmla="*/ 3 w 12"/>
                <a:gd name="T9" fmla="*/ 16 h 16"/>
                <a:gd name="T10" fmla="*/ 0 w 12"/>
                <a:gd name="T11" fmla="*/ 8 h 16"/>
                <a:gd name="T12" fmla="*/ 0 w 12"/>
                <a:gd name="T13" fmla="*/ 4 h 16"/>
                <a:gd name="T14" fmla="*/ 2 w 12"/>
                <a:gd name="T15" fmla="*/ 3 h 16"/>
                <a:gd name="T16" fmla="*/ 4 w 12"/>
                <a:gd name="T17" fmla="*/ 0 h 16"/>
                <a:gd name="T18" fmla="*/ 7 w 1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7" y="0"/>
                  </a:moveTo>
                  <a:lnTo>
                    <a:pt x="10" y="2"/>
                  </a:lnTo>
                  <a:lnTo>
                    <a:pt x="11" y="4"/>
                  </a:lnTo>
                  <a:lnTo>
                    <a:pt x="12" y="7"/>
                  </a:lnTo>
                  <a:lnTo>
                    <a:pt x="3" y="16"/>
                  </a:lnTo>
                  <a:lnTo>
                    <a:pt x="0" y="8"/>
                  </a:lnTo>
                  <a:lnTo>
                    <a:pt x="0" y="4"/>
                  </a:lnTo>
                  <a:lnTo>
                    <a:pt x="2" y="3"/>
                  </a:lnTo>
                  <a:lnTo>
                    <a:pt x="4" y="0"/>
                  </a:lnTo>
                  <a:lnTo>
                    <a:pt x="7"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1" name="Freeform 6351"/>
            <p:cNvSpPr>
              <a:spLocks/>
            </p:cNvSpPr>
            <p:nvPr/>
          </p:nvSpPr>
          <p:spPr bwMode="auto">
            <a:xfrm>
              <a:off x="5383213" y="5418138"/>
              <a:ext cx="19050" cy="33338"/>
            </a:xfrm>
            <a:custGeom>
              <a:avLst/>
              <a:gdLst>
                <a:gd name="T0" fmla="*/ 9 w 12"/>
                <a:gd name="T1" fmla="*/ 0 h 21"/>
                <a:gd name="T2" fmla="*/ 12 w 12"/>
                <a:gd name="T3" fmla="*/ 12 h 21"/>
                <a:gd name="T4" fmla="*/ 3 w 12"/>
                <a:gd name="T5" fmla="*/ 21 h 21"/>
                <a:gd name="T6" fmla="*/ 0 w 12"/>
                <a:gd name="T7" fmla="*/ 9 h 21"/>
                <a:gd name="T8" fmla="*/ 9 w 12"/>
                <a:gd name="T9" fmla="*/ 0 h 21"/>
              </a:gdLst>
              <a:ahLst/>
              <a:cxnLst>
                <a:cxn ang="0">
                  <a:pos x="T0" y="T1"/>
                </a:cxn>
                <a:cxn ang="0">
                  <a:pos x="T2" y="T3"/>
                </a:cxn>
                <a:cxn ang="0">
                  <a:pos x="T4" y="T5"/>
                </a:cxn>
                <a:cxn ang="0">
                  <a:pos x="T6" y="T7"/>
                </a:cxn>
                <a:cxn ang="0">
                  <a:pos x="T8" y="T9"/>
                </a:cxn>
              </a:cxnLst>
              <a:rect l="0" t="0" r="r" b="b"/>
              <a:pathLst>
                <a:path w="12" h="21">
                  <a:moveTo>
                    <a:pt x="9" y="0"/>
                  </a:moveTo>
                  <a:lnTo>
                    <a:pt x="12" y="12"/>
                  </a:lnTo>
                  <a:lnTo>
                    <a:pt x="3" y="21"/>
                  </a:lnTo>
                  <a:lnTo>
                    <a:pt x="0" y="9"/>
                  </a:lnTo>
                  <a:lnTo>
                    <a:pt x="9" y="0"/>
                  </a:lnTo>
                  <a:close/>
                </a:path>
              </a:pathLst>
            </a:custGeom>
            <a:solidFill>
              <a:srgbClr val="FFB200"/>
            </a:solidFill>
            <a:ln w="0">
              <a:solidFill>
                <a:srgbClr val="FFB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2" name="Freeform 6352"/>
            <p:cNvSpPr>
              <a:spLocks/>
            </p:cNvSpPr>
            <p:nvPr/>
          </p:nvSpPr>
          <p:spPr bwMode="auto">
            <a:xfrm>
              <a:off x="5387976" y="5437188"/>
              <a:ext cx="17463" cy="34925"/>
            </a:xfrm>
            <a:custGeom>
              <a:avLst/>
              <a:gdLst>
                <a:gd name="T0" fmla="*/ 9 w 11"/>
                <a:gd name="T1" fmla="*/ 0 h 22"/>
                <a:gd name="T2" fmla="*/ 10 w 11"/>
                <a:gd name="T3" fmla="*/ 8 h 22"/>
                <a:gd name="T4" fmla="*/ 11 w 11"/>
                <a:gd name="T5" fmla="*/ 12 h 22"/>
                <a:gd name="T6" fmla="*/ 1 w 11"/>
                <a:gd name="T7" fmla="*/ 22 h 22"/>
                <a:gd name="T8" fmla="*/ 0 w 11"/>
                <a:gd name="T9" fmla="*/ 9 h 22"/>
                <a:gd name="T10" fmla="*/ 0 w 11"/>
                <a:gd name="T11" fmla="*/ 9 h 22"/>
                <a:gd name="T12" fmla="*/ 9 w 1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9" y="0"/>
                  </a:moveTo>
                  <a:lnTo>
                    <a:pt x="10" y="8"/>
                  </a:lnTo>
                  <a:lnTo>
                    <a:pt x="11" y="12"/>
                  </a:lnTo>
                  <a:lnTo>
                    <a:pt x="1" y="22"/>
                  </a:lnTo>
                  <a:lnTo>
                    <a:pt x="0" y="9"/>
                  </a:lnTo>
                  <a:lnTo>
                    <a:pt x="0" y="9"/>
                  </a:lnTo>
                  <a:lnTo>
                    <a:pt x="9" y="0"/>
                  </a:lnTo>
                  <a:close/>
                </a:path>
              </a:pathLst>
            </a:custGeom>
            <a:solidFill>
              <a:srgbClr val="FFAA00"/>
            </a:solidFill>
            <a:ln w="0">
              <a:solidFill>
                <a:srgbClr val="FFA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3" name="Freeform 6353"/>
            <p:cNvSpPr>
              <a:spLocks/>
            </p:cNvSpPr>
            <p:nvPr/>
          </p:nvSpPr>
          <p:spPr bwMode="auto">
            <a:xfrm>
              <a:off x="5389563" y="5456238"/>
              <a:ext cx="19050" cy="39688"/>
            </a:xfrm>
            <a:custGeom>
              <a:avLst/>
              <a:gdLst>
                <a:gd name="T0" fmla="*/ 10 w 12"/>
                <a:gd name="T1" fmla="*/ 0 h 25"/>
                <a:gd name="T2" fmla="*/ 12 w 12"/>
                <a:gd name="T3" fmla="*/ 13 h 25"/>
                <a:gd name="T4" fmla="*/ 0 w 12"/>
                <a:gd name="T5" fmla="*/ 25 h 25"/>
                <a:gd name="T6" fmla="*/ 0 w 12"/>
                <a:gd name="T7" fmla="*/ 18 h 25"/>
                <a:gd name="T8" fmla="*/ 0 w 12"/>
                <a:gd name="T9" fmla="*/ 10 h 25"/>
                <a:gd name="T10" fmla="*/ 10 w 12"/>
                <a:gd name="T11" fmla="*/ 0 h 25"/>
              </a:gdLst>
              <a:ahLst/>
              <a:cxnLst>
                <a:cxn ang="0">
                  <a:pos x="T0" y="T1"/>
                </a:cxn>
                <a:cxn ang="0">
                  <a:pos x="T2" y="T3"/>
                </a:cxn>
                <a:cxn ang="0">
                  <a:pos x="T4" y="T5"/>
                </a:cxn>
                <a:cxn ang="0">
                  <a:pos x="T6" y="T7"/>
                </a:cxn>
                <a:cxn ang="0">
                  <a:pos x="T8" y="T9"/>
                </a:cxn>
                <a:cxn ang="0">
                  <a:pos x="T10" y="T11"/>
                </a:cxn>
              </a:cxnLst>
              <a:rect l="0" t="0" r="r" b="b"/>
              <a:pathLst>
                <a:path w="12" h="25">
                  <a:moveTo>
                    <a:pt x="10" y="0"/>
                  </a:moveTo>
                  <a:lnTo>
                    <a:pt x="12" y="13"/>
                  </a:lnTo>
                  <a:lnTo>
                    <a:pt x="0" y="25"/>
                  </a:lnTo>
                  <a:lnTo>
                    <a:pt x="0" y="18"/>
                  </a:lnTo>
                  <a:lnTo>
                    <a:pt x="0" y="10"/>
                  </a:lnTo>
                  <a:lnTo>
                    <a:pt x="10" y="0"/>
                  </a:lnTo>
                  <a:close/>
                </a:path>
              </a:pathLst>
            </a:custGeom>
            <a:solidFill>
              <a:srgbClr val="FFA200"/>
            </a:solidFill>
            <a:ln w="0">
              <a:solidFill>
                <a:srgbClr val="FFA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4" name="Freeform 6354"/>
            <p:cNvSpPr>
              <a:spLocks/>
            </p:cNvSpPr>
            <p:nvPr/>
          </p:nvSpPr>
          <p:spPr bwMode="auto">
            <a:xfrm>
              <a:off x="5387976" y="5476875"/>
              <a:ext cx="20638" cy="42863"/>
            </a:xfrm>
            <a:custGeom>
              <a:avLst/>
              <a:gdLst>
                <a:gd name="T0" fmla="*/ 13 w 13"/>
                <a:gd name="T1" fmla="*/ 0 h 27"/>
                <a:gd name="T2" fmla="*/ 13 w 13"/>
                <a:gd name="T3" fmla="*/ 5 h 27"/>
                <a:gd name="T4" fmla="*/ 11 w 13"/>
                <a:gd name="T5" fmla="*/ 15 h 27"/>
                <a:gd name="T6" fmla="*/ 0 w 13"/>
                <a:gd name="T7" fmla="*/ 27 h 27"/>
                <a:gd name="T8" fmla="*/ 0 w 13"/>
                <a:gd name="T9" fmla="*/ 26 h 27"/>
                <a:gd name="T10" fmla="*/ 1 w 13"/>
                <a:gd name="T11" fmla="*/ 12 h 27"/>
                <a:gd name="T12" fmla="*/ 13 w 1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13" y="0"/>
                  </a:moveTo>
                  <a:lnTo>
                    <a:pt x="13" y="5"/>
                  </a:lnTo>
                  <a:lnTo>
                    <a:pt x="11" y="15"/>
                  </a:lnTo>
                  <a:lnTo>
                    <a:pt x="0" y="27"/>
                  </a:lnTo>
                  <a:lnTo>
                    <a:pt x="0" y="26"/>
                  </a:lnTo>
                  <a:lnTo>
                    <a:pt x="1" y="12"/>
                  </a:lnTo>
                  <a:lnTo>
                    <a:pt x="13" y="0"/>
                  </a:lnTo>
                  <a:close/>
                </a:path>
              </a:pathLst>
            </a:custGeom>
            <a:solidFill>
              <a:srgbClr val="FF9A00"/>
            </a:solidFill>
            <a:ln w="0">
              <a:solidFill>
                <a:srgbClr val="FF9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5" name="Freeform 6355"/>
            <p:cNvSpPr>
              <a:spLocks/>
            </p:cNvSpPr>
            <p:nvPr/>
          </p:nvSpPr>
          <p:spPr bwMode="auto">
            <a:xfrm>
              <a:off x="5378451" y="5500688"/>
              <a:ext cx="26988" cy="50800"/>
            </a:xfrm>
            <a:custGeom>
              <a:avLst/>
              <a:gdLst>
                <a:gd name="T0" fmla="*/ 17 w 17"/>
                <a:gd name="T1" fmla="*/ 0 h 32"/>
                <a:gd name="T2" fmla="*/ 16 w 17"/>
                <a:gd name="T3" fmla="*/ 12 h 32"/>
                <a:gd name="T4" fmla="*/ 16 w 17"/>
                <a:gd name="T5" fmla="*/ 16 h 32"/>
                <a:gd name="T6" fmla="*/ 0 w 17"/>
                <a:gd name="T7" fmla="*/ 32 h 32"/>
                <a:gd name="T8" fmla="*/ 0 w 17"/>
                <a:gd name="T9" fmla="*/ 32 h 32"/>
                <a:gd name="T10" fmla="*/ 6 w 17"/>
                <a:gd name="T11" fmla="*/ 12 h 32"/>
                <a:gd name="T12" fmla="*/ 17 w 17"/>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7" h="32">
                  <a:moveTo>
                    <a:pt x="17" y="0"/>
                  </a:moveTo>
                  <a:lnTo>
                    <a:pt x="16" y="12"/>
                  </a:lnTo>
                  <a:lnTo>
                    <a:pt x="16" y="16"/>
                  </a:lnTo>
                  <a:lnTo>
                    <a:pt x="0" y="32"/>
                  </a:lnTo>
                  <a:lnTo>
                    <a:pt x="0" y="32"/>
                  </a:lnTo>
                  <a:lnTo>
                    <a:pt x="6" y="12"/>
                  </a:lnTo>
                  <a:lnTo>
                    <a:pt x="17" y="0"/>
                  </a:lnTo>
                  <a:close/>
                </a:path>
              </a:pathLst>
            </a:custGeom>
            <a:solidFill>
              <a:srgbClr val="FF9200"/>
            </a:solidFill>
            <a:ln w="0">
              <a:solidFill>
                <a:srgbClr val="FF9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6" name="Freeform 6356"/>
            <p:cNvSpPr>
              <a:spLocks/>
            </p:cNvSpPr>
            <p:nvPr/>
          </p:nvSpPr>
          <p:spPr bwMode="auto">
            <a:xfrm>
              <a:off x="5378451" y="5526088"/>
              <a:ext cx="25400" cy="34925"/>
            </a:xfrm>
            <a:custGeom>
              <a:avLst/>
              <a:gdLst>
                <a:gd name="T0" fmla="*/ 16 w 16"/>
                <a:gd name="T1" fmla="*/ 0 h 22"/>
                <a:gd name="T2" fmla="*/ 11 w 16"/>
                <a:gd name="T3" fmla="*/ 19 h 22"/>
                <a:gd name="T4" fmla="*/ 10 w 16"/>
                <a:gd name="T5" fmla="*/ 21 h 22"/>
                <a:gd name="T6" fmla="*/ 8 w 16"/>
                <a:gd name="T7" fmla="*/ 22 h 22"/>
                <a:gd name="T8" fmla="*/ 6 w 16"/>
                <a:gd name="T9" fmla="*/ 22 h 22"/>
                <a:gd name="T10" fmla="*/ 4 w 16"/>
                <a:gd name="T11" fmla="*/ 22 h 22"/>
                <a:gd name="T12" fmla="*/ 2 w 16"/>
                <a:gd name="T13" fmla="*/ 21 h 22"/>
                <a:gd name="T14" fmla="*/ 0 w 16"/>
                <a:gd name="T15" fmla="*/ 19 h 22"/>
                <a:gd name="T16" fmla="*/ 0 w 16"/>
                <a:gd name="T17" fmla="*/ 16 h 22"/>
                <a:gd name="T18" fmla="*/ 16 w 16"/>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2">
                  <a:moveTo>
                    <a:pt x="16" y="0"/>
                  </a:moveTo>
                  <a:lnTo>
                    <a:pt x="11" y="19"/>
                  </a:lnTo>
                  <a:lnTo>
                    <a:pt x="10" y="21"/>
                  </a:lnTo>
                  <a:lnTo>
                    <a:pt x="8" y="22"/>
                  </a:lnTo>
                  <a:lnTo>
                    <a:pt x="6" y="22"/>
                  </a:lnTo>
                  <a:lnTo>
                    <a:pt x="4" y="22"/>
                  </a:lnTo>
                  <a:lnTo>
                    <a:pt x="2" y="21"/>
                  </a:lnTo>
                  <a:lnTo>
                    <a:pt x="0" y="19"/>
                  </a:lnTo>
                  <a:lnTo>
                    <a:pt x="0" y="16"/>
                  </a:lnTo>
                  <a:lnTo>
                    <a:pt x="16" y="0"/>
                  </a:lnTo>
                  <a:close/>
                </a:path>
              </a:pathLst>
            </a:custGeom>
            <a:solidFill>
              <a:srgbClr val="FF8A00"/>
            </a:solidFill>
            <a:ln w="0">
              <a:solidFill>
                <a:srgbClr val="FF8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sp>
        <p:nvSpPr>
          <p:cNvPr id="59" name="Abgerundete rechteckige Legende 58"/>
          <p:cNvSpPr/>
          <p:nvPr/>
        </p:nvSpPr>
        <p:spPr>
          <a:xfrm>
            <a:off x="3300822" y="3507842"/>
            <a:ext cx="2016224" cy="1496496"/>
          </a:xfrm>
          <a:prstGeom prst="wedgeRoundRectCallout">
            <a:avLst>
              <a:gd name="adj1" fmla="val -84569"/>
              <a:gd name="adj2" fmla="val 99478"/>
              <a:gd name="adj3" fmla="val 16667"/>
            </a:avLst>
          </a:prstGeom>
          <a:ln w="127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err="1" smtClean="0">
                <a:solidFill>
                  <a:prstClr val="black"/>
                </a:solidFill>
              </a:rPr>
              <a:t>Please</a:t>
            </a:r>
            <a:r>
              <a:rPr lang="de-DE" dirty="0" smtClean="0">
                <a:solidFill>
                  <a:prstClr val="black"/>
                </a:solidFill>
              </a:rPr>
              <a:t> </a:t>
            </a:r>
            <a:r>
              <a:rPr lang="de-DE" dirty="0" err="1" smtClean="0">
                <a:solidFill>
                  <a:prstClr val="black"/>
                </a:solidFill>
              </a:rPr>
              <a:t>enter</a:t>
            </a:r>
            <a:r>
              <a:rPr lang="de-DE" dirty="0" smtClean="0">
                <a:solidFill>
                  <a:prstClr val="black"/>
                </a:solidFill>
              </a:rPr>
              <a:t> </a:t>
            </a:r>
            <a:r>
              <a:rPr lang="de-DE" dirty="0" err="1" smtClean="0">
                <a:solidFill>
                  <a:prstClr val="black"/>
                </a:solidFill>
              </a:rPr>
              <a:t>your</a:t>
            </a:r>
            <a:r>
              <a:rPr lang="de-DE" dirty="0" smtClean="0">
                <a:solidFill>
                  <a:prstClr val="black"/>
                </a:solidFill>
              </a:rPr>
              <a:t> </a:t>
            </a:r>
            <a:r>
              <a:rPr lang="de-DE" dirty="0" err="1" smtClean="0">
                <a:solidFill>
                  <a:prstClr val="black"/>
                </a:solidFill>
              </a:rPr>
              <a:t>password</a:t>
            </a:r>
            <a:r>
              <a:rPr lang="de-DE" dirty="0" smtClean="0">
                <a:solidFill>
                  <a:prstClr val="black"/>
                </a:solidFill>
              </a:rPr>
              <a:t>, </a:t>
            </a:r>
            <a:r>
              <a:rPr lang="de-DE" dirty="0" err="1" smtClean="0">
                <a:solidFill>
                  <a:prstClr val="black"/>
                </a:solidFill>
              </a:rPr>
              <a:t>followed</a:t>
            </a:r>
            <a:r>
              <a:rPr lang="de-DE" dirty="0" smtClean="0">
                <a:solidFill>
                  <a:prstClr val="black"/>
                </a:solidFill>
              </a:rPr>
              <a:t> </a:t>
            </a:r>
            <a:r>
              <a:rPr lang="de-DE" dirty="0" err="1" smtClean="0">
                <a:solidFill>
                  <a:prstClr val="black"/>
                </a:solidFill>
              </a:rPr>
              <a:t>by</a:t>
            </a:r>
            <a:r>
              <a:rPr lang="de-DE" dirty="0" smtClean="0">
                <a:solidFill>
                  <a:prstClr val="black"/>
                </a:solidFill>
              </a:rPr>
              <a:t> </a:t>
            </a:r>
            <a:r>
              <a:rPr lang="de-DE" dirty="0" err="1" smtClean="0">
                <a:solidFill>
                  <a:prstClr val="black"/>
                </a:solidFill>
              </a:rPr>
              <a:t>the</a:t>
            </a:r>
            <a:r>
              <a:rPr lang="de-DE" dirty="0" smtClean="0">
                <a:solidFill>
                  <a:prstClr val="black"/>
                </a:solidFill>
              </a:rPr>
              <a:t> # </a:t>
            </a:r>
            <a:r>
              <a:rPr lang="de-DE" dirty="0" err="1" smtClean="0">
                <a:solidFill>
                  <a:prstClr val="black"/>
                </a:solidFill>
              </a:rPr>
              <a:t>key</a:t>
            </a:r>
            <a:r>
              <a:rPr lang="de-DE" dirty="0" smtClean="0">
                <a:solidFill>
                  <a:prstClr val="black"/>
                </a:solidFill>
              </a:rPr>
              <a:t>.</a:t>
            </a:r>
            <a:endParaRPr lang="de-DE" dirty="0">
              <a:solidFill>
                <a:prstClr val="black"/>
              </a:solidFill>
            </a:endParaRPr>
          </a:p>
        </p:txBody>
      </p:sp>
      <p:grpSp>
        <p:nvGrpSpPr>
          <p:cNvPr id="63" name="Gruppieren 62"/>
          <p:cNvGrpSpPr/>
          <p:nvPr/>
        </p:nvGrpSpPr>
        <p:grpSpPr>
          <a:xfrm>
            <a:off x="5978212" y="1587666"/>
            <a:ext cx="3029779" cy="2136441"/>
            <a:chOff x="626378" y="1660261"/>
            <a:chExt cx="3029779" cy="2136441"/>
          </a:xfrm>
        </p:grpSpPr>
        <p:sp>
          <p:nvSpPr>
            <p:cNvPr id="64" name="Rechteck 63"/>
            <p:cNvSpPr/>
            <p:nvPr/>
          </p:nvSpPr>
          <p:spPr>
            <a:xfrm>
              <a:off x="626378" y="1671146"/>
              <a:ext cx="3024335"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solidFill>
                  <a:srgbClr val="F79646">
                    <a:lumMod val="75000"/>
                  </a:srgbClr>
                </a:solidFill>
                <a:latin typeface="Arial" pitchFamily="34" charset="0"/>
                <a:cs typeface="Arial" pitchFamily="34" charset="0"/>
              </a:endParaRPr>
            </a:p>
          </p:txBody>
        </p:sp>
        <p:cxnSp>
          <p:nvCxnSpPr>
            <p:cNvPr id="65" name="Gerade Verbindung 64"/>
            <p:cNvCxnSpPr/>
            <p:nvPr/>
          </p:nvCxnSpPr>
          <p:spPr>
            <a:xfrm>
              <a:off x="626378" y="3521582"/>
              <a:ext cx="3024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6" name="Textfeld 65"/>
            <p:cNvSpPr txBox="1"/>
            <p:nvPr/>
          </p:nvSpPr>
          <p:spPr>
            <a:xfrm>
              <a:off x="781280" y="3488925"/>
              <a:ext cx="936104" cy="307777"/>
            </a:xfrm>
            <a:prstGeom prst="rect">
              <a:avLst/>
            </a:prstGeom>
            <a:noFill/>
          </p:spPr>
          <p:txBody>
            <a:bodyPr wrap="square" rtlCol="0">
              <a:spAutoFit/>
            </a:bodyPr>
            <a:lstStyle/>
            <a:p>
              <a:r>
                <a:rPr lang="de-DE" sz="1400" dirty="0" smtClean="0">
                  <a:solidFill>
                    <a:prstClr val="white"/>
                  </a:solidFill>
                  <a:latin typeface="Arial" pitchFamily="34" charset="0"/>
                  <a:cs typeface="Arial" pitchFamily="34" charset="0"/>
                </a:rPr>
                <a:t>&lt;C</a:t>
              </a:r>
              <a:endParaRPr lang="de-DE" sz="1400" dirty="0">
                <a:solidFill>
                  <a:prstClr val="white"/>
                </a:solidFill>
                <a:latin typeface="Arial" pitchFamily="34" charset="0"/>
                <a:cs typeface="Arial" pitchFamily="34" charset="0"/>
              </a:endParaRPr>
            </a:p>
          </p:txBody>
        </p:sp>
        <p:sp>
          <p:nvSpPr>
            <p:cNvPr id="67" name="Rechteck 66"/>
            <p:cNvSpPr/>
            <p:nvPr/>
          </p:nvSpPr>
          <p:spPr>
            <a:xfrm>
              <a:off x="781280" y="3255323"/>
              <a:ext cx="2725418" cy="21602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400" dirty="0" smtClean="0">
                  <a:solidFill>
                    <a:srgbClr val="F79646">
                      <a:lumMod val="75000"/>
                    </a:srgbClr>
                  </a:solidFill>
                  <a:latin typeface="Arial" pitchFamily="34" charset="0"/>
                  <a:cs typeface="Arial" pitchFamily="34" charset="0"/>
                </a:rPr>
                <a:t>123</a:t>
              </a:r>
              <a:endParaRPr lang="de-DE" sz="1400" dirty="0">
                <a:solidFill>
                  <a:srgbClr val="F79646">
                    <a:lumMod val="75000"/>
                  </a:srgbClr>
                </a:solidFill>
                <a:latin typeface="Arial" pitchFamily="34" charset="0"/>
                <a:cs typeface="Arial" pitchFamily="34" charset="0"/>
              </a:endParaRPr>
            </a:p>
          </p:txBody>
        </p:sp>
        <p:sp>
          <p:nvSpPr>
            <p:cNvPr id="68" name="Textfeld 67"/>
            <p:cNvSpPr txBox="1"/>
            <p:nvPr/>
          </p:nvSpPr>
          <p:spPr>
            <a:xfrm>
              <a:off x="781279" y="2103194"/>
              <a:ext cx="1285258" cy="400110"/>
            </a:xfrm>
            <a:prstGeom prst="rect">
              <a:avLst/>
            </a:prstGeom>
            <a:noFill/>
          </p:spPr>
          <p:txBody>
            <a:bodyPr wrap="square" rtlCol="0">
              <a:spAutoFit/>
            </a:bodyPr>
            <a:lstStyle/>
            <a:p>
              <a:r>
                <a:rPr lang="de-DE" sz="2000" dirty="0" smtClean="0">
                  <a:solidFill>
                    <a:srgbClr val="F79646">
                      <a:lumMod val="75000"/>
                    </a:srgbClr>
                  </a:solidFill>
                  <a:latin typeface="Arial" pitchFamily="34" charset="0"/>
                  <a:cs typeface="Arial" pitchFamily="34" charset="0"/>
                </a:rPr>
                <a:t>0000#</a:t>
              </a:r>
              <a:endParaRPr lang="de-DE" sz="2000" dirty="0">
                <a:solidFill>
                  <a:srgbClr val="F79646">
                    <a:lumMod val="75000"/>
                  </a:srgbClr>
                </a:solidFill>
                <a:latin typeface="Arial" pitchFamily="34" charset="0"/>
                <a:cs typeface="Arial" pitchFamily="34" charset="0"/>
              </a:endParaRPr>
            </a:p>
          </p:txBody>
        </p:sp>
        <p:cxnSp>
          <p:nvCxnSpPr>
            <p:cNvPr id="69" name="Gerade Verbindung 68"/>
            <p:cNvCxnSpPr/>
            <p:nvPr/>
          </p:nvCxnSpPr>
          <p:spPr>
            <a:xfrm>
              <a:off x="631822" y="1908942"/>
              <a:ext cx="3024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extfeld 69"/>
            <p:cNvSpPr txBox="1"/>
            <p:nvPr/>
          </p:nvSpPr>
          <p:spPr>
            <a:xfrm>
              <a:off x="781280" y="1660261"/>
              <a:ext cx="1429275" cy="276999"/>
            </a:xfrm>
            <a:prstGeom prst="rect">
              <a:avLst/>
            </a:prstGeom>
            <a:noFill/>
          </p:spPr>
          <p:txBody>
            <a:bodyPr wrap="square" rtlCol="0">
              <a:spAutoFit/>
            </a:bodyPr>
            <a:lstStyle/>
            <a:p>
              <a:r>
                <a:rPr lang="de-DE" sz="1200" dirty="0" smtClean="0">
                  <a:solidFill>
                    <a:prstClr val="white"/>
                  </a:solidFill>
                  <a:latin typeface="Arial" pitchFamily="34" charset="0"/>
                  <a:cs typeface="Arial" pitchFamily="34" charset="0"/>
                </a:rPr>
                <a:t>Wahlvorbereitung</a:t>
              </a:r>
              <a:endParaRPr lang="de-DE" sz="1200" dirty="0">
                <a:solidFill>
                  <a:prstClr val="white"/>
                </a:solidFill>
                <a:latin typeface="Arial" pitchFamily="34" charset="0"/>
                <a:cs typeface="Arial" pitchFamily="34" charset="0"/>
              </a:endParaRPr>
            </a:p>
          </p:txBody>
        </p:sp>
        <p:sp>
          <p:nvSpPr>
            <p:cNvPr id="71" name="Textfeld 70"/>
            <p:cNvSpPr txBox="1"/>
            <p:nvPr/>
          </p:nvSpPr>
          <p:spPr>
            <a:xfrm>
              <a:off x="2570594" y="1671146"/>
              <a:ext cx="936104" cy="276999"/>
            </a:xfrm>
            <a:prstGeom prst="rect">
              <a:avLst/>
            </a:prstGeom>
            <a:noFill/>
          </p:spPr>
          <p:txBody>
            <a:bodyPr wrap="square" rtlCol="0">
              <a:spAutoFit/>
            </a:bodyPr>
            <a:lstStyle/>
            <a:p>
              <a:pPr algn="r"/>
              <a:r>
                <a:rPr lang="de-DE" sz="1200" dirty="0" smtClean="0">
                  <a:solidFill>
                    <a:prstClr val="white"/>
                  </a:solidFill>
                  <a:latin typeface="Arial" pitchFamily="34" charset="0"/>
                  <a:cs typeface="Arial" pitchFamily="34" charset="0"/>
                </a:rPr>
                <a:t>10:10</a:t>
              </a:r>
              <a:endParaRPr lang="de-DE" sz="1200" dirty="0">
                <a:solidFill>
                  <a:prstClr val="white"/>
                </a:solidFill>
                <a:latin typeface="Arial" pitchFamily="34" charset="0"/>
                <a:cs typeface="Arial" pitchFamily="34" charset="0"/>
              </a:endParaRPr>
            </a:p>
          </p:txBody>
        </p:sp>
        <p:pic>
          <p:nvPicPr>
            <p:cNvPr id="72" name="Grafik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30341" y="3547247"/>
              <a:ext cx="243697" cy="201245"/>
            </a:xfrm>
            <a:prstGeom prst="rect">
              <a:avLst/>
            </a:prstGeom>
          </p:spPr>
        </p:pic>
        <p:cxnSp>
          <p:nvCxnSpPr>
            <p:cNvPr id="73" name="Gerade Verbindung mit Pfeil 72"/>
            <p:cNvCxnSpPr/>
            <p:nvPr/>
          </p:nvCxnSpPr>
          <p:spPr>
            <a:xfrm>
              <a:off x="3055893" y="3647868"/>
              <a:ext cx="162771"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74" name="Gruppieren 73"/>
          <p:cNvGrpSpPr/>
          <p:nvPr/>
        </p:nvGrpSpPr>
        <p:grpSpPr>
          <a:xfrm>
            <a:off x="6354371" y="5383346"/>
            <a:ext cx="842741" cy="771528"/>
            <a:chOff x="5146676" y="5359400"/>
            <a:chExt cx="311150" cy="250826"/>
          </a:xfrm>
        </p:grpSpPr>
        <p:sp>
          <p:nvSpPr>
            <p:cNvPr id="75" name="Rectangle 6316"/>
            <p:cNvSpPr>
              <a:spLocks noChangeArrowheads="1"/>
            </p:cNvSpPr>
            <p:nvPr/>
          </p:nvSpPr>
          <p:spPr bwMode="auto">
            <a:xfrm>
              <a:off x="5149851" y="5438775"/>
              <a:ext cx="1588" cy="1588"/>
            </a:xfrm>
            <a:prstGeom prst="rect">
              <a:avLst/>
            </a:prstGeom>
            <a:solidFill>
              <a:srgbClr val="333333"/>
            </a:solidFill>
            <a:ln w="0">
              <a:solidFill>
                <a:srgbClr val="333333"/>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6" name="Freeform 6317"/>
            <p:cNvSpPr>
              <a:spLocks/>
            </p:cNvSpPr>
            <p:nvPr/>
          </p:nvSpPr>
          <p:spPr bwMode="auto">
            <a:xfrm>
              <a:off x="5146676" y="5434013"/>
              <a:ext cx="30163" cy="31750"/>
            </a:xfrm>
            <a:custGeom>
              <a:avLst/>
              <a:gdLst>
                <a:gd name="T0" fmla="*/ 9 w 19"/>
                <a:gd name="T1" fmla="*/ 0 h 20"/>
                <a:gd name="T2" fmla="*/ 19 w 19"/>
                <a:gd name="T3" fmla="*/ 0 h 20"/>
                <a:gd name="T4" fmla="*/ 0 w 19"/>
                <a:gd name="T5" fmla="*/ 20 h 20"/>
                <a:gd name="T6" fmla="*/ 0 w 19"/>
                <a:gd name="T7" fmla="*/ 10 h 20"/>
                <a:gd name="T8" fmla="*/ 1 w 19"/>
                <a:gd name="T9" fmla="*/ 6 h 20"/>
                <a:gd name="T10" fmla="*/ 2 w 19"/>
                <a:gd name="T11" fmla="*/ 3 h 20"/>
                <a:gd name="T12" fmla="*/ 2 w 19"/>
                <a:gd name="T13" fmla="*/ 3 h 20"/>
                <a:gd name="T14" fmla="*/ 6 w 19"/>
                <a:gd name="T15" fmla="*/ 2 h 20"/>
                <a:gd name="T16" fmla="*/ 9 w 1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0">
                  <a:moveTo>
                    <a:pt x="9" y="0"/>
                  </a:moveTo>
                  <a:lnTo>
                    <a:pt x="19" y="0"/>
                  </a:lnTo>
                  <a:lnTo>
                    <a:pt x="0" y="20"/>
                  </a:lnTo>
                  <a:lnTo>
                    <a:pt x="0" y="10"/>
                  </a:lnTo>
                  <a:lnTo>
                    <a:pt x="1" y="6"/>
                  </a:lnTo>
                  <a:lnTo>
                    <a:pt x="2" y="3"/>
                  </a:lnTo>
                  <a:lnTo>
                    <a:pt x="2" y="3"/>
                  </a:lnTo>
                  <a:lnTo>
                    <a:pt x="6" y="2"/>
                  </a:lnTo>
                  <a:lnTo>
                    <a:pt x="9" y="0"/>
                  </a:lnTo>
                  <a:close/>
                </a:path>
              </a:pathLst>
            </a:custGeom>
            <a:solidFill>
              <a:srgbClr val="333333"/>
            </a:solidFill>
            <a:ln w="0">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7" name="Freeform 6318"/>
            <p:cNvSpPr>
              <a:spLocks/>
            </p:cNvSpPr>
            <p:nvPr/>
          </p:nvSpPr>
          <p:spPr bwMode="auto">
            <a:xfrm>
              <a:off x="5146676" y="5434013"/>
              <a:ext cx="53975" cy="55563"/>
            </a:xfrm>
            <a:custGeom>
              <a:avLst/>
              <a:gdLst>
                <a:gd name="T0" fmla="*/ 19 w 34"/>
                <a:gd name="T1" fmla="*/ 0 h 35"/>
                <a:gd name="T2" fmla="*/ 34 w 34"/>
                <a:gd name="T3" fmla="*/ 0 h 35"/>
                <a:gd name="T4" fmla="*/ 0 w 34"/>
                <a:gd name="T5" fmla="*/ 35 h 35"/>
                <a:gd name="T6" fmla="*/ 0 w 34"/>
                <a:gd name="T7" fmla="*/ 20 h 35"/>
                <a:gd name="T8" fmla="*/ 19 w 34"/>
                <a:gd name="T9" fmla="*/ 0 h 35"/>
              </a:gdLst>
              <a:ahLst/>
              <a:cxnLst>
                <a:cxn ang="0">
                  <a:pos x="T0" y="T1"/>
                </a:cxn>
                <a:cxn ang="0">
                  <a:pos x="T2" y="T3"/>
                </a:cxn>
                <a:cxn ang="0">
                  <a:pos x="T4" y="T5"/>
                </a:cxn>
                <a:cxn ang="0">
                  <a:pos x="T6" y="T7"/>
                </a:cxn>
                <a:cxn ang="0">
                  <a:pos x="T8" y="T9"/>
                </a:cxn>
              </a:cxnLst>
              <a:rect l="0" t="0" r="r" b="b"/>
              <a:pathLst>
                <a:path w="34" h="35">
                  <a:moveTo>
                    <a:pt x="19" y="0"/>
                  </a:moveTo>
                  <a:lnTo>
                    <a:pt x="34" y="0"/>
                  </a:lnTo>
                  <a:lnTo>
                    <a:pt x="0" y="35"/>
                  </a:lnTo>
                  <a:lnTo>
                    <a:pt x="0" y="20"/>
                  </a:lnTo>
                  <a:lnTo>
                    <a:pt x="19" y="0"/>
                  </a:lnTo>
                  <a:close/>
                </a:path>
              </a:pathLst>
            </a:custGeom>
            <a:solidFill>
              <a:srgbClr val="353535"/>
            </a:solidFill>
            <a:ln w="0">
              <a:solidFill>
                <a:srgbClr val="353535"/>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8" name="Freeform 6319"/>
            <p:cNvSpPr>
              <a:spLocks/>
            </p:cNvSpPr>
            <p:nvPr/>
          </p:nvSpPr>
          <p:spPr bwMode="auto">
            <a:xfrm>
              <a:off x="5146676" y="5395913"/>
              <a:ext cx="114300" cy="115888"/>
            </a:xfrm>
            <a:custGeom>
              <a:avLst/>
              <a:gdLst>
                <a:gd name="T0" fmla="*/ 72 w 72"/>
                <a:gd name="T1" fmla="*/ 0 h 73"/>
                <a:gd name="T2" fmla="*/ 0 w 72"/>
                <a:gd name="T3" fmla="*/ 73 h 73"/>
                <a:gd name="T4" fmla="*/ 0 w 72"/>
                <a:gd name="T5" fmla="*/ 59 h 73"/>
                <a:gd name="T6" fmla="*/ 34 w 72"/>
                <a:gd name="T7" fmla="*/ 24 h 73"/>
                <a:gd name="T8" fmla="*/ 40 w 72"/>
                <a:gd name="T9" fmla="*/ 24 h 73"/>
                <a:gd name="T10" fmla="*/ 72 w 72"/>
                <a:gd name="T11" fmla="*/ 0 h 73"/>
              </a:gdLst>
              <a:ahLst/>
              <a:cxnLst>
                <a:cxn ang="0">
                  <a:pos x="T0" y="T1"/>
                </a:cxn>
                <a:cxn ang="0">
                  <a:pos x="T2" y="T3"/>
                </a:cxn>
                <a:cxn ang="0">
                  <a:pos x="T4" y="T5"/>
                </a:cxn>
                <a:cxn ang="0">
                  <a:pos x="T6" y="T7"/>
                </a:cxn>
                <a:cxn ang="0">
                  <a:pos x="T8" y="T9"/>
                </a:cxn>
                <a:cxn ang="0">
                  <a:pos x="T10" y="T11"/>
                </a:cxn>
              </a:cxnLst>
              <a:rect l="0" t="0" r="r" b="b"/>
              <a:pathLst>
                <a:path w="72" h="73">
                  <a:moveTo>
                    <a:pt x="72" y="0"/>
                  </a:moveTo>
                  <a:lnTo>
                    <a:pt x="0" y="73"/>
                  </a:lnTo>
                  <a:lnTo>
                    <a:pt x="0" y="59"/>
                  </a:lnTo>
                  <a:lnTo>
                    <a:pt x="34" y="24"/>
                  </a:lnTo>
                  <a:lnTo>
                    <a:pt x="40" y="24"/>
                  </a:lnTo>
                  <a:lnTo>
                    <a:pt x="72" y="0"/>
                  </a:lnTo>
                  <a:close/>
                </a:path>
              </a:pathLst>
            </a:custGeom>
            <a:solidFill>
              <a:srgbClr val="383838"/>
            </a:solidFill>
            <a:ln w="0">
              <a:solidFill>
                <a:srgbClr val="383838"/>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79" name="Freeform 6320"/>
            <p:cNvSpPr>
              <a:spLocks/>
            </p:cNvSpPr>
            <p:nvPr/>
          </p:nvSpPr>
          <p:spPr bwMode="auto">
            <a:xfrm>
              <a:off x="5146676" y="5370513"/>
              <a:ext cx="160338" cy="161925"/>
            </a:xfrm>
            <a:custGeom>
              <a:avLst/>
              <a:gdLst>
                <a:gd name="T0" fmla="*/ 97 w 101"/>
                <a:gd name="T1" fmla="*/ 0 h 102"/>
                <a:gd name="T2" fmla="*/ 101 w 101"/>
                <a:gd name="T3" fmla="*/ 1 h 102"/>
                <a:gd name="T4" fmla="*/ 101 w 101"/>
                <a:gd name="T5" fmla="*/ 1 h 102"/>
                <a:gd name="T6" fmla="*/ 1 w 101"/>
                <a:gd name="T7" fmla="*/ 102 h 102"/>
                <a:gd name="T8" fmla="*/ 0 w 101"/>
                <a:gd name="T9" fmla="*/ 98 h 102"/>
                <a:gd name="T10" fmla="*/ 0 w 101"/>
                <a:gd name="T11" fmla="*/ 89 h 102"/>
                <a:gd name="T12" fmla="*/ 72 w 101"/>
                <a:gd name="T13" fmla="*/ 16 h 102"/>
                <a:gd name="T14" fmla="*/ 90 w 101"/>
                <a:gd name="T15" fmla="*/ 2 h 102"/>
                <a:gd name="T16" fmla="*/ 94 w 101"/>
                <a:gd name="T17" fmla="*/ 1 h 102"/>
                <a:gd name="T18" fmla="*/ 97 w 101"/>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2">
                  <a:moveTo>
                    <a:pt x="97" y="0"/>
                  </a:moveTo>
                  <a:lnTo>
                    <a:pt x="101" y="1"/>
                  </a:lnTo>
                  <a:lnTo>
                    <a:pt x="101" y="1"/>
                  </a:lnTo>
                  <a:lnTo>
                    <a:pt x="1" y="102"/>
                  </a:lnTo>
                  <a:lnTo>
                    <a:pt x="0" y="98"/>
                  </a:lnTo>
                  <a:lnTo>
                    <a:pt x="0" y="89"/>
                  </a:lnTo>
                  <a:lnTo>
                    <a:pt x="72" y="16"/>
                  </a:lnTo>
                  <a:lnTo>
                    <a:pt x="90" y="2"/>
                  </a:lnTo>
                  <a:lnTo>
                    <a:pt x="94" y="1"/>
                  </a:lnTo>
                  <a:lnTo>
                    <a:pt x="97" y="0"/>
                  </a:lnTo>
                  <a:close/>
                </a:path>
              </a:pathLst>
            </a:custGeom>
            <a:solidFill>
              <a:srgbClr val="3C3C3C"/>
            </a:solidFill>
            <a:ln w="0">
              <a:solidFill>
                <a:srgbClr val="3C3C3C"/>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0" name="Freeform 6321"/>
            <p:cNvSpPr>
              <a:spLocks/>
            </p:cNvSpPr>
            <p:nvPr/>
          </p:nvSpPr>
          <p:spPr bwMode="auto">
            <a:xfrm>
              <a:off x="5148263" y="5372100"/>
              <a:ext cx="166688" cy="168275"/>
            </a:xfrm>
            <a:custGeom>
              <a:avLst/>
              <a:gdLst>
                <a:gd name="T0" fmla="*/ 100 w 105"/>
                <a:gd name="T1" fmla="*/ 0 h 106"/>
                <a:gd name="T2" fmla="*/ 102 w 105"/>
                <a:gd name="T3" fmla="*/ 3 h 106"/>
                <a:gd name="T4" fmla="*/ 103 w 105"/>
                <a:gd name="T5" fmla="*/ 5 h 106"/>
                <a:gd name="T6" fmla="*/ 105 w 105"/>
                <a:gd name="T7" fmla="*/ 8 h 106"/>
                <a:gd name="T8" fmla="*/ 105 w 105"/>
                <a:gd name="T9" fmla="*/ 11 h 106"/>
                <a:gd name="T10" fmla="*/ 8 w 105"/>
                <a:gd name="T11" fmla="*/ 106 h 106"/>
                <a:gd name="T12" fmla="*/ 5 w 105"/>
                <a:gd name="T13" fmla="*/ 106 h 106"/>
                <a:gd name="T14" fmla="*/ 1 w 105"/>
                <a:gd name="T15" fmla="*/ 104 h 106"/>
                <a:gd name="T16" fmla="*/ 0 w 105"/>
                <a:gd name="T17" fmla="*/ 101 h 106"/>
                <a:gd name="T18" fmla="*/ 0 w 105"/>
                <a:gd name="T19" fmla="*/ 101 h 106"/>
                <a:gd name="T20" fmla="*/ 100 w 105"/>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06">
                  <a:moveTo>
                    <a:pt x="100" y="0"/>
                  </a:moveTo>
                  <a:lnTo>
                    <a:pt x="102" y="3"/>
                  </a:lnTo>
                  <a:lnTo>
                    <a:pt x="103" y="5"/>
                  </a:lnTo>
                  <a:lnTo>
                    <a:pt x="105" y="8"/>
                  </a:lnTo>
                  <a:lnTo>
                    <a:pt x="105" y="11"/>
                  </a:lnTo>
                  <a:lnTo>
                    <a:pt x="8" y="106"/>
                  </a:lnTo>
                  <a:lnTo>
                    <a:pt x="5" y="106"/>
                  </a:lnTo>
                  <a:lnTo>
                    <a:pt x="1" y="104"/>
                  </a:lnTo>
                  <a:lnTo>
                    <a:pt x="0" y="101"/>
                  </a:lnTo>
                  <a:lnTo>
                    <a:pt x="0" y="101"/>
                  </a:lnTo>
                  <a:lnTo>
                    <a:pt x="100" y="0"/>
                  </a:lnTo>
                  <a:close/>
                </a:path>
              </a:pathLst>
            </a:custGeom>
            <a:solidFill>
              <a:srgbClr val="404040"/>
            </a:solidFill>
            <a:ln w="0">
              <a:solidFill>
                <a:srgbClr val="40404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1" name="Freeform 6322"/>
            <p:cNvSpPr>
              <a:spLocks/>
            </p:cNvSpPr>
            <p:nvPr/>
          </p:nvSpPr>
          <p:spPr bwMode="auto">
            <a:xfrm>
              <a:off x="5160963" y="5389563"/>
              <a:ext cx="153988" cy="150813"/>
            </a:xfrm>
            <a:custGeom>
              <a:avLst/>
              <a:gdLst>
                <a:gd name="T0" fmla="*/ 97 w 97"/>
                <a:gd name="T1" fmla="*/ 0 h 95"/>
                <a:gd name="T2" fmla="*/ 97 w 97"/>
                <a:gd name="T3" fmla="*/ 14 h 95"/>
                <a:gd name="T4" fmla="*/ 14 w 97"/>
                <a:gd name="T5" fmla="*/ 95 h 95"/>
                <a:gd name="T6" fmla="*/ 0 w 97"/>
                <a:gd name="T7" fmla="*/ 95 h 95"/>
                <a:gd name="T8" fmla="*/ 0 w 97"/>
                <a:gd name="T9" fmla="*/ 95 h 95"/>
                <a:gd name="T10" fmla="*/ 97 w 97"/>
                <a:gd name="T11" fmla="*/ 0 h 95"/>
              </a:gdLst>
              <a:ahLst/>
              <a:cxnLst>
                <a:cxn ang="0">
                  <a:pos x="T0" y="T1"/>
                </a:cxn>
                <a:cxn ang="0">
                  <a:pos x="T2" y="T3"/>
                </a:cxn>
                <a:cxn ang="0">
                  <a:pos x="T4" y="T5"/>
                </a:cxn>
                <a:cxn ang="0">
                  <a:pos x="T6" y="T7"/>
                </a:cxn>
                <a:cxn ang="0">
                  <a:pos x="T8" y="T9"/>
                </a:cxn>
                <a:cxn ang="0">
                  <a:pos x="T10" y="T11"/>
                </a:cxn>
              </a:cxnLst>
              <a:rect l="0" t="0" r="r" b="b"/>
              <a:pathLst>
                <a:path w="97" h="95">
                  <a:moveTo>
                    <a:pt x="97" y="0"/>
                  </a:moveTo>
                  <a:lnTo>
                    <a:pt x="97" y="14"/>
                  </a:lnTo>
                  <a:lnTo>
                    <a:pt x="14" y="95"/>
                  </a:lnTo>
                  <a:lnTo>
                    <a:pt x="0" y="95"/>
                  </a:lnTo>
                  <a:lnTo>
                    <a:pt x="0" y="95"/>
                  </a:lnTo>
                  <a:lnTo>
                    <a:pt x="97" y="0"/>
                  </a:lnTo>
                  <a:close/>
                </a:path>
              </a:pathLst>
            </a:custGeom>
            <a:solidFill>
              <a:srgbClr val="454545"/>
            </a:solidFill>
            <a:ln w="0">
              <a:solidFill>
                <a:srgbClr val="454545"/>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2" name="Freeform 6323"/>
            <p:cNvSpPr>
              <a:spLocks/>
            </p:cNvSpPr>
            <p:nvPr/>
          </p:nvSpPr>
          <p:spPr bwMode="auto">
            <a:xfrm>
              <a:off x="5183188" y="5411788"/>
              <a:ext cx="131763" cy="128588"/>
            </a:xfrm>
            <a:custGeom>
              <a:avLst/>
              <a:gdLst>
                <a:gd name="T0" fmla="*/ 83 w 83"/>
                <a:gd name="T1" fmla="*/ 0 h 81"/>
                <a:gd name="T2" fmla="*/ 83 w 83"/>
                <a:gd name="T3" fmla="*/ 13 h 81"/>
                <a:gd name="T4" fmla="*/ 15 w 83"/>
                <a:gd name="T5" fmla="*/ 81 h 81"/>
                <a:gd name="T6" fmla="*/ 0 w 83"/>
                <a:gd name="T7" fmla="*/ 81 h 81"/>
                <a:gd name="T8" fmla="*/ 83 w 83"/>
                <a:gd name="T9" fmla="*/ 0 h 81"/>
              </a:gdLst>
              <a:ahLst/>
              <a:cxnLst>
                <a:cxn ang="0">
                  <a:pos x="T0" y="T1"/>
                </a:cxn>
                <a:cxn ang="0">
                  <a:pos x="T2" y="T3"/>
                </a:cxn>
                <a:cxn ang="0">
                  <a:pos x="T4" y="T5"/>
                </a:cxn>
                <a:cxn ang="0">
                  <a:pos x="T6" y="T7"/>
                </a:cxn>
                <a:cxn ang="0">
                  <a:pos x="T8" y="T9"/>
                </a:cxn>
              </a:cxnLst>
              <a:rect l="0" t="0" r="r" b="b"/>
              <a:pathLst>
                <a:path w="83" h="81">
                  <a:moveTo>
                    <a:pt x="83" y="0"/>
                  </a:moveTo>
                  <a:lnTo>
                    <a:pt x="83" y="13"/>
                  </a:lnTo>
                  <a:lnTo>
                    <a:pt x="15" y="81"/>
                  </a:lnTo>
                  <a:lnTo>
                    <a:pt x="0" y="81"/>
                  </a:lnTo>
                  <a:lnTo>
                    <a:pt x="83" y="0"/>
                  </a:lnTo>
                  <a:close/>
                </a:path>
              </a:pathLst>
            </a:custGeom>
            <a:solidFill>
              <a:srgbClr val="494949"/>
            </a:solidFill>
            <a:ln w="0">
              <a:solidFill>
                <a:srgbClr val="494949"/>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3" name="Freeform 6324"/>
            <p:cNvSpPr>
              <a:spLocks/>
            </p:cNvSpPr>
            <p:nvPr/>
          </p:nvSpPr>
          <p:spPr bwMode="auto">
            <a:xfrm>
              <a:off x="5207001" y="5432425"/>
              <a:ext cx="107950" cy="112713"/>
            </a:xfrm>
            <a:custGeom>
              <a:avLst/>
              <a:gdLst>
                <a:gd name="T0" fmla="*/ 68 w 68"/>
                <a:gd name="T1" fmla="*/ 0 h 71"/>
                <a:gd name="T2" fmla="*/ 68 w 68"/>
                <a:gd name="T3" fmla="*/ 15 h 71"/>
                <a:gd name="T4" fmla="*/ 10 w 68"/>
                <a:gd name="T5" fmla="*/ 71 h 71"/>
                <a:gd name="T6" fmla="*/ 8 w 68"/>
                <a:gd name="T7" fmla="*/ 68 h 71"/>
                <a:gd name="T8" fmla="*/ 0 w 68"/>
                <a:gd name="T9" fmla="*/ 68 h 71"/>
                <a:gd name="T10" fmla="*/ 68 w 68"/>
                <a:gd name="T11" fmla="*/ 0 h 71"/>
              </a:gdLst>
              <a:ahLst/>
              <a:cxnLst>
                <a:cxn ang="0">
                  <a:pos x="T0" y="T1"/>
                </a:cxn>
                <a:cxn ang="0">
                  <a:pos x="T2" y="T3"/>
                </a:cxn>
                <a:cxn ang="0">
                  <a:pos x="T4" y="T5"/>
                </a:cxn>
                <a:cxn ang="0">
                  <a:pos x="T6" y="T7"/>
                </a:cxn>
                <a:cxn ang="0">
                  <a:pos x="T8" y="T9"/>
                </a:cxn>
                <a:cxn ang="0">
                  <a:pos x="T10" y="T11"/>
                </a:cxn>
              </a:cxnLst>
              <a:rect l="0" t="0" r="r" b="b"/>
              <a:pathLst>
                <a:path w="68" h="71">
                  <a:moveTo>
                    <a:pt x="68" y="0"/>
                  </a:moveTo>
                  <a:lnTo>
                    <a:pt x="68" y="15"/>
                  </a:lnTo>
                  <a:lnTo>
                    <a:pt x="10" y="71"/>
                  </a:lnTo>
                  <a:lnTo>
                    <a:pt x="8" y="68"/>
                  </a:lnTo>
                  <a:lnTo>
                    <a:pt x="0" y="68"/>
                  </a:lnTo>
                  <a:lnTo>
                    <a:pt x="68" y="0"/>
                  </a:lnTo>
                  <a:close/>
                </a:path>
              </a:pathLst>
            </a:custGeom>
            <a:solidFill>
              <a:srgbClr val="4E4E4E"/>
            </a:solidFill>
            <a:ln w="0">
              <a:solidFill>
                <a:srgbClr val="4E4E4E"/>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4" name="Freeform 6325"/>
            <p:cNvSpPr>
              <a:spLocks/>
            </p:cNvSpPr>
            <p:nvPr/>
          </p:nvSpPr>
          <p:spPr bwMode="auto">
            <a:xfrm>
              <a:off x="5222876" y="5456238"/>
              <a:ext cx="92075" cy="100013"/>
            </a:xfrm>
            <a:custGeom>
              <a:avLst/>
              <a:gdLst>
                <a:gd name="T0" fmla="*/ 58 w 58"/>
                <a:gd name="T1" fmla="*/ 0 h 63"/>
                <a:gd name="T2" fmla="*/ 58 w 58"/>
                <a:gd name="T3" fmla="*/ 14 h 63"/>
                <a:gd name="T4" fmla="*/ 9 w 58"/>
                <a:gd name="T5" fmla="*/ 63 h 63"/>
                <a:gd name="T6" fmla="*/ 0 w 58"/>
                <a:gd name="T7" fmla="*/ 56 h 63"/>
                <a:gd name="T8" fmla="*/ 58 w 58"/>
                <a:gd name="T9" fmla="*/ 0 h 63"/>
              </a:gdLst>
              <a:ahLst/>
              <a:cxnLst>
                <a:cxn ang="0">
                  <a:pos x="T0" y="T1"/>
                </a:cxn>
                <a:cxn ang="0">
                  <a:pos x="T2" y="T3"/>
                </a:cxn>
                <a:cxn ang="0">
                  <a:pos x="T4" y="T5"/>
                </a:cxn>
                <a:cxn ang="0">
                  <a:pos x="T6" y="T7"/>
                </a:cxn>
                <a:cxn ang="0">
                  <a:pos x="T8" y="T9"/>
                </a:cxn>
              </a:cxnLst>
              <a:rect l="0" t="0" r="r" b="b"/>
              <a:pathLst>
                <a:path w="58" h="63">
                  <a:moveTo>
                    <a:pt x="58" y="0"/>
                  </a:moveTo>
                  <a:lnTo>
                    <a:pt x="58" y="14"/>
                  </a:lnTo>
                  <a:lnTo>
                    <a:pt x="9" y="63"/>
                  </a:lnTo>
                  <a:lnTo>
                    <a:pt x="0" y="56"/>
                  </a:lnTo>
                  <a:lnTo>
                    <a:pt x="58" y="0"/>
                  </a:lnTo>
                  <a:close/>
                </a:path>
              </a:pathLst>
            </a:custGeom>
            <a:solidFill>
              <a:srgbClr val="535353"/>
            </a:solidFill>
            <a:ln w="0">
              <a:solidFill>
                <a:srgbClr val="535353"/>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5" name="Freeform 6326"/>
            <p:cNvSpPr>
              <a:spLocks/>
            </p:cNvSpPr>
            <p:nvPr/>
          </p:nvSpPr>
          <p:spPr bwMode="auto">
            <a:xfrm>
              <a:off x="5237163" y="5478463"/>
              <a:ext cx="77788" cy="85725"/>
            </a:xfrm>
            <a:custGeom>
              <a:avLst/>
              <a:gdLst>
                <a:gd name="T0" fmla="*/ 49 w 49"/>
                <a:gd name="T1" fmla="*/ 0 h 54"/>
                <a:gd name="T2" fmla="*/ 49 w 49"/>
                <a:gd name="T3" fmla="*/ 14 h 54"/>
                <a:gd name="T4" fmla="*/ 8 w 49"/>
                <a:gd name="T5" fmla="*/ 54 h 54"/>
                <a:gd name="T6" fmla="*/ 0 w 49"/>
                <a:gd name="T7" fmla="*/ 49 h 54"/>
                <a:gd name="T8" fmla="*/ 49 w 49"/>
                <a:gd name="T9" fmla="*/ 0 h 54"/>
              </a:gdLst>
              <a:ahLst/>
              <a:cxnLst>
                <a:cxn ang="0">
                  <a:pos x="T0" y="T1"/>
                </a:cxn>
                <a:cxn ang="0">
                  <a:pos x="T2" y="T3"/>
                </a:cxn>
                <a:cxn ang="0">
                  <a:pos x="T4" y="T5"/>
                </a:cxn>
                <a:cxn ang="0">
                  <a:pos x="T6" y="T7"/>
                </a:cxn>
                <a:cxn ang="0">
                  <a:pos x="T8" y="T9"/>
                </a:cxn>
              </a:cxnLst>
              <a:rect l="0" t="0" r="r" b="b"/>
              <a:pathLst>
                <a:path w="49" h="54">
                  <a:moveTo>
                    <a:pt x="49" y="0"/>
                  </a:moveTo>
                  <a:lnTo>
                    <a:pt x="49" y="14"/>
                  </a:lnTo>
                  <a:lnTo>
                    <a:pt x="8" y="54"/>
                  </a:lnTo>
                  <a:lnTo>
                    <a:pt x="0" y="49"/>
                  </a:lnTo>
                  <a:lnTo>
                    <a:pt x="49" y="0"/>
                  </a:lnTo>
                  <a:close/>
                </a:path>
              </a:pathLst>
            </a:custGeom>
            <a:solidFill>
              <a:srgbClr val="575757"/>
            </a:solidFill>
            <a:ln w="0">
              <a:solidFill>
                <a:srgbClr val="575757"/>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6" name="Freeform 6327"/>
            <p:cNvSpPr>
              <a:spLocks/>
            </p:cNvSpPr>
            <p:nvPr/>
          </p:nvSpPr>
          <p:spPr bwMode="auto">
            <a:xfrm>
              <a:off x="5249863" y="5500688"/>
              <a:ext cx="65088" cy="73025"/>
            </a:xfrm>
            <a:custGeom>
              <a:avLst/>
              <a:gdLst>
                <a:gd name="T0" fmla="*/ 41 w 41"/>
                <a:gd name="T1" fmla="*/ 0 h 46"/>
                <a:gd name="T2" fmla="*/ 41 w 41"/>
                <a:gd name="T3" fmla="*/ 14 h 46"/>
                <a:gd name="T4" fmla="*/ 8 w 41"/>
                <a:gd name="T5" fmla="*/ 46 h 46"/>
                <a:gd name="T6" fmla="*/ 0 w 41"/>
                <a:gd name="T7" fmla="*/ 40 h 46"/>
                <a:gd name="T8" fmla="*/ 41 w 41"/>
                <a:gd name="T9" fmla="*/ 0 h 46"/>
              </a:gdLst>
              <a:ahLst/>
              <a:cxnLst>
                <a:cxn ang="0">
                  <a:pos x="T0" y="T1"/>
                </a:cxn>
                <a:cxn ang="0">
                  <a:pos x="T2" y="T3"/>
                </a:cxn>
                <a:cxn ang="0">
                  <a:pos x="T4" y="T5"/>
                </a:cxn>
                <a:cxn ang="0">
                  <a:pos x="T6" y="T7"/>
                </a:cxn>
                <a:cxn ang="0">
                  <a:pos x="T8" y="T9"/>
                </a:cxn>
              </a:cxnLst>
              <a:rect l="0" t="0" r="r" b="b"/>
              <a:pathLst>
                <a:path w="41" h="46">
                  <a:moveTo>
                    <a:pt x="41" y="0"/>
                  </a:moveTo>
                  <a:lnTo>
                    <a:pt x="41" y="14"/>
                  </a:lnTo>
                  <a:lnTo>
                    <a:pt x="8" y="46"/>
                  </a:lnTo>
                  <a:lnTo>
                    <a:pt x="0" y="40"/>
                  </a:lnTo>
                  <a:lnTo>
                    <a:pt x="41" y="0"/>
                  </a:lnTo>
                  <a:close/>
                </a:path>
              </a:pathLst>
            </a:custGeom>
            <a:solidFill>
              <a:srgbClr val="5C5C5C"/>
            </a:solidFill>
            <a:ln w="0">
              <a:solidFill>
                <a:srgbClr val="5C5C5C"/>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7" name="Freeform 6328"/>
            <p:cNvSpPr>
              <a:spLocks/>
            </p:cNvSpPr>
            <p:nvPr/>
          </p:nvSpPr>
          <p:spPr bwMode="auto">
            <a:xfrm>
              <a:off x="5262563" y="5522913"/>
              <a:ext cx="52388" cy="61913"/>
            </a:xfrm>
            <a:custGeom>
              <a:avLst/>
              <a:gdLst>
                <a:gd name="T0" fmla="*/ 33 w 33"/>
                <a:gd name="T1" fmla="*/ 0 h 39"/>
                <a:gd name="T2" fmla="*/ 33 w 33"/>
                <a:gd name="T3" fmla="*/ 14 h 39"/>
                <a:gd name="T4" fmla="*/ 8 w 33"/>
                <a:gd name="T5" fmla="*/ 39 h 39"/>
                <a:gd name="T6" fmla="*/ 0 w 33"/>
                <a:gd name="T7" fmla="*/ 32 h 39"/>
                <a:gd name="T8" fmla="*/ 33 w 33"/>
                <a:gd name="T9" fmla="*/ 0 h 39"/>
              </a:gdLst>
              <a:ahLst/>
              <a:cxnLst>
                <a:cxn ang="0">
                  <a:pos x="T0" y="T1"/>
                </a:cxn>
                <a:cxn ang="0">
                  <a:pos x="T2" y="T3"/>
                </a:cxn>
                <a:cxn ang="0">
                  <a:pos x="T4" y="T5"/>
                </a:cxn>
                <a:cxn ang="0">
                  <a:pos x="T6" y="T7"/>
                </a:cxn>
                <a:cxn ang="0">
                  <a:pos x="T8" y="T9"/>
                </a:cxn>
              </a:cxnLst>
              <a:rect l="0" t="0" r="r" b="b"/>
              <a:pathLst>
                <a:path w="33" h="39">
                  <a:moveTo>
                    <a:pt x="33" y="0"/>
                  </a:moveTo>
                  <a:lnTo>
                    <a:pt x="33" y="14"/>
                  </a:lnTo>
                  <a:lnTo>
                    <a:pt x="8" y="39"/>
                  </a:lnTo>
                  <a:lnTo>
                    <a:pt x="0" y="32"/>
                  </a:lnTo>
                  <a:lnTo>
                    <a:pt x="33" y="0"/>
                  </a:lnTo>
                  <a:close/>
                </a:path>
              </a:pathLst>
            </a:custGeom>
            <a:solidFill>
              <a:srgbClr val="616161"/>
            </a:solidFill>
            <a:ln w="0">
              <a:solidFill>
                <a:srgbClr val="616161"/>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8" name="Freeform 6329"/>
            <p:cNvSpPr>
              <a:spLocks/>
            </p:cNvSpPr>
            <p:nvPr/>
          </p:nvSpPr>
          <p:spPr bwMode="auto">
            <a:xfrm>
              <a:off x="5275263" y="5545138"/>
              <a:ext cx="39688" cy="47625"/>
            </a:xfrm>
            <a:custGeom>
              <a:avLst/>
              <a:gdLst>
                <a:gd name="T0" fmla="*/ 25 w 25"/>
                <a:gd name="T1" fmla="*/ 0 h 30"/>
                <a:gd name="T2" fmla="*/ 25 w 25"/>
                <a:gd name="T3" fmla="*/ 14 h 30"/>
                <a:gd name="T4" fmla="*/ 8 w 25"/>
                <a:gd name="T5" fmla="*/ 30 h 30"/>
                <a:gd name="T6" fmla="*/ 0 w 25"/>
                <a:gd name="T7" fmla="*/ 25 h 30"/>
                <a:gd name="T8" fmla="*/ 25 w 25"/>
                <a:gd name="T9" fmla="*/ 0 h 30"/>
              </a:gdLst>
              <a:ahLst/>
              <a:cxnLst>
                <a:cxn ang="0">
                  <a:pos x="T0" y="T1"/>
                </a:cxn>
                <a:cxn ang="0">
                  <a:pos x="T2" y="T3"/>
                </a:cxn>
                <a:cxn ang="0">
                  <a:pos x="T4" y="T5"/>
                </a:cxn>
                <a:cxn ang="0">
                  <a:pos x="T6" y="T7"/>
                </a:cxn>
                <a:cxn ang="0">
                  <a:pos x="T8" y="T9"/>
                </a:cxn>
              </a:cxnLst>
              <a:rect l="0" t="0" r="r" b="b"/>
              <a:pathLst>
                <a:path w="25" h="30">
                  <a:moveTo>
                    <a:pt x="25" y="0"/>
                  </a:moveTo>
                  <a:lnTo>
                    <a:pt x="25" y="14"/>
                  </a:lnTo>
                  <a:lnTo>
                    <a:pt x="8" y="30"/>
                  </a:lnTo>
                  <a:lnTo>
                    <a:pt x="0" y="25"/>
                  </a:lnTo>
                  <a:lnTo>
                    <a:pt x="25" y="0"/>
                  </a:lnTo>
                  <a:close/>
                </a:path>
              </a:pathLst>
            </a:custGeom>
            <a:solidFill>
              <a:srgbClr val="666666"/>
            </a:solidFill>
            <a:ln w="0">
              <a:solidFill>
                <a:srgbClr val="666666"/>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89" name="Freeform 6330"/>
            <p:cNvSpPr>
              <a:spLocks/>
            </p:cNvSpPr>
            <p:nvPr/>
          </p:nvSpPr>
          <p:spPr bwMode="auto">
            <a:xfrm>
              <a:off x="5287963" y="5567363"/>
              <a:ext cx="26988" cy="31750"/>
            </a:xfrm>
            <a:custGeom>
              <a:avLst/>
              <a:gdLst>
                <a:gd name="T0" fmla="*/ 17 w 17"/>
                <a:gd name="T1" fmla="*/ 0 h 20"/>
                <a:gd name="T2" fmla="*/ 17 w 17"/>
                <a:gd name="T3" fmla="*/ 11 h 20"/>
                <a:gd name="T4" fmla="*/ 15 w 17"/>
                <a:gd name="T5" fmla="*/ 13 h 20"/>
                <a:gd name="T6" fmla="*/ 14 w 17"/>
                <a:gd name="T7" fmla="*/ 17 h 20"/>
                <a:gd name="T8" fmla="*/ 12 w 17"/>
                <a:gd name="T9" fmla="*/ 19 h 20"/>
                <a:gd name="T10" fmla="*/ 9 w 17"/>
                <a:gd name="T11" fmla="*/ 20 h 20"/>
                <a:gd name="T12" fmla="*/ 6 w 17"/>
                <a:gd name="T13" fmla="*/ 20 h 20"/>
                <a:gd name="T14" fmla="*/ 4 w 17"/>
                <a:gd name="T15" fmla="*/ 19 h 20"/>
                <a:gd name="T16" fmla="*/ 1 w 17"/>
                <a:gd name="T17" fmla="*/ 17 h 20"/>
                <a:gd name="T18" fmla="*/ 0 w 17"/>
                <a:gd name="T19" fmla="*/ 16 h 20"/>
                <a:gd name="T20" fmla="*/ 17 w 17"/>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0">
                  <a:moveTo>
                    <a:pt x="17" y="0"/>
                  </a:moveTo>
                  <a:lnTo>
                    <a:pt x="17" y="11"/>
                  </a:lnTo>
                  <a:lnTo>
                    <a:pt x="15" y="13"/>
                  </a:lnTo>
                  <a:lnTo>
                    <a:pt x="14" y="17"/>
                  </a:lnTo>
                  <a:lnTo>
                    <a:pt x="12" y="19"/>
                  </a:lnTo>
                  <a:lnTo>
                    <a:pt x="9" y="20"/>
                  </a:lnTo>
                  <a:lnTo>
                    <a:pt x="6" y="20"/>
                  </a:lnTo>
                  <a:lnTo>
                    <a:pt x="4" y="19"/>
                  </a:lnTo>
                  <a:lnTo>
                    <a:pt x="1" y="17"/>
                  </a:lnTo>
                  <a:lnTo>
                    <a:pt x="0" y="16"/>
                  </a:lnTo>
                  <a:lnTo>
                    <a:pt x="17" y="0"/>
                  </a:lnTo>
                  <a:close/>
                </a:path>
              </a:pathLst>
            </a:custGeom>
            <a:solidFill>
              <a:srgbClr val="666666"/>
            </a:solidFill>
            <a:ln w="0">
              <a:solidFill>
                <a:srgbClr val="666666"/>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0" name="Freeform 6331"/>
            <p:cNvSpPr>
              <a:spLocks/>
            </p:cNvSpPr>
            <p:nvPr/>
          </p:nvSpPr>
          <p:spPr bwMode="auto">
            <a:xfrm>
              <a:off x="5164138" y="5453063"/>
              <a:ext cx="39688" cy="17463"/>
            </a:xfrm>
            <a:custGeom>
              <a:avLst/>
              <a:gdLst>
                <a:gd name="T0" fmla="*/ 6 w 25"/>
                <a:gd name="T1" fmla="*/ 0 h 11"/>
                <a:gd name="T2" fmla="*/ 20 w 25"/>
                <a:gd name="T3" fmla="*/ 0 h 11"/>
                <a:gd name="T4" fmla="*/ 23 w 25"/>
                <a:gd name="T5" fmla="*/ 0 h 11"/>
                <a:gd name="T6" fmla="*/ 24 w 25"/>
                <a:gd name="T7" fmla="*/ 3 h 11"/>
                <a:gd name="T8" fmla="*/ 25 w 25"/>
                <a:gd name="T9" fmla="*/ 6 h 11"/>
                <a:gd name="T10" fmla="*/ 24 w 25"/>
                <a:gd name="T11" fmla="*/ 8 h 11"/>
                <a:gd name="T12" fmla="*/ 23 w 25"/>
                <a:gd name="T13" fmla="*/ 11 h 11"/>
                <a:gd name="T14" fmla="*/ 20 w 25"/>
                <a:gd name="T15" fmla="*/ 11 h 11"/>
                <a:gd name="T16" fmla="*/ 6 w 25"/>
                <a:gd name="T17" fmla="*/ 11 h 11"/>
                <a:gd name="T18" fmla="*/ 3 w 25"/>
                <a:gd name="T19" fmla="*/ 11 h 11"/>
                <a:gd name="T20" fmla="*/ 0 w 25"/>
                <a:gd name="T21" fmla="*/ 8 h 11"/>
                <a:gd name="T22" fmla="*/ 0 w 25"/>
                <a:gd name="T23" fmla="*/ 6 h 11"/>
                <a:gd name="T24" fmla="*/ 0 w 25"/>
                <a:gd name="T25" fmla="*/ 3 h 11"/>
                <a:gd name="T26" fmla="*/ 3 w 25"/>
                <a:gd name="T27" fmla="*/ 0 h 11"/>
                <a:gd name="T28" fmla="*/ 6 w 2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1">
                  <a:moveTo>
                    <a:pt x="6" y="0"/>
                  </a:moveTo>
                  <a:lnTo>
                    <a:pt x="20" y="0"/>
                  </a:lnTo>
                  <a:lnTo>
                    <a:pt x="23" y="0"/>
                  </a:lnTo>
                  <a:lnTo>
                    <a:pt x="24" y="3"/>
                  </a:lnTo>
                  <a:lnTo>
                    <a:pt x="25" y="6"/>
                  </a:lnTo>
                  <a:lnTo>
                    <a:pt x="24" y="8"/>
                  </a:lnTo>
                  <a:lnTo>
                    <a:pt x="23" y="11"/>
                  </a:lnTo>
                  <a:lnTo>
                    <a:pt x="20" y="11"/>
                  </a:lnTo>
                  <a:lnTo>
                    <a:pt x="6" y="11"/>
                  </a:lnTo>
                  <a:lnTo>
                    <a:pt x="3" y="11"/>
                  </a:lnTo>
                  <a:lnTo>
                    <a:pt x="0" y="8"/>
                  </a:lnTo>
                  <a:lnTo>
                    <a:pt x="0" y="6"/>
                  </a:lnTo>
                  <a:lnTo>
                    <a:pt x="0" y="3"/>
                  </a:lnTo>
                  <a:lnTo>
                    <a:pt x="3" y="0"/>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1" name="Freeform 6332"/>
            <p:cNvSpPr>
              <a:spLocks/>
            </p:cNvSpPr>
            <p:nvPr/>
          </p:nvSpPr>
          <p:spPr bwMode="auto">
            <a:xfrm>
              <a:off x="5280026" y="5445125"/>
              <a:ext cx="15875" cy="125413"/>
            </a:xfrm>
            <a:custGeom>
              <a:avLst/>
              <a:gdLst>
                <a:gd name="T0" fmla="*/ 5 w 10"/>
                <a:gd name="T1" fmla="*/ 0 h 79"/>
                <a:gd name="T2" fmla="*/ 7 w 10"/>
                <a:gd name="T3" fmla="*/ 1 h 79"/>
                <a:gd name="T4" fmla="*/ 9 w 10"/>
                <a:gd name="T5" fmla="*/ 3 h 79"/>
                <a:gd name="T6" fmla="*/ 10 w 10"/>
                <a:gd name="T7" fmla="*/ 5 h 79"/>
                <a:gd name="T8" fmla="*/ 10 w 10"/>
                <a:gd name="T9" fmla="*/ 72 h 79"/>
                <a:gd name="T10" fmla="*/ 9 w 10"/>
                <a:gd name="T11" fmla="*/ 75 h 79"/>
                <a:gd name="T12" fmla="*/ 7 w 10"/>
                <a:gd name="T13" fmla="*/ 77 h 79"/>
                <a:gd name="T14" fmla="*/ 5 w 10"/>
                <a:gd name="T15" fmla="*/ 79 h 79"/>
                <a:gd name="T16" fmla="*/ 2 w 10"/>
                <a:gd name="T17" fmla="*/ 77 h 79"/>
                <a:gd name="T18" fmla="*/ 0 w 10"/>
                <a:gd name="T19" fmla="*/ 75 h 79"/>
                <a:gd name="T20" fmla="*/ 0 w 10"/>
                <a:gd name="T21" fmla="*/ 72 h 79"/>
                <a:gd name="T22" fmla="*/ 0 w 10"/>
                <a:gd name="T23" fmla="*/ 5 h 79"/>
                <a:gd name="T24" fmla="*/ 0 w 10"/>
                <a:gd name="T25" fmla="*/ 3 h 79"/>
                <a:gd name="T26" fmla="*/ 2 w 10"/>
                <a:gd name="T27" fmla="*/ 1 h 79"/>
                <a:gd name="T28" fmla="*/ 5 w 10"/>
                <a:gd name="T2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9">
                  <a:moveTo>
                    <a:pt x="5" y="0"/>
                  </a:moveTo>
                  <a:lnTo>
                    <a:pt x="7" y="1"/>
                  </a:lnTo>
                  <a:lnTo>
                    <a:pt x="9" y="3"/>
                  </a:lnTo>
                  <a:lnTo>
                    <a:pt x="10" y="5"/>
                  </a:lnTo>
                  <a:lnTo>
                    <a:pt x="10" y="72"/>
                  </a:lnTo>
                  <a:lnTo>
                    <a:pt x="9" y="75"/>
                  </a:lnTo>
                  <a:lnTo>
                    <a:pt x="7" y="77"/>
                  </a:lnTo>
                  <a:lnTo>
                    <a:pt x="5" y="79"/>
                  </a:lnTo>
                  <a:lnTo>
                    <a:pt x="2" y="77"/>
                  </a:lnTo>
                  <a:lnTo>
                    <a:pt x="0" y="75"/>
                  </a:lnTo>
                  <a:lnTo>
                    <a:pt x="0" y="72"/>
                  </a:lnTo>
                  <a:lnTo>
                    <a:pt x="0" y="5"/>
                  </a:lnTo>
                  <a:lnTo>
                    <a:pt x="0" y="3"/>
                  </a:lnTo>
                  <a:lnTo>
                    <a:pt x="2"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2" name="Freeform 6333"/>
            <p:cNvSpPr>
              <a:spLocks/>
            </p:cNvSpPr>
            <p:nvPr/>
          </p:nvSpPr>
          <p:spPr bwMode="auto">
            <a:xfrm>
              <a:off x="5280026" y="5402263"/>
              <a:ext cx="15875" cy="31750"/>
            </a:xfrm>
            <a:custGeom>
              <a:avLst/>
              <a:gdLst>
                <a:gd name="T0" fmla="*/ 5 w 10"/>
                <a:gd name="T1" fmla="*/ 0 h 20"/>
                <a:gd name="T2" fmla="*/ 7 w 10"/>
                <a:gd name="T3" fmla="*/ 0 h 20"/>
                <a:gd name="T4" fmla="*/ 9 w 10"/>
                <a:gd name="T5" fmla="*/ 2 h 20"/>
                <a:gd name="T6" fmla="*/ 10 w 10"/>
                <a:gd name="T7" fmla="*/ 5 h 20"/>
                <a:gd name="T8" fmla="*/ 10 w 10"/>
                <a:gd name="T9" fmla="*/ 14 h 20"/>
                <a:gd name="T10" fmla="*/ 9 w 10"/>
                <a:gd name="T11" fmla="*/ 17 h 20"/>
                <a:gd name="T12" fmla="*/ 7 w 10"/>
                <a:gd name="T13" fmla="*/ 19 h 20"/>
                <a:gd name="T14" fmla="*/ 5 w 10"/>
                <a:gd name="T15" fmla="*/ 20 h 20"/>
                <a:gd name="T16" fmla="*/ 2 w 10"/>
                <a:gd name="T17" fmla="*/ 19 h 20"/>
                <a:gd name="T18" fmla="*/ 0 w 10"/>
                <a:gd name="T19" fmla="*/ 17 h 20"/>
                <a:gd name="T20" fmla="*/ 0 w 10"/>
                <a:gd name="T21" fmla="*/ 14 h 20"/>
                <a:gd name="T22" fmla="*/ 0 w 10"/>
                <a:gd name="T23" fmla="*/ 5 h 20"/>
                <a:gd name="T24" fmla="*/ 0 w 10"/>
                <a:gd name="T25" fmla="*/ 2 h 20"/>
                <a:gd name="T26" fmla="*/ 2 w 10"/>
                <a:gd name="T27" fmla="*/ 0 h 20"/>
                <a:gd name="T28" fmla="*/ 5 w 10"/>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20">
                  <a:moveTo>
                    <a:pt x="5" y="0"/>
                  </a:moveTo>
                  <a:lnTo>
                    <a:pt x="7" y="0"/>
                  </a:lnTo>
                  <a:lnTo>
                    <a:pt x="9" y="2"/>
                  </a:lnTo>
                  <a:lnTo>
                    <a:pt x="10" y="5"/>
                  </a:lnTo>
                  <a:lnTo>
                    <a:pt x="10" y="14"/>
                  </a:lnTo>
                  <a:lnTo>
                    <a:pt x="9" y="17"/>
                  </a:lnTo>
                  <a:lnTo>
                    <a:pt x="7" y="19"/>
                  </a:lnTo>
                  <a:lnTo>
                    <a:pt x="5" y="20"/>
                  </a:lnTo>
                  <a:lnTo>
                    <a:pt x="2" y="19"/>
                  </a:lnTo>
                  <a:lnTo>
                    <a:pt x="0" y="17"/>
                  </a:lnTo>
                  <a:lnTo>
                    <a:pt x="0" y="14"/>
                  </a:lnTo>
                  <a:lnTo>
                    <a:pt x="0" y="5"/>
                  </a:lnTo>
                  <a:lnTo>
                    <a:pt x="0" y="2"/>
                  </a:lnTo>
                  <a:lnTo>
                    <a:pt x="2"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3" name="Rectangle 6334"/>
            <p:cNvSpPr>
              <a:spLocks noChangeArrowheads="1"/>
            </p:cNvSpPr>
            <p:nvPr/>
          </p:nvSpPr>
          <p:spPr bwMode="auto">
            <a:xfrm>
              <a:off x="5341938" y="5443538"/>
              <a:ext cx="1588" cy="1588"/>
            </a:xfrm>
            <a:prstGeom prst="rect">
              <a:avLst/>
            </a:prstGeom>
            <a:solidFill>
              <a:srgbClr val="FFBB00"/>
            </a:solidFill>
            <a:ln w="0">
              <a:solidFill>
                <a:srgbClr val="FFBB0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4" name="Freeform 6335"/>
            <p:cNvSpPr>
              <a:spLocks/>
            </p:cNvSpPr>
            <p:nvPr/>
          </p:nvSpPr>
          <p:spPr bwMode="auto">
            <a:xfrm>
              <a:off x="5337176" y="5440363"/>
              <a:ext cx="19050" cy="26988"/>
            </a:xfrm>
            <a:custGeom>
              <a:avLst/>
              <a:gdLst>
                <a:gd name="T0" fmla="*/ 4 w 12"/>
                <a:gd name="T1" fmla="*/ 0 h 17"/>
                <a:gd name="T2" fmla="*/ 8 w 12"/>
                <a:gd name="T3" fmla="*/ 0 h 17"/>
                <a:gd name="T4" fmla="*/ 11 w 12"/>
                <a:gd name="T5" fmla="*/ 2 h 17"/>
                <a:gd name="T6" fmla="*/ 12 w 12"/>
                <a:gd name="T7" fmla="*/ 4 h 17"/>
                <a:gd name="T8" fmla="*/ 12 w 12"/>
                <a:gd name="T9" fmla="*/ 7 h 17"/>
                <a:gd name="T10" fmla="*/ 3 w 12"/>
                <a:gd name="T11" fmla="*/ 17 h 17"/>
                <a:gd name="T12" fmla="*/ 0 w 12"/>
                <a:gd name="T13" fmla="*/ 7 h 17"/>
                <a:gd name="T14" fmla="*/ 0 w 12"/>
                <a:gd name="T15" fmla="*/ 7 h 17"/>
                <a:gd name="T16" fmla="*/ 0 w 12"/>
                <a:gd name="T17" fmla="*/ 4 h 17"/>
                <a:gd name="T18" fmla="*/ 3 w 12"/>
                <a:gd name="T19" fmla="*/ 2 h 17"/>
                <a:gd name="T20" fmla="*/ 3 w 12"/>
                <a:gd name="T21" fmla="*/ 2 h 17"/>
                <a:gd name="T22" fmla="*/ 4 w 12"/>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7">
                  <a:moveTo>
                    <a:pt x="4" y="0"/>
                  </a:moveTo>
                  <a:lnTo>
                    <a:pt x="8" y="0"/>
                  </a:lnTo>
                  <a:lnTo>
                    <a:pt x="11" y="2"/>
                  </a:lnTo>
                  <a:lnTo>
                    <a:pt x="12" y="4"/>
                  </a:lnTo>
                  <a:lnTo>
                    <a:pt x="12" y="7"/>
                  </a:lnTo>
                  <a:lnTo>
                    <a:pt x="3" y="17"/>
                  </a:lnTo>
                  <a:lnTo>
                    <a:pt x="0" y="7"/>
                  </a:lnTo>
                  <a:lnTo>
                    <a:pt x="0" y="7"/>
                  </a:lnTo>
                  <a:lnTo>
                    <a:pt x="0" y="4"/>
                  </a:lnTo>
                  <a:lnTo>
                    <a:pt x="3" y="2"/>
                  </a:lnTo>
                  <a:lnTo>
                    <a:pt x="3" y="2"/>
                  </a:lnTo>
                  <a:lnTo>
                    <a:pt x="4"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5" name="Freeform 6336"/>
            <p:cNvSpPr>
              <a:spLocks/>
            </p:cNvSpPr>
            <p:nvPr/>
          </p:nvSpPr>
          <p:spPr bwMode="auto">
            <a:xfrm>
              <a:off x="5341938" y="5451475"/>
              <a:ext cx="15875" cy="39688"/>
            </a:xfrm>
            <a:custGeom>
              <a:avLst/>
              <a:gdLst>
                <a:gd name="T0" fmla="*/ 9 w 10"/>
                <a:gd name="T1" fmla="*/ 0 h 25"/>
                <a:gd name="T2" fmla="*/ 10 w 10"/>
                <a:gd name="T3" fmla="*/ 14 h 25"/>
                <a:gd name="T4" fmla="*/ 0 w 10"/>
                <a:gd name="T5" fmla="*/ 25 h 25"/>
                <a:gd name="T6" fmla="*/ 0 w 10"/>
                <a:gd name="T7" fmla="*/ 21 h 25"/>
                <a:gd name="T8" fmla="*/ 0 w 10"/>
                <a:gd name="T9" fmla="*/ 10 h 25"/>
                <a:gd name="T10" fmla="*/ 0 w 10"/>
                <a:gd name="T11" fmla="*/ 10 h 25"/>
                <a:gd name="T12" fmla="*/ 9 w 1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0" h="25">
                  <a:moveTo>
                    <a:pt x="9" y="0"/>
                  </a:moveTo>
                  <a:lnTo>
                    <a:pt x="10" y="14"/>
                  </a:lnTo>
                  <a:lnTo>
                    <a:pt x="0" y="25"/>
                  </a:lnTo>
                  <a:lnTo>
                    <a:pt x="0" y="21"/>
                  </a:lnTo>
                  <a:lnTo>
                    <a:pt x="0" y="10"/>
                  </a:lnTo>
                  <a:lnTo>
                    <a:pt x="0" y="10"/>
                  </a:lnTo>
                  <a:lnTo>
                    <a:pt x="9" y="0"/>
                  </a:lnTo>
                  <a:close/>
                </a:path>
              </a:pathLst>
            </a:custGeom>
            <a:solidFill>
              <a:srgbClr val="FFAC00"/>
            </a:solidFill>
            <a:ln w="0">
              <a:solidFill>
                <a:srgbClr val="FFA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6" name="Freeform 6337"/>
            <p:cNvSpPr>
              <a:spLocks/>
            </p:cNvSpPr>
            <p:nvPr/>
          </p:nvSpPr>
          <p:spPr bwMode="auto">
            <a:xfrm>
              <a:off x="5337176" y="5473700"/>
              <a:ext cx="23813" cy="44450"/>
            </a:xfrm>
            <a:custGeom>
              <a:avLst/>
              <a:gdLst>
                <a:gd name="T0" fmla="*/ 13 w 15"/>
                <a:gd name="T1" fmla="*/ 0 h 28"/>
                <a:gd name="T2" fmla="*/ 15 w 15"/>
                <a:gd name="T3" fmla="*/ 7 h 28"/>
                <a:gd name="T4" fmla="*/ 13 w 15"/>
                <a:gd name="T5" fmla="*/ 15 h 28"/>
                <a:gd name="T6" fmla="*/ 0 w 15"/>
                <a:gd name="T7" fmla="*/ 28 h 28"/>
                <a:gd name="T8" fmla="*/ 3 w 15"/>
                <a:gd name="T9" fmla="*/ 11 h 28"/>
                <a:gd name="T10" fmla="*/ 13 w 15"/>
                <a:gd name="T11" fmla="*/ 0 h 28"/>
              </a:gdLst>
              <a:ahLst/>
              <a:cxnLst>
                <a:cxn ang="0">
                  <a:pos x="T0" y="T1"/>
                </a:cxn>
                <a:cxn ang="0">
                  <a:pos x="T2" y="T3"/>
                </a:cxn>
                <a:cxn ang="0">
                  <a:pos x="T4" y="T5"/>
                </a:cxn>
                <a:cxn ang="0">
                  <a:pos x="T6" y="T7"/>
                </a:cxn>
                <a:cxn ang="0">
                  <a:pos x="T8" y="T9"/>
                </a:cxn>
                <a:cxn ang="0">
                  <a:pos x="T10" y="T11"/>
                </a:cxn>
              </a:cxnLst>
              <a:rect l="0" t="0" r="r" b="b"/>
              <a:pathLst>
                <a:path w="15" h="28">
                  <a:moveTo>
                    <a:pt x="13" y="0"/>
                  </a:moveTo>
                  <a:lnTo>
                    <a:pt x="15" y="7"/>
                  </a:lnTo>
                  <a:lnTo>
                    <a:pt x="13" y="15"/>
                  </a:lnTo>
                  <a:lnTo>
                    <a:pt x="0" y="28"/>
                  </a:lnTo>
                  <a:lnTo>
                    <a:pt x="3" y="11"/>
                  </a:lnTo>
                  <a:lnTo>
                    <a:pt x="13" y="0"/>
                  </a:lnTo>
                  <a:close/>
                </a:path>
              </a:pathLst>
            </a:custGeom>
            <a:solidFill>
              <a:srgbClr val="FF9E00"/>
            </a:solidFill>
            <a:ln w="0">
              <a:solidFill>
                <a:srgbClr val="FF9E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7" name="Freeform 6338"/>
            <p:cNvSpPr>
              <a:spLocks/>
            </p:cNvSpPr>
            <p:nvPr/>
          </p:nvSpPr>
          <p:spPr bwMode="auto">
            <a:xfrm>
              <a:off x="5337176" y="5497513"/>
              <a:ext cx="20638" cy="30163"/>
            </a:xfrm>
            <a:custGeom>
              <a:avLst/>
              <a:gdLst>
                <a:gd name="T0" fmla="*/ 13 w 13"/>
                <a:gd name="T1" fmla="*/ 0 h 19"/>
                <a:gd name="T2" fmla="*/ 12 w 13"/>
                <a:gd name="T3" fmla="*/ 16 h 19"/>
                <a:gd name="T4" fmla="*/ 11 w 13"/>
                <a:gd name="T5" fmla="*/ 18 h 19"/>
                <a:gd name="T6" fmla="*/ 8 w 13"/>
                <a:gd name="T7" fmla="*/ 19 h 19"/>
                <a:gd name="T8" fmla="*/ 5 w 13"/>
                <a:gd name="T9" fmla="*/ 19 h 19"/>
                <a:gd name="T10" fmla="*/ 4 w 13"/>
                <a:gd name="T11" fmla="*/ 19 h 19"/>
                <a:gd name="T12" fmla="*/ 2 w 13"/>
                <a:gd name="T13" fmla="*/ 18 h 19"/>
                <a:gd name="T14" fmla="*/ 0 w 13"/>
                <a:gd name="T15" fmla="*/ 16 h 19"/>
                <a:gd name="T16" fmla="*/ 0 w 13"/>
                <a:gd name="T17" fmla="*/ 13 h 19"/>
                <a:gd name="T18" fmla="*/ 0 w 13"/>
                <a:gd name="T19" fmla="*/ 13 h 19"/>
                <a:gd name="T20" fmla="*/ 13 w 13"/>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13" y="0"/>
                  </a:moveTo>
                  <a:lnTo>
                    <a:pt x="12" y="16"/>
                  </a:lnTo>
                  <a:lnTo>
                    <a:pt x="11" y="18"/>
                  </a:lnTo>
                  <a:lnTo>
                    <a:pt x="8" y="19"/>
                  </a:lnTo>
                  <a:lnTo>
                    <a:pt x="5" y="19"/>
                  </a:lnTo>
                  <a:lnTo>
                    <a:pt x="4" y="19"/>
                  </a:lnTo>
                  <a:lnTo>
                    <a:pt x="2" y="18"/>
                  </a:lnTo>
                  <a:lnTo>
                    <a:pt x="0" y="16"/>
                  </a:lnTo>
                  <a:lnTo>
                    <a:pt x="0" y="13"/>
                  </a:lnTo>
                  <a:lnTo>
                    <a:pt x="0" y="13"/>
                  </a:lnTo>
                  <a:lnTo>
                    <a:pt x="13" y="0"/>
                  </a:lnTo>
                  <a:close/>
                </a:path>
              </a:pathLst>
            </a:custGeom>
            <a:solidFill>
              <a:srgbClr val="FF9000"/>
            </a:solidFill>
            <a:ln w="0">
              <a:solidFill>
                <a:srgbClr val="FF90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8" name="Freeform 6339"/>
            <p:cNvSpPr>
              <a:spLocks/>
            </p:cNvSpPr>
            <p:nvPr/>
          </p:nvSpPr>
          <p:spPr bwMode="auto">
            <a:xfrm>
              <a:off x="5414963" y="5359400"/>
              <a:ext cx="17463" cy="25400"/>
            </a:xfrm>
            <a:custGeom>
              <a:avLst/>
              <a:gdLst>
                <a:gd name="T0" fmla="*/ 5 w 11"/>
                <a:gd name="T1" fmla="*/ 0 h 16"/>
                <a:gd name="T2" fmla="*/ 8 w 11"/>
                <a:gd name="T3" fmla="*/ 2 h 16"/>
                <a:gd name="T4" fmla="*/ 10 w 11"/>
                <a:gd name="T5" fmla="*/ 4 h 16"/>
                <a:gd name="T6" fmla="*/ 11 w 11"/>
                <a:gd name="T7" fmla="*/ 7 h 16"/>
                <a:gd name="T8" fmla="*/ 2 w 11"/>
                <a:gd name="T9" fmla="*/ 16 h 16"/>
                <a:gd name="T10" fmla="*/ 0 w 11"/>
                <a:gd name="T11" fmla="*/ 8 h 16"/>
                <a:gd name="T12" fmla="*/ 0 w 11"/>
                <a:gd name="T13" fmla="*/ 8 h 16"/>
                <a:gd name="T14" fmla="*/ 0 w 11"/>
                <a:gd name="T15" fmla="*/ 6 h 16"/>
                <a:gd name="T16" fmla="*/ 0 w 11"/>
                <a:gd name="T17" fmla="*/ 3 h 16"/>
                <a:gd name="T18" fmla="*/ 2 w 11"/>
                <a:gd name="T19" fmla="*/ 2 h 16"/>
                <a:gd name="T20" fmla="*/ 5 w 11"/>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5" y="0"/>
                  </a:moveTo>
                  <a:lnTo>
                    <a:pt x="8" y="2"/>
                  </a:lnTo>
                  <a:lnTo>
                    <a:pt x="10" y="4"/>
                  </a:lnTo>
                  <a:lnTo>
                    <a:pt x="11" y="7"/>
                  </a:lnTo>
                  <a:lnTo>
                    <a:pt x="2" y="16"/>
                  </a:lnTo>
                  <a:lnTo>
                    <a:pt x="0" y="8"/>
                  </a:lnTo>
                  <a:lnTo>
                    <a:pt x="0" y="8"/>
                  </a:lnTo>
                  <a:lnTo>
                    <a:pt x="0" y="6"/>
                  </a:lnTo>
                  <a:lnTo>
                    <a:pt x="0" y="3"/>
                  </a:lnTo>
                  <a:lnTo>
                    <a:pt x="2" y="2"/>
                  </a:lnTo>
                  <a:lnTo>
                    <a:pt x="5"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9" name="Freeform 6340"/>
            <p:cNvSpPr>
              <a:spLocks/>
            </p:cNvSpPr>
            <p:nvPr/>
          </p:nvSpPr>
          <p:spPr bwMode="auto">
            <a:xfrm>
              <a:off x="5418138" y="5370513"/>
              <a:ext cx="20638" cy="31750"/>
            </a:xfrm>
            <a:custGeom>
              <a:avLst/>
              <a:gdLst>
                <a:gd name="T0" fmla="*/ 9 w 13"/>
                <a:gd name="T1" fmla="*/ 0 h 20"/>
                <a:gd name="T2" fmla="*/ 13 w 13"/>
                <a:gd name="T3" fmla="*/ 10 h 20"/>
                <a:gd name="T4" fmla="*/ 4 w 13"/>
                <a:gd name="T5" fmla="*/ 20 h 20"/>
                <a:gd name="T6" fmla="*/ 0 w 13"/>
                <a:gd name="T7" fmla="*/ 9 h 20"/>
                <a:gd name="T8" fmla="*/ 9 w 13"/>
                <a:gd name="T9" fmla="*/ 0 h 20"/>
              </a:gdLst>
              <a:ahLst/>
              <a:cxnLst>
                <a:cxn ang="0">
                  <a:pos x="T0" y="T1"/>
                </a:cxn>
                <a:cxn ang="0">
                  <a:pos x="T2" y="T3"/>
                </a:cxn>
                <a:cxn ang="0">
                  <a:pos x="T4" y="T5"/>
                </a:cxn>
                <a:cxn ang="0">
                  <a:pos x="T6" y="T7"/>
                </a:cxn>
                <a:cxn ang="0">
                  <a:pos x="T8" y="T9"/>
                </a:cxn>
              </a:cxnLst>
              <a:rect l="0" t="0" r="r" b="b"/>
              <a:pathLst>
                <a:path w="13" h="20">
                  <a:moveTo>
                    <a:pt x="9" y="0"/>
                  </a:moveTo>
                  <a:lnTo>
                    <a:pt x="13" y="10"/>
                  </a:lnTo>
                  <a:lnTo>
                    <a:pt x="4" y="20"/>
                  </a:lnTo>
                  <a:lnTo>
                    <a:pt x="0" y="9"/>
                  </a:lnTo>
                  <a:lnTo>
                    <a:pt x="9" y="0"/>
                  </a:lnTo>
                  <a:close/>
                </a:path>
              </a:pathLst>
            </a:custGeom>
            <a:solidFill>
              <a:srgbClr val="FFB500"/>
            </a:solidFill>
            <a:ln w="0">
              <a:solidFill>
                <a:srgbClr val="FFB5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0" name="Freeform 6341"/>
            <p:cNvSpPr>
              <a:spLocks/>
            </p:cNvSpPr>
            <p:nvPr/>
          </p:nvSpPr>
          <p:spPr bwMode="auto">
            <a:xfrm>
              <a:off x="5424488" y="5386388"/>
              <a:ext cx="20638" cy="31750"/>
            </a:xfrm>
            <a:custGeom>
              <a:avLst/>
              <a:gdLst>
                <a:gd name="T0" fmla="*/ 9 w 13"/>
                <a:gd name="T1" fmla="*/ 0 h 20"/>
                <a:gd name="T2" fmla="*/ 13 w 13"/>
                <a:gd name="T3" fmla="*/ 11 h 20"/>
                <a:gd name="T4" fmla="*/ 4 w 13"/>
                <a:gd name="T5" fmla="*/ 20 h 20"/>
                <a:gd name="T6" fmla="*/ 3 w 13"/>
                <a:gd name="T7" fmla="*/ 15 h 20"/>
                <a:gd name="T8" fmla="*/ 0 w 13"/>
                <a:gd name="T9" fmla="*/ 10 h 20"/>
                <a:gd name="T10" fmla="*/ 9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9" y="0"/>
                  </a:moveTo>
                  <a:lnTo>
                    <a:pt x="13" y="11"/>
                  </a:lnTo>
                  <a:lnTo>
                    <a:pt x="4" y="20"/>
                  </a:lnTo>
                  <a:lnTo>
                    <a:pt x="3" y="15"/>
                  </a:lnTo>
                  <a:lnTo>
                    <a:pt x="0" y="10"/>
                  </a:lnTo>
                  <a:lnTo>
                    <a:pt x="9" y="0"/>
                  </a:lnTo>
                  <a:close/>
                </a:path>
              </a:pathLst>
            </a:custGeom>
            <a:solidFill>
              <a:srgbClr val="FFB000"/>
            </a:solidFill>
            <a:ln w="0">
              <a:solidFill>
                <a:srgbClr val="FFB0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1" name="Freeform 6342"/>
            <p:cNvSpPr>
              <a:spLocks/>
            </p:cNvSpPr>
            <p:nvPr/>
          </p:nvSpPr>
          <p:spPr bwMode="auto">
            <a:xfrm>
              <a:off x="5430838" y="5403850"/>
              <a:ext cx="19050" cy="33338"/>
            </a:xfrm>
            <a:custGeom>
              <a:avLst/>
              <a:gdLst>
                <a:gd name="T0" fmla="*/ 9 w 12"/>
                <a:gd name="T1" fmla="*/ 0 h 21"/>
                <a:gd name="T2" fmla="*/ 9 w 12"/>
                <a:gd name="T3" fmla="*/ 0 h 21"/>
                <a:gd name="T4" fmla="*/ 12 w 12"/>
                <a:gd name="T5" fmla="*/ 12 h 21"/>
                <a:gd name="T6" fmla="*/ 3 w 12"/>
                <a:gd name="T7" fmla="*/ 21 h 21"/>
                <a:gd name="T8" fmla="*/ 0 w 12"/>
                <a:gd name="T9" fmla="*/ 9 h 21"/>
                <a:gd name="T10" fmla="*/ 9 w 12"/>
                <a:gd name="T11" fmla="*/ 0 h 21"/>
              </a:gdLst>
              <a:ahLst/>
              <a:cxnLst>
                <a:cxn ang="0">
                  <a:pos x="T0" y="T1"/>
                </a:cxn>
                <a:cxn ang="0">
                  <a:pos x="T2" y="T3"/>
                </a:cxn>
                <a:cxn ang="0">
                  <a:pos x="T4" y="T5"/>
                </a:cxn>
                <a:cxn ang="0">
                  <a:pos x="T6" y="T7"/>
                </a:cxn>
                <a:cxn ang="0">
                  <a:pos x="T8" y="T9"/>
                </a:cxn>
                <a:cxn ang="0">
                  <a:pos x="T10" y="T11"/>
                </a:cxn>
              </a:cxnLst>
              <a:rect l="0" t="0" r="r" b="b"/>
              <a:pathLst>
                <a:path w="12" h="21">
                  <a:moveTo>
                    <a:pt x="9" y="0"/>
                  </a:moveTo>
                  <a:lnTo>
                    <a:pt x="9" y="0"/>
                  </a:lnTo>
                  <a:lnTo>
                    <a:pt x="12" y="12"/>
                  </a:lnTo>
                  <a:lnTo>
                    <a:pt x="3" y="21"/>
                  </a:lnTo>
                  <a:lnTo>
                    <a:pt x="0" y="9"/>
                  </a:lnTo>
                  <a:lnTo>
                    <a:pt x="9" y="0"/>
                  </a:lnTo>
                  <a:close/>
                </a:path>
              </a:pathLst>
            </a:custGeom>
            <a:solidFill>
              <a:srgbClr val="FFAB00"/>
            </a:solidFill>
            <a:ln w="0">
              <a:solidFill>
                <a:srgbClr val="FFA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2" name="Freeform 6343"/>
            <p:cNvSpPr>
              <a:spLocks/>
            </p:cNvSpPr>
            <p:nvPr/>
          </p:nvSpPr>
          <p:spPr bwMode="auto">
            <a:xfrm>
              <a:off x="5435601" y="5422900"/>
              <a:ext cx="19050" cy="34925"/>
            </a:xfrm>
            <a:custGeom>
              <a:avLst/>
              <a:gdLst>
                <a:gd name="T0" fmla="*/ 9 w 12"/>
                <a:gd name="T1" fmla="*/ 0 h 22"/>
                <a:gd name="T2" fmla="*/ 12 w 12"/>
                <a:gd name="T3" fmla="*/ 13 h 22"/>
                <a:gd name="T4" fmla="*/ 1 w 12"/>
                <a:gd name="T5" fmla="*/ 22 h 22"/>
                <a:gd name="T6" fmla="*/ 1 w 12"/>
                <a:gd name="T7" fmla="*/ 15 h 22"/>
                <a:gd name="T8" fmla="*/ 0 w 12"/>
                <a:gd name="T9" fmla="*/ 9 h 22"/>
                <a:gd name="T10" fmla="*/ 9 w 12"/>
                <a:gd name="T11" fmla="*/ 0 h 22"/>
              </a:gdLst>
              <a:ahLst/>
              <a:cxnLst>
                <a:cxn ang="0">
                  <a:pos x="T0" y="T1"/>
                </a:cxn>
                <a:cxn ang="0">
                  <a:pos x="T2" y="T3"/>
                </a:cxn>
                <a:cxn ang="0">
                  <a:pos x="T4" y="T5"/>
                </a:cxn>
                <a:cxn ang="0">
                  <a:pos x="T6" y="T7"/>
                </a:cxn>
                <a:cxn ang="0">
                  <a:pos x="T8" y="T9"/>
                </a:cxn>
                <a:cxn ang="0">
                  <a:pos x="T10" y="T11"/>
                </a:cxn>
              </a:cxnLst>
              <a:rect l="0" t="0" r="r" b="b"/>
              <a:pathLst>
                <a:path w="12" h="22">
                  <a:moveTo>
                    <a:pt x="9" y="0"/>
                  </a:moveTo>
                  <a:lnTo>
                    <a:pt x="12" y="13"/>
                  </a:lnTo>
                  <a:lnTo>
                    <a:pt x="1" y="22"/>
                  </a:lnTo>
                  <a:lnTo>
                    <a:pt x="1" y="15"/>
                  </a:lnTo>
                  <a:lnTo>
                    <a:pt x="0" y="9"/>
                  </a:lnTo>
                  <a:lnTo>
                    <a:pt x="9" y="0"/>
                  </a:lnTo>
                  <a:close/>
                </a:path>
              </a:pathLst>
            </a:custGeom>
            <a:solidFill>
              <a:srgbClr val="FFA600"/>
            </a:solidFill>
            <a:ln w="0">
              <a:solidFill>
                <a:srgbClr val="FFA6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3" name="Freeform 6344"/>
            <p:cNvSpPr>
              <a:spLocks/>
            </p:cNvSpPr>
            <p:nvPr/>
          </p:nvSpPr>
          <p:spPr bwMode="auto">
            <a:xfrm>
              <a:off x="5437188" y="5443538"/>
              <a:ext cx="19050" cy="36513"/>
            </a:xfrm>
            <a:custGeom>
              <a:avLst/>
              <a:gdLst>
                <a:gd name="T0" fmla="*/ 11 w 12"/>
                <a:gd name="T1" fmla="*/ 0 h 23"/>
                <a:gd name="T2" fmla="*/ 11 w 12"/>
                <a:gd name="T3" fmla="*/ 1 h 23"/>
                <a:gd name="T4" fmla="*/ 12 w 12"/>
                <a:gd name="T5" fmla="*/ 13 h 23"/>
                <a:gd name="T6" fmla="*/ 1 w 12"/>
                <a:gd name="T7" fmla="*/ 23 h 23"/>
                <a:gd name="T8" fmla="*/ 0 w 12"/>
                <a:gd name="T9" fmla="*/ 9 h 23"/>
                <a:gd name="T10" fmla="*/ 11 w 12"/>
                <a:gd name="T11" fmla="*/ 0 h 23"/>
              </a:gdLst>
              <a:ahLst/>
              <a:cxnLst>
                <a:cxn ang="0">
                  <a:pos x="T0" y="T1"/>
                </a:cxn>
                <a:cxn ang="0">
                  <a:pos x="T2" y="T3"/>
                </a:cxn>
                <a:cxn ang="0">
                  <a:pos x="T4" y="T5"/>
                </a:cxn>
                <a:cxn ang="0">
                  <a:pos x="T6" y="T7"/>
                </a:cxn>
                <a:cxn ang="0">
                  <a:pos x="T8" y="T9"/>
                </a:cxn>
                <a:cxn ang="0">
                  <a:pos x="T10" y="T11"/>
                </a:cxn>
              </a:cxnLst>
              <a:rect l="0" t="0" r="r" b="b"/>
              <a:pathLst>
                <a:path w="12" h="23">
                  <a:moveTo>
                    <a:pt x="11" y="0"/>
                  </a:moveTo>
                  <a:lnTo>
                    <a:pt x="11" y="1"/>
                  </a:lnTo>
                  <a:lnTo>
                    <a:pt x="12" y="13"/>
                  </a:lnTo>
                  <a:lnTo>
                    <a:pt x="1" y="23"/>
                  </a:lnTo>
                  <a:lnTo>
                    <a:pt x="0" y="9"/>
                  </a:lnTo>
                  <a:lnTo>
                    <a:pt x="11" y="0"/>
                  </a:lnTo>
                  <a:close/>
                </a:path>
              </a:pathLst>
            </a:custGeom>
            <a:solidFill>
              <a:srgbClr val="FFA100"/>
            </a:solidFill>
            <a:ln w="0">
              <a:solidFill>
                <a:srgbClr val="FFA1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4" name="Freeform 6345"/>
            <p:cNvSpPr>
              <a:spLocks/>
            </p:cNvSpPr>
            <p:nvPr/>
          </p:nvSpPr>
          <p:spPr bwMode="auto">
            <a:xfrm>
              <a:off x="5437188" y="5464175"/>
              <a:ext cx="20638" cy="39688"/>
            </a:xfrm>
            <a:custGeom>
              <a:avLst/>
              <a:gdLst>
                <a:gd name="T0" fmla="*/ 12 w 13"/>
                <a:gd name="T1" fmla="*/ 0 h 25"/>
                <a:gd name="T2" fmla="*/ 13 w 13"/>
                <a:gd name="T3" fmla="*/ 13 h 25"/>
                <a:gd name="T4" fmla="*/ 13 w 13"/>
                <a:gd name="T5" fmla="*/ 13 h 25"/>
                <a:gd name="T6" fmla="*/ 0 w 13"/>
                <a:gd name="T7" fmla="*/ 25 h 25"/>
                <a:gd name="T8" fmla="*/ 1 w 13"/>
                <a:gd name="T9" fmla="*/ 13 h 25"/>
                <a:gd name="T10" fmla="*/ 1 w 13"/>
                <a:gd name="T11" fmla="*/ 10 h 25"/>
                <a:gd name="T12" fmla="*/ 12 w 1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12" y="0"/>
                  </a:moveTo>
                  <a:lnTo>
                    <a:pt x="13" y="13"/>
                  </a:lnTo>
                  <a:lnTo>
                    <a:pt x="13" y="13"/>
                  </a:lnTo>
                  <a:lnTo>
                    <a:pt x="0" y="25"/>
                  </a:lnTo>
                  <a:lnTo>
                    <a:pt x="1" y="13"/>
                  </a:lnTo>
                  <a:lnTo>
                    <a:pt x="1" y="10"/>
                  </a:lnTo>
                  <a:lnTo>
                    <a:pt x="12" y="0"/>
                  </a:lnTo>
                  <a:close/>
                </a:path>
              </a:pathLst>
            </a:custGeom>
            <a:solidFill>
              <a:srgbClr val="FF9C00"/>
            </a:solidFill>
            <a:ln w="0">
              <a:solidFill>
                <a:srgbClr val="FF9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5" name="Freeform 6346"/>
            <p:cNvSpPr>
              <a:spLocks/>
            </p:cNvSpPr>
            <p:nvPr/>
          </p:nvSpPr>
          <p:spPr bwMode="auto">
            <a:xfrm>
              <a:off x="5435601" y="5484813"/>
              <a:ext cx="22225" cy="46038"/>
            </a:xfrm>
            <a:custGeom>
              <a:avLst/>
              <a:gdLst>
                <a:gd name="T0" fmla="*/ 14 w 14"/>
                <a:gd name="T1" fmla="*/ 0 h 29"/>
                <a:gd name="T2" fmla="*/ 13 w 14"/>
                <a:gd name="T3" fmla="*/ 16 h 29"/>
                <a:gd name="T4" fmla="*/ 0 w 14"/>
                <a:gd name="T5" fmla="*/ 29 h 29"/>
                <a:gd name="T6" fmla="*/ 1 w 14"/>
                <a:gd name="T7" fmla="*/ 24 h 29"/>
                <a:gd name="T8" fmla="*/ 1 w 14"/>
                <a:gd name="T9" fmla="*/ 12 h 29"/>
                <a:gd name="T10" fmla="*/ 14 w 14"/>
                <a:gd name="T11" fmla="*/ 0 h 29"/>
              </a:gdLst>
              <a:ahLst/>
              <a:cxnLst>
                <a:cxn ang="0">
                  <a:pos x="T0" y="T1"/>
                </a:cxn>
                <a:cxn ang="0">
                  <a:pos x="T2" y="T3"/>
                </a:cxn>
                <a:cxn ang="0">
                  <a:pos x="T4" y="T5"/>
                </a:cxn>
                <a:cxn ang="0">
                  <a:pos x="T6" y="T7"/>
                </a:cxn>
                <a:cxn ang="0">
                  <a:pos x="T8" y="T9"/>
                </a:cxn>
                <a:cxn ang="0">
                  <a:pos x="T10" y="T11"/>
                </a:cxn>
              </a:cxnLst>
              <a:rect l="0" t="0" r="r" b="b"/>
              <a:pathLst>
                <a:path w="14" h="29">
                  <a:moveTo>
                    <a:pt x="14" y="0"/>
                  </a:moveTo>
                  <a:lnTo>
                    <a:pt x="13" y="16"/>
                  </a:lnTo>
                  <a:lnTo>
                    <a:pt x="0" y="29"/>
                  </a:lnTo>
                  <a:lnTo>
                    <a:pt x="1" y="24"/>
                  </a:lnTo>
                  <a:lnTo>
                    <a:pt x="1" y="12"/>
                  </a:lnTo>
                  <a:lnTo>
                    <a:pt x="14" y="0"/>
                  </a:lnTo>
                  <a:close/>
                </a:path>
              </a:pathLst>
            </a:custGeom>
            <a:solidFill>
              <a:srgbClr val="FF9600"/>
            </a:solidFill>
            <a:ln w="0">
              <a:solidFill>
                <a:srgbClr val="FF96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6" name="Freeform 6347"/>
            <p:cNvSpPr>
              <a:spLocks/>
            </p:cNvSpPr>
            <p:nvPr/>
          </p:nvSpPr>
          <p:spPr bwMode="auto">
            <a:xfrm>
              <a:off x="5429251" y="5510213"/>
              <a:ext cx="26988" cy="49213"/>
            </a:xfrm>
            <a:custGeom>
              <a:avLst/>
              <a:gdLst>
                <a:gd name="T0" fmla="*/ 17 w 17"/>
                <a:gd name="T1" fmla="*/ 0 h 31"/>
                <a:gd name="T2" fmla="*/ 16 w 17"/>
                <a:gd name="T3" fmla="*/ 10 h 31"/>
                <a:gd name="T4" fmla="*/ 14 w 17"/>
                <a:gd name="T5" fmla="*/ 17 h 31"/>
                <a:gd name="T6" fmla="*/ 0 w 17"/>
                <a:gd name="T7" fmla="*/ 31 h 31"/>
                <a:gd name="T8" fmla="*/ 0 w 17"/>
                <a:gd name="T9" fmla="*/ 31 h 31"/>
                <a:gd name="T10" fmla="*/ 4 w 17"/>
                <a:gd name="T11" fmla="*/ 13 h 31"/>
                <a:gd name="T12" fmla="*/ 17 w 1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0"/>
                  </a:moveTo>
                  <a:lnTo>
                    <a:pt x="16" y="10"/>
                  </a:lnTo>
                  <a:lnTo>
                    <a:pt x="14" y="17"/>
                  </a:lnTo>
                  <a:lnTo>
                    <a:pt x="0" y="31"/>
                  </a:lnTo>
                  <a:lnTo>
                    <a:pt x="0" y="31"/>
                  </a:lnTo>
                  <a:lnTo>
                    <a:pt x="4" y="13"/>
                  </a:lnTo>
                  <a:lnTo>
                    <a:pt x="17" y="0"/>
                  </a:lnTo>
                  <a:close/>
                </a:path>
              </a:pathLst>
            </a:custGeom>
            <a:solidFill>
              <a:srgbClr val="FF9100"/>
            </a:solidFill>
            <a:ln w="0">
              <a:solidFill>
                <a:srgbClr val="FF91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7" name="Freeform 6348"/>
            <p:cNvSpPr>
              <a:spLocks/>
            </p:cNvSpPr>
            <p:nvPr/>
          </p:nvSpPr>
          <p:spPr bwMode="auto">
            <a:xfrm>
              <a:off x="5414963" y="5537200"/>
              <a:ext cx="36513" cy="60325"/>
            </a:xfrm>
            <a:custGeom>
              <a:avLst/>
              <a:gdLst>
                <a:gd name="T0" fmla="*/ 23 w 23"/>
                <a:gd name="T1" fmla="*/ 0 h 38"/>
                <a:gd name="T2" fmla="*/ 19 w 23"/>
                <a:gd name="T3" fmla="*/ 18 h 38"/>
                <a:gd name="T4" fmla="*/ 18 w 23"/>
                <a:gd name="T5" fmla="*/ 19 h 38"/>
                <a:gd name="T6" fmla="*/ 0 w 23"/>
                <a:gd name="T7" fmla="*/ 38 h 38"/>
                <a:gd name="T8" fmla="*/ 0 w 23"/>
                <a:gd name="T9" fmla="*/ 38 h 38"/>
                <a:gd name="T10" fmla="*/ 9 w 23"/>
                <a:gd name="T11" fmla="*/ 14 h 38"/>
                <a:gd name="T12" fmla="*/ 23 w 23"/>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3" h="38">
                  <a:moveTo>
                    <a:pt x="23" y="0"/>
                  </a:moveTo>
                  <a:lnTo>
                    <a:pt x="19" y="18"/>
                  </a:lnTo>
                  <a:lnTo>
                    <a:pt x="18" y="19"/>
                  </a:lnTo>
                  <a:lnTo>
                    <a:pt x="0" y="38"/>
                  </a:lnTo>
                  <a:lnTo>
                    <a:pt x="0" y="38"/>
                  </a:lnTo>
                  <a:lnTo>
                    <a:pt x="9" y="14"/>
                  </a:lnTo>
                  <a:lnTo>
                    <a:pt x="23" y="0"/>
                  </a:lnTo>
                  <a:close/>
                </a:path>
              </a:pathLst>
            </a:custGeom>
            <a:solidFill>
              <a:srgbClr val="FF8C00"/>
            </a:solidFill>
            <a:ln w="0">
              <a:solidFill>
                <a:srgbClr val="FF8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8" name="Freeform 6349"/>
            <p:cNvSpPr>
              <a:spLocks/>
            </p:cNvSpPr>
            <p:nvPr/>
          </p:nvSpPr>
          <p:spPr bwMode="auto">
            <a:xfrm>
              <a:off x="5414963" y="5567363"/>
              <a:ext cx="28575" cy="42863"/>
            </a:xfrm>
            <a:custGeom>
              <a:avLst/>
              <a:gdLst>
                <a:gd name="T0" fmla="*/ 18 w 18"/>
                <a:gd name="T1" fmla="*/ 0 h 27"/>
                <a:gd name="T2" fmla="*/ 10 w 18"/>
                <a:gd name="T3" fmla="*/ 23 h 27"/>
                <a:gd name="T4" fmla="*/ 9 w 18"/>
                <a:gd name="T5" fmla="*/ 25 h 27"/>
                <a:gd name="T6" fmla="*/ 6 w 18"/>
                <a:gd name="T7" fmla="*/ 27 h 27"/>
                <a:gd name="T8" fmla="*/ 5 w 18"/>
                <a:gd name="T9" fmla="*/ 27 h 27"/>
                <a:gd name="T10" fmla="*/ 2 w 18"/>
                <a:gd name="T11" fmla="*/ 25 h 27"/>
                <a:gd name="T12" fmla="*/ 0 w 18"/>
                <a:gd name="T13" fmla="*/ 24 h 27"/>
                <a:gd name="T14" fmla="*/ 0 w 18"/>
                <a:gd name="T15" fmla="*/ 21 h 27"/>
                <a:gd name="T16" fmla="*/ 0 w 18"/>
                <a:gd name="T17" fmla="*/ 19 h 27"/>
                <a:gd name="T18" fmla="*/ 18 w 18"/>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7">
                  <a:moveTo>
                    <a:pt x="18" y="0"/>
                  </a:moveTo>
                  <a:lnTo>
                    <a:pt x="10" y="23"/>
                  </a:lnTo>
                  <a:lnTo>
                    <a:pt x="9" y="25"/>
                  </a:lnTo>
                  <a:lnTo>
                    <a:pt x="6" y="27"/>
                  </a:lnTo>
                  <a:lnTo>
                    <a:pt x="5" y="27"/>
                  </a:lnTo>
                  <a:lnTo>
                    <a:pt x="2" y="25"/>
                  </a:lnTo>
                  <a:lnTo>
                    <a:pt x="0" y="24"/>
                  </a:lnTo>
                  <a:lnTo>
                    <a:pt x="0" y="21"/>
                  </a:lnTo>
                  <a:lnTo>
                    <a:pt x="0" y="19"/>
                  </a:lnTo>
                  <a:lnTo>
                    <a:pt x="18" y="0"/>
                  </a:lnTo>
                  <a:close/>
                </a:path>
              </a:pathLst>
            </a:custGeom>
            <a:solidFill>
              <a:srgbClr val="FF8700"/>
            </a:solidFill>
            <a:ln w="0">
              <a:solidFill>
                <a:srgbClr val="FF87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9" name="Freeform 6350"/>
            <p:cNvSpPr>
              <a:spLocks/>
            </p:cNvSpPr>
            <p:nvPr/>
          </p:nvSpPr>
          <p:spPr bwMode="auto">
            <a:xfrm>
              <a:off x="5378451" y="5407025"/>
              <a:ext cx="19050" cy="25400"/>
            </a:xfrm>
            <a:custGeom>
              <a:avLst/>
              <a:gdLst>
                <a:gd name="T0" fmla="*/ 7 w 12"/>
                <a:gd name="T1" fmla="*/ 0 h 16"/>
                <a:gd name="T2" fmla="*/ 10 w 12"/>
                <a:gd name="T3" fmla="*/ 2 h 16"/>
                <a:gd name="T4" fmla="*/ 11 w 12"/>
                <a:gd name="T5" fmla="*/ 4 h 16"/>
                <a:gd name="T6" fmla="*/ 12 w 12"/>
                <a:gd name="T7" fmla="*/ 7 h 16"/>
                <a:gd name="T8" fmla="*/ 3 w 12"/>
                <a:gd name="T9" fmla="*/ 16 h 16"/>
                <a:gd name="T10" fmla="*/ 0 w 12"/>
                <a:gd name="T11" fmla="*/ 8 h 16"/>
                <a:gd name="T12" fmla="*/ 0 w 12"/>
                <a:gd name="T13" fmla="*/ 4 h 16"/>
                <a:gd name="T14" fmla="*/ 2 w 12"/>
                <a:gd name="T15" fmla="*/ 3 h 16"/>
                <a:gd name="T16" fmla="*/ 4 w 12"/>
                <a:gd name="T17" fmla="*/ 0 h 16"/>
                <a:gd name="T18" fmla="*/ 7 w 1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7" y="0"/>
                  </a:moveTo>
                  <a:lnTo>
                    <a:pt x="10" y="2"/>
                  </a:lnTo>
                  <a:lnTo>
                    <a:pt x="11" y="4"/>
                  </a:lnTo>
                  <a:lnTo>
                    <a:pt x="12" y="7"/>
                  </a:lnTo>
                  <a:lnTo>
                    <a:pt x="3" y="16"/>
                  </a:lnTo>
                  <a:lnTo>
                    <a:pt x="0" y="8"/>
                  </a:lnTo>
                  <a:lnTo>
                    <a:pt x="0" y="4"/>
                  </a:lnTo>
                  <a:lnTo>
                    <a:pt x="2" y="3"/>
                  </a:lnTo>
                  <a:lnTo>
                    <a:pt x="4" y="0"/>
                  </a:lnTo>
                  <a:lnTo>
                    <a:pt x="7"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0" name="Freeform 6351"/>
            <p:cNvSpPr>
              <a:spLocks/>
            </p:cNvSpPr>
            <p:nvPr/>
          </p:nvSpPr>
          <p:spPr bwMode="auto">
            <a:xfrm>
              <a:off x="5383213" y="5418138"/>
              <a:ext cx="19050" cy="33338"/>
            </a:xfrm>
            <a:custGeom>
              <a:avLst/>
              <a:gdLst>
                <a:gd name="T0" fmla="*/ 9 w 12"/>
                <a:gd name="T1" fmla="*/ 0 h 21"/>
                <a:gd name="T2" fmla="*/ 12 w 12"/>
                <a:gd name="T3" fmla="*/ 12 h 21"/>
                <a:gd name="T4" fmla="*/ 3 w 12"/>
                <a:gd name="T5" fmla="*/ 21 h 21"/>
                <a:gd name="T6" fmla="*/ 0 w 12"/>
                <a:gd name="T7" fmla="*/ 9 h 21"/>
                <a:gd name="T8" fmla="*/ 9 w 12"/>
                <a:gd name="T9" fmla="*/ 0 h 21"/>
              </a:gdLst>
              <a:ahLst/>
              <a:cxnLst>
                <a:cxn ang="0">
                  <a:pos x="T0" y="T1"/>
                </a:cxn>
                <a:cxn ang="0">
                  <a:pos x="T2" y="T3"/>
                </a:cxn>
                <a:cxn ang="0">
                  <a:pos x="T4" y="T5"/>
                </a:cxn>
                <a:cxn ang="0">
                  <a:pos x="T6" y="T7"/>
                </a:cxn>
                <a:cxn ang="0">
                  <a:pos x="T8" y="T9"/>
                </a:cxn>
              </a:cxnLst>
              <a:rect l="0" t="0" r="r" b="b"/>
              <a:pathLst>
                <a:path w="12" h="21">
                  <a:moveTo>
                    <a:pt x="9" y="0"/>
                  </a:moveTo>
                  <a:lnTo>
                    <a:pt x="12" y="12"/>
                  </a:lnTo>
                  <a:lnTo>
                    <a:pt x="3" y="21"/>
                  </a:lnTo>
                  <a:lnTo>
                    <a:pt x="0" y="9"/>
                  </a:lnTo>
                  <a:lnTo>
                    <a:pt x="9" y="0"/>
                  </a:lnTo>
                  <a:close/>
                </a:path>
              </a:pathLst>
            </a:custGeom>
            <a:solidFill>
              <a:srgbClr val="FFB200"/>
            </a:solidFill>
            <a:ln w="0">
              <a:solidFill>
                <a:srgbClr val="FFB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1" name="Freeform 6352"/>
            <p:cNvSpPr>
              <a:spLocks/>
            </p:cNvSpPr>
            <p:nvPr/>
          </p:nvSpPr>
          <p:spPr bwMode="auto">
            <a:xfrm>
              <a:off x="5387976" y="5437188"/>
              <a:ext cx="17463" cy="34925"/>
            </a:xfrm>
            <a:custGeom>
              <a:avLst/>
              <a:gdLst>
                <a:gd name="T0" fmla="*/ 9 w 11"/>
                <a:gd name="T1" fmla="*/ 0 h 22"/>
                <a:gd name="T2" fmla="*/ 10 w 11"/>
                <a:gd name="T3" fmla="*/ 8 h 22"/>
                <a:gd name="T4" fmla="*/ 11 w 11"/>
                <a:gd name="T5" fmla="*/ 12 h 22"/>
                <a:gd name="T6" fmla="*/ 1 w 11"/>
                <a:gd name="T7" fmla="*/ 22 h 22"/>
                <a:gd name="T8" fmla="*/ 0 w 11"/>
                <a:gd name="T9" fmla="*/ 9 h 22"/>
                <a:gd name="T10" fmla="*/ 0 w 11"/>
                <a:gd name="T11" fmla="*/ 9 h 22"/>
                <a:gd name="T12" fmla="*/ 9 w 1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9" y="0"/>
                  </a:moveTo>
                  <a:lnTo>
                    <a:pt x="10" y="8"/>
                  </a:lnTo>
                  <a:lnTo>
                    <a:pt x="11" y="12"/>
                  </a:lnTo>
                  <a:lnTo>
                    <a:pt x="1" y="22"/>
                  </a:lnTo>
                  <a:lnTo>
                    <a:pt x="0" y="9"/>
                  </a:lnTo>
                  <a:lnTo>
                    <a:pt x="0" y="9"/>
                  </a:lnTo>
                  <a:lnTo>
                    <a:pt x="9" y="0"/>
                  </a:lnTo>
                  <a:close/>
                </a:path>
              </a:pathLst>
            </a:custGeom>
            <a:solidFill>
              <a:srgbClr val="FFAA00"/>
            </a:solidFill>
            <a:ln w="0">
              <a:solidFill>
                <a:srgbClr val="FFA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2" name="Freeform 6353"/>
            <p:cNvSpPr>
              <a:spLocks/>
            </p:cNvSpPr>
            <p:nvPr/>
          </p:nvSpPr>
          <p:spPr bwMode="auto">
            <a:xfrm>
              <a:off x="5389563" y="5456238"/>
              <a:ext cx="19050" cy="39688"/>
            </a:xfrm>
            <a:custGeom>
              <a:avLst/>
              <a:gdLst>
                <a:gd name="T0" fmla="*/ 10 w 12"/>
                <a:gd name="T1" fmla="*/ 0 h 25"/>
                <a:gd name="T2" fmla="*/ 12 w 12"/>
                <a:gd name="T3" fmla="*/ 13 h 25"/>
                <a:gd name="T4" fmla="*/ 0 w 12"/>
                <a:gd name="T5" fmla="*/ 25 h 25"/>
                <a:gd name="T6" fmla="*/ 0 w 12"/>
                <a:gd name="T7" fmla="*/ 18 h 25"/>
                <a:gd name="T8" fmla="*/ 0 w 12"/>
                <a:gd name="T9" fmla="*/ 10 h 25"/>
                <a:gd name="T10" fmla="*/ 10 w 12"/>
                <a:gd name="T11" fmla="*/ 0 h 25"/>
              </a:gdLst>
              <a:ahLst/>
              <a:cxnLst>
                <a:cxn ang="0">
                  <a:pos x="T0" y="T1"/>
                </a:cxn>
                <a:cxn ang="0">
                  <a:pos x="T2" y="T3"/>
                </a:cxn>
                <a:cxn ang="0">
                  <a:pos x="T4" y="T5"/>
                </a:cxn>
                <a:cxn ang="0">
                  <a:pos x="T6" y="T7"/>
                </a:cxn>
                <a:cxn ang="0">
                  <a:pos x="T8" y="T9"/>
                </a:cxn>
                <a:cxn ang="0">
                  <a:pos x="T10" y="T11"/>
                </a:cxn>
              </a:cxnLst>
              <a:rect l="0" t="0" r="r" b="b"/>
              <a:pathLst>
                <a:path w="12" h="25">
                  <a:moveTo>
                    <a:pt x="10" y="0"/>
                  </a:moveTo>
                  <a:lnTo>
                    <a:pt x="12" y="13"/>
                  </a:lnTo>
                  <a:lnTo>
                    <a:pt x="0" y="25"/>
                  </a:lnTo>
                  <a:lnTo>
                    <a:pt x="0" y="18"/>
                  </a:lnTo>
                  <a:lnTo>
                    <a:pt x="0" y="10"/>
                  </a:lnTo>
                  <a:lnTo>
                    <a:pt x="10" y="0"/>
                  </a:lnTo>
                  <a:close/>
                </a:path>
              </a:pathLst>
            </a:custGeom>
            <a:solidFill>
              <a:srgbClr val="FFA200"/>
            </a:solidFill>
            <a:ln w="0">
              <a:solidFill>
                <a:srgbClr val="FFA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3" name="Freeform 6354"/>
            <p:cNvSpPr>
              <a:spLocks/>
            </p:cNvSpPr>
            <p:nvPr/>
          </p:nvSpPr>
          <p:spPr bwMode="auto">
            <a:xfrm>
              <a:off x="5387976" y="5476875"/>
              <a:ext cx="20638" cy="42863"/>
            </a:xfrm>
            <a:custGeom>
              <a:avLst/>
              <a:gdLst>
                <a:gd name="T0" fmla="*/ 13 w 13"/>
                <a:gd name="T1" fmla="*/ 0 h 27"/>
                <a:gd name="T2" fmla="*/ 13 w 13"/>
                <a:gd name="T3" fmla="*/ 5 h 27"/>
                <a:gd name="T4" fmla="*/ 11 w 13"/>
                <a:gd name="T5" fmla="*/ 15 h 27"/>
                <a:gd name="T6" fmla="*/ 0 w 13"/>
                <a:gd name="T7" fmla="*/ 27 h 27"/>
                <a:gd name="T8" fmla="*/ 0 w 13"/>
                <a:gd name="T9" fmla="*/ 26 h 27"/>
                <a:gd name="T10" fmla="*/ 1 w 13"/>
                <a:gd name="T11" fmla="*/ 12 h 27"/>
                <a:gd name="T12" fmla="*/ 13 w 1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13" y="0"/>
                  </a:moveTo>
                  <a:lnTo>
                    <a:pt x="13" y="5"/>
                  </a:lnTo>
                  <a:lnTo>
                    <a:pt x="11" y="15"/>
                  </a:lnTo>
                  <a:lnTo>
                    <a:pt x="0" y="27"/>
                  </a:lnTo>
                  <a:lnTo>
                    <a:pt x="0" y="26"/>
                  </a:lnTo>
                  <a:lnTo>
                    <a:pt x="1" y="12"/>
                  </a:lnTo>
                  <a:lnTo>
                    <a:pt x="13" y="0"/>
                  </a:lnTo>
                  <a:close/>
                </a:path>
              </a:pathLst>
            </a:custGeom>
            <a:solidFill>
              <a:srgbClr val="FF9A00"/>
            </a:solidFill>
            <a:ln w="0">
              <a:solidFill>
                <a:srgbClr val="FF9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4" name="Freeform 6355"/>
            <p:cNvSpPr>
              <a:spLocks/>
            </p:cNvSpPr>
            <p:nvPr/>
          </p:nvSpPr>
          <p:spPr bwMode="auto">
            <a:xfrm>
              <a:off x="5378451" y="5500688"/>
              <a:ext cx="26988" cy="50800"/>
            </a:xfrm>
            <a:custGeom>
              <a:avLst/>
              <a:gdLst>
                <a:gd name="T0" fmla="*/ 17 w 17"/>
                <a:gd name="T1" fmla="*/ 0 h 32"/>
                <a:gd name="T2" fmla="*/ 16 w 17"/>
                <a:gd name="T3" fmla="*/ 12 h 32"/>
                <a:gd name="T4" fmla="*/ 16 w 17"/>
                <a:gd name="T5" fmla="*/ 16 h 32"/>
                <a:gd name="T6" fmla="*/ 0 w 17"/>
                <a:gd name="T7" fmla="*/ 32 h 32"/>
                <a:gd name="T8" fmla="*/ 0 w 17"/>
                <a:gd name="T9" fmla="*/ 32 h 32"/>
                <a:gd name="T10" fmla="*/ 6 w 17"/>
                <a:gd name="T11" fmla="*/ 12 h 32"/>
                <a:gd name="T12" fmla="*/ 17 w 17"/>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7" h="32">
                  <a:moveTo>
                    <a:pt x="17" y="0"/>
                  </a:moveTo>
                  <a:lnTo>
                    <a:pt x="16" y="12"/>
                  </a:lnTo>
                  <a:lnTo>
                    <a:pt x="16" y="16"/>
                  </a:lnTo>
                  <a:lnTo>
                    <a:pt x="0" y="32"/>
                  </a:lnTo>
                  <a:lnTo>
                    <a:pt x="0" y="32"/>
                  </a:lnTo>
                  <a:lnTo>
                    <a:pt x="6" y="12"/>
                  </a:lnTo>
                  <a:lnTo>
                    <a:pt x="17" y="0"/>
                  </a:lnTo>
                  <a:close/>
                </a:path>
              </a:pathLst>
            </a:custGeom>
            <a:solidFill>
              <a:srgbClr val="FF9200"/>
            </a:solidFill>
            <a:ln w="0">
              <a:solidFill>
                <a:srgbClr val="FF9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5" name="Freeform 6356"/>
            <p:cNvSpPr>
              <a:spLocks/>
            </p:cNvSpPr>
            <p:nvPr/>
          </p:nvSpPr>
          <p:spPr bwMode="auto">
            <a:xfrm>
              <a:off x="5378451" y="5526088"/>
              <a:ext cx="25400" cy="34925"/>
            </a:xfrm>
            <a:custGeom>
              <a:avLst/>
              <a:gdLst>
                <a:gd name="T0" fmla="*/ 16 w 16"/>
                <a:gd name="T1" fmla="*/ 0 h 22"/>
                <a:gd name="T2" fmla="*/ 11 w 16"/>
                <a:gd name="T3" fmla="*/ 19 h 22"/>
                <a:gd name="T4" fmla="*/ 10 w 16"/>
                <a:gd name="T5" fmla="*/ 21 h 22"/>
                <a:gd name="T6" fmla="*/ 8 w 16"/>
                <a:gd name="T7" fmla="*/ 22 h 22"/>
                <a:gd name="T8" fmla="*/ 6 w 16"/>
                <a:gd name="T9" fmla="*/ 22 h 22"/>
                <a:gd name="T10" fmla="*/ 4 w 16"/>
                <a:gd name="T11" fmla="*/ 22 h 22"/>
                <a:gd name="T12" fmla="*/ 2 w 16"/>
                <a:gd name="T13" fmla="*/ 21 h 22"/>
                <a:gd name="T14" fmla="*/ 0 w 16"/>
                <a:gd name="T15" fmla="*/ 19 h 22"/>
                <a:gd name="T16" fmla="*/ 0 w 16"/>
                <a:gd name="T17" fmla="*/ 16 h 22"/>
                <a:gd name="T18" fmla="*/ 16 w 16"/>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2">
                  <a:moveTo>
                    <a:pt x="16" y="0"/>
                  </a:moveTo>
                  <a:lnTo>
                    <a:pt x="11" y="19"/>
                  </a:lnTo>
                  <a:lnTo>
                    <a:pt x="10" y="21"/>
                  </a:lnTo>
                  <a:lnTo>
                    <a:pt x="8" y="22"/>
                  </a:lnTo>
                  <a:lnTo>
                    <a:pt x="6" y="22"/>
                  </a:lnTo>
                  <a:lnTo>
                    <a:pt x="4" y="22"/>
                  </a:lnTo>
                  <a:lnTo>
                    <a:pt x="2" y="21"/>
                  </a:lnTo>
                  <a:lnTo>
                    <a:pt x="0" y="19"/>
                  </a:lnTo>
                  <a:lnTo>
                    <a:pt x="0" y="16"/>
                  </a:lnTo>
                  <a:lnTo>
                    <a:pt x="16" y="0"/>
                  </a:lnTo>
                  <a:close/>
                </a:path>
              </a:pathLst>
            </a:custGeom>
            <a:solidFill>
              <a:srgbClr val="FF8A00"/>
            </a:solidFill>
            <a:ln w="0">
              <a:solidFill>
                <a:srgbClr val="FF8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sp>
        <p:nvSpPr>
          <p:cNvPr id="13" name="Abgerundete rechteckige Legende 12"/>
          <p:cNvSpPr/>
          <p:nvPr/>
        </p:nvSpPr>
        <p:spPr>
          <a:xfrm>
            <a:off x="8509409" y="3472269"/>
            <a:ext cx="1760851" cy="1567115"/>
          </a:xfrm>
          <a:prstGeom prst="wedgeRoundRectCallout">
            <a:avLst>
              <a:gd name="adj1" fmla="val -117861"/>
              <a:gd name="adj2" fmla="val 74229"/>
              <a:gd name="adj3" fmla="val 16667"/>
            </a:avLst>
          </a:prstGeom>
          <a:ln w="127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err="1" smtClean="0">
                <a:solidFill>
                  <a:prstClr val="black"/>
                </a:solidFill>
              </a:rPr>
              <a:t>You</a:t>
            </a:r>
            <a:r>
              <a:rPr lang="de-DE" dirty="0" smtClean="0">
                <a:solidFill>
                  <a:prstClr val="black"/>
                </a:solidFill>
              </a:rPr>
              <a:t> </a:t>
            </a:r>
            <a:r>
              <a:rPr lang="de-DE" dirty="0" err="1" smtClean="0">
                <a:solidFill>
                  <a:prstClr val="black"/>
                </a:solidFill>
              </a:rPr>
              <a:t>are</a:t>
            </a:r>
            <a:r>
              <a:rPr lang="de-DE" dirty="0" smtClean="0">
                <a:solidFill>
                  <a:prstClr val="black"/>
                </a:solidFill>
              </a:rPr>
              <a:t> </a:t>
            </a:r>
            <a:r>
              <a:rPr lang="de-DE" dirty="0" err="1" smtClean="0">
                <a:solidFill>
                  <a:prstClr val="black"/>
                </a:solidFill>
              </a:rPr>
              <a:t>now</a:t>
            </a:r>
            <a:r>
              <a:rPr lang="de-DE" dirty="0" smtClean="0">
                <a:solidFill>
                  <a:prstClr val="black"/>
                </a:solidFill>
              </a:rPr>
              <a:t> </a:t>
            </a:r>
            <a:r>
              <a:rPr lang="de-DE" dirty="0" err="1" smtClean="0">
                <a:solidFill>
                  <a:prstClr val="black"/>
                </a:solidFill>
              </a:rPr>
              <a:t>logged</a:t>
            </a:r>
            <a:r>
              <a:rPr lang="de-DE" dirty="0" smtClean="0">
                <a:solidFill>
                  <a:prstClr val="black"/>
                </a:solidFill>
              </a:rPr>
              <a:t> on.</a:t>
            </a:r>
          </a:p>
          <a:p>
            <a:pPr algn="ctr"/>
            <a:r>
              <a:rPr lang="de-DE" dirty="0" err="1" smtClean="0">
                <a:solidFill>
                  <a:prstClr val="black"/>
                </a:solidFill>
              </a:rPr>
              <a:t>Please</a:t>
            </a:r>
            <a:r>
              <a:rPr lang="de-DE" dirty="0" smtClean="0">
                <a:solidFill>
                  <a:prstClr val="black"/>
                </a:solidFill>
              </a:rPr>
              <a:t> </a:t>
            </a:r>
            <a:r>
              <a:rPr lang="de-DE" dirty="0" err="1" smtClean="0">
                <a:solidFill>
                  <a:prstClr val="black"/>
                </a:solidFill>
              </a:rPr>
              <a:t>wait</a:t>
            </a:r>
            <a:r>
              <a:rPr lang="de-DE" dirty="0" smtClean="0">
                <a:solidFill>
                  <a:prstClr val="black"/>
                </a:solidFill>
              </a:rPr>
              <a:t>.</a:t>
            </a:r>
            <a:endParaRPr lang="de-DE" dirty="0">
              <a:solidFill>
                <a:prstClr val="black"/>
              </a:solidFill>
            </a:endParaRPr>
          </a:p>
        </p:txBody>
      </p:sp>
      <p:sp>
        <p:nvSpPr>
          <p:cNvPr id="116" name="Textfeld 115"/>
          <p:cNvSpPr txBox="1"/>
          <p:nvPr/>
        </p:nvSpPr>
        <p:spPr>
          <a:xfrm>
            <a:off x="6071889" y="6304880"/>
            <a:ext cx="263213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DE" sz="1800" dirty="0" smtClean="0"/>
              <a:t>The </a:t>
            </a:r>
            <a:r>
              <a:rPr lang="de-DE" sz="1800" dirty="0" err="1" smtClean="0"/>
              <a:t>phone</a:t>
            </a:r>
            <a:r>
              <a:rPr lang="de-DE" sz="1800" dirty="0" smtClean="0"/>
              <a:t> </a:t>
            </a:r>
            <a:r>
              <a:rPr lang="de-DE" sz="1800" dirty="0" err="1" smtClean="0"/>
              <a:t>is</a:t>
            </a:r>
            <a:r>
              <a:rPr lang="de-DE" sz="1800" dirty="0" smtClean="0"/>
              <a:t> </a:t>
            </a:r>
            <a:r>
              <a:rPr lang="de-DE" sz="1800" dirty="0" err="1" smtClean="0"/>
              <a:t>ready</a:t>
            </a:r>
            <a:r>
              <a:rPr lang="de-DE" sz="1800" dirty="0" smtClean="0"/>
              <a:t> after</a:t>
            </a:r>
          </a:p>
          <a:p>
            <a:r>
              <a:rPr lang="de-DE" sz="1800" dirty="0" smtClean="0"/>
              <a:t>ca. 15 </a:t>
            </a:r>
            <a:r>
              <a:rPr lang="de-DE" sz="1800" dirty="0" err="1" smtClean="0"/>
              <a:t>seconds</a:t>
            </a:r>
            <a:r>
              <a:rPr lang="de-DE" sz="1800" dirty="0" smtClean="0"/>
              <a:t>.</a:t>
            </a:r>
            <a:endParaRPr lang="en-GB" sz="1800" dirty="0"/>
          </a:p>
        </p:txBody>
      </p:sp>
    </p:spTree>
    <p:extLst>
      <p:ext uri="{BB962C8B-B14F-4D97-AF65-F5344CB8AC3E}">
        <p14:creationId xmlns:p14="http://schemas.microsoft.com/office/powerpoint/2010/main" val="11284094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descr="C:\Users\kopowski_t\Desktop\Oasy\Galilei\Screenshots\Mozilla Firefox_02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286" y="5638085"/>
            <a:ext cx="5400000" cy="7632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4" name="Picture 4" descr="C:\Users\kopowski_t\Desktop\Oasy\Galilei\Screenshots\Mozilla Firefox_02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5899" y="4597788"/>
            <a:ext cx="5400000" cy="101489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2" name="Picture 2" descr="C:\Users\kopowski_t\Desktop\Oasy\Galilei\Screenshots\Mozilla Firefox_02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663658" y="4597784"/>
            <a:ext cx="4595897" cy="18313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smtClean="0"/>
              <a:t>Phones</a:t>
            </a:r>
            <a:r>
              <a:rPr lang="de-DE" dirty="0" smtClean="0"/>
              <a:t> &amp; Users</a:t>
            </a:r>
            <a:endParaRPr lang="de-DE" dirty="0"/>
          </a:p>
        </p:txBody>
      </p:sp>
      <p:grpSp>
        <p:nvGrpSpPr>
          <p:cNvPr id="3" name="Gruppieren 2"/>
          <p:cNvGrpSpPr/>
          <p:nvPr/>
        </p:nvGrpSpPr>
        <p:grpSpPr>
          <a:xfrm>
            <a:off x="2352292" y="1900068"/>
            <a:ext cx="978967" cy="353943"/>
            <a:chOff x="8293038" y="4922295"/>
            <a:chExt cx="978967" cy="353943"/>
          </a:xfrm>
        </p:grpSpPr>
        <p:sp>
          <p:nvSpPr>
            <p:cNvPr id="19" name="Ellipse 18"/>
            <p:cNvSpPr/>
            <p:nvPr/>
          </p:nvSpPr>
          <p:spPr>
            <a:xfrm>
              <a:off x="9091985" y="5011675"/>
              <a:ext cx="180020" cy="17518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feld 30"/>
            <p:cNvSpPr txBox="1"/>
            <p:nvPr/>
          </p:nvSpPr>
          <p:spPr>
            <a:xfrm>
              <a:off x="8293038" y="4922295"/>
              <a:ext cx="772739" cy="353943"/>
            </a:xfrm>
            <a:prstGeom prst="rect">
              <a:avLst/>
            </a:prstGeom>
            <a:noFill/>
          </p:spPr>
          <p:txBody>
            <a:bodyPr wrap="square" rtlCol="0">
              <a:spAutoFit/>
            </a:bodyPr>
            <a:lstStyle/>
            <a:p>
              <a:pPr algn="ctr"/>
              <a:r>
                <a:rPr lang="de-DE" dirty="0" smtClean="0"/>
                <a:t>Status</a:t>
              </a:r>
            </a:p>
          </p:txBody>
        </p:sp>
      </p:grpSp>
      <p:grpSp>
        <p:nvGrpSpPr>
          <p:cNvPr id="17" name="Gruppieren 16"/>
          <p:cNvGrpSpPr/>
          <p:nvPr/>
        </p:nvGrpSpPr>
        <p:grpSpPr>
          <a:xfrm>
            <a:off x="3497304" y="1689996"/>
            <a:ext cx="3697526" cy="2600072"/>
            <a:chOff x="3180988" y="2079478"/>
            <a:chExt cx="3697526" cy="2600072"/>
          </a:xfrm>
        </p:grpSpPr>
        <p:sp>
          <p:nvSpPr>
            <p:cNvPr id="22" name="Rechteck 21"/>
            <p:cNvSpPr/>
            <p:nvPr/>
          </p:nvSpPr>
          <p:spPr>
            <a:xfrm>
              <a:off x="3348503" y="2079478"/>
              <a:ext cx="3347284" cy="260007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solidFill>
                  <a:srgbClr val="F79646">
                    <a:lumMod val="75000"/>
                  </a:srgbClr>
                </a:solidFill>
                <a:latin typeface="Arial" pitchFamily="34" charset="0"/>
                <a:cs typeface="Arial" pitchFamily="34" charset="0"/>
              </a:endParaRPr>
            </a:p>
          </p:txBody>
        </p:sp>
        <p:sp>
          <p:nvSpPr>
            <p:cNvPr id="25" name="Textfeld 24"/>
            <p:cNvSpPr txBox="1"/>
            <p:nvPr/>
          </p:nvSpPr>
          <p:spPr>
            <a:xfrm>
              <a:off x="3363713" y="2335716"/>
              <a:ext cx="1571344" cy="307777"/>
            </a:xfrm>
            <a:prstGeom prst="rect">
              <a:avLst/>
            </a:prstGeom>
            <a:noFill/>
          </p:spPr>
          <p:txBody>
            <a:bodyPr wrap="square" rtlCol="0">
              <a:spAutoFit/>
            </a:bodyPr>
            <a:lstStyle/>
            <a:p>
              <a:r>
                <a:rPr lang="de-DE" sz="1400" dirty="0" smtClean="0">
                  <a:solidFill>
                    <a:prstClr val="white"/>
                  </a:solidFill>
                  <a:latin typeface="Arial" pitchFamily="34" charset="0"/>
                  <a:cs typeface="Arial" pitchFamily="34" charset="0"/>
                </a:rPr>
                <a:t>101 A. </a:t>
              </a:r>
              <a:r>
                <a:rPr lang="de-DE" sz="1400" dirty="0" err="1" smtClean="0">
                  <a:solidFill>
                    <a:prstClr val="white"/>
                  </a:solidFill>
                  <a:latin typeface="Arial" pitchFamily="34" charset="0"/>
                  <a:cs typeface="Arial" pitchFamily="34" charset="0"/>
                </a:rPr>
                <a:t>Cartman</a:t>
              </a:r>
              <a:endParaRPr lang="de-DE" sz="1400" dirty="0">
                <a:solidFill>
                  <a:prstClr val="white"/>
                </a:solidFill>
                <a:latin typeface="Arial" pitchFamily="34" charset="0"/>
                <a:cs typeface="Arial" pitchFamily="34" charset="0"/>
              </a:endParaRPr>
            </a:p>
          </p:txBody>
        </p:sp>
        <p:sp>
          <p:nvSpPr>
            <p:cNvPr id="27" name="Textfeld 26"/>
            <p:cNvSpPr txBox="1"/>
            <p:nvPr/>
          </p:nvSpPr>
          <p:spPr>
            <a:xfrm>
              <a:off x="3405773" y="3972154"/>
              <a:ext cx="1571344" cy="307777"/>
            </a:xfrm>
            <a:prstGeom prst="rect">
              <a:avLst/>
            </a:prstGeom>
            <a:noFill/>
          </p:spPr>
          <p:txBody>
            <a:bodyPr wrap="square" rtlCol="0">
              <a:spAutoFit/>
            </a:bodyPr>
            <a:lstStyle/>
            <a:p>
              <a:r>
                <a:rPr lang="de-DE" sz="1400" dirty="0" smtClean="0">
                  <a:solidFill>
                    <a:prstClr val="white"/>
                  </a:solidFill>
                  <a:latin typeface="Arial" pitchFamily="34" charset="0"/>
                  <a:cs typeface="Arial" pitchFamily="34" charset="0"/>
                </a:rPr>
                <a:t>15.09.2014</a:t>
              </a:r>
              <a:endParaRPr lang="de-DE" sz="1400" dirty="0">
                <a:solidFill>
                  <a:prstClr val="white"/>
                </a:solidFill>
                <a:latin typeface="Arial" pitchFamily="34" charset="0"/>
                <a:cs typeface="Arial" pitchFamily="34" charset="0"/>
              </a:endParaRPr>
            </a:p>
          </p:txBody>
        </p:sp>
        <p:pic>
          <p:nvPicPr>
            <p:cNvPr id="29" name="Grafik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7557" y="2853954"/>
              <a:ext cx="1298451" cy="1298451"/>
            </a:xfrm>
            <a:prstGeom prst="rect">
              <a:avLst/>
            </a:prstGeom>
          </p:spPr>
        </p:pic>
        <p:cxnSp>
          <p:nvCxnSpPr>
            <p:cNvPr id="23" name="Gerade Verbindung 22"/>
            <p:cNvCxnSpPr/>
            <p:nvPr/>
          </p:nvCxnSpPr>
          <p:spPr>
            <a:xfrm>
              <a:off x="3180988" y="4319936"/>
              <a:ext cx="36975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3363715" y="4331078"/>
              <a:ext cx="1144472" cy="307777"/>
            </a:xfrm>
            <a:prstGeom prst="rect">
              <a:avLst/>
            </a:prstGeom>
            <a:noFill/>
          </p:spPr>
          <p:txBody>
            <a:bodyPr wrap="square" rtlCol="0">
              <a:spAutoFit/>
            </a:bodyPr>
            <a:lstStyle/>
            <a:p>
              <a:pPr algn="ctr"/>
              <a:r>
                <a:rPr lang="de-DE" sz="1400" dirty="0" smtClean="0">
                  <a:solidFill>
                    <a:prstClr val="white"/>
                  </a:solidFill>
                  <a:latin typeface="Arial" pitchFamily="34" charset="0"/>
                  <a:cs typeface="Arial" pitchFamily="34" charset="0"/>
                </a:rPr>
                <a:t>Anrufe</a:t>
              </a:r>
              <a:endParaRPr lang="de-DE" sz="1400" dirty="0">
                <a:solidFill>
                  <a:prstClr val="white"/>
                </a:solidFill>
                <a:latin typeface="Arial" pitchFamily="34" charset="0"/>
                <a:cs typeface="Arial" pitchFamily="34" charset="0"/>
              </a:endParaRPr>
            </a:p>
          </p:txBody>
        </p:sp>
        <p:sp>
          <p:nvSpPr>
            <p:cNvPr id="26" name="Textfeld 25"/>
            <p:cNvSpPr txBox="1"/>
            <p:nvPr/>
          </p:nvSpPr>
          <p:spPr>
            <a:xfrm>
              <a:off x="5277980" y="4319936"/>
              <a:ext cx="1417807" cy="307777"/>
            </a:xfrm>
            <a:prstGeom prst="rect">
              <a:avLst/>
            </a:prstGeom>
            <a:noFill/>
          </p:spPr>
          <p:txBody>
            <a:bodyPr wrap="square" rtlCol="0">
              <a:spAutoFit/>
            </a:bodyPr>
            <a:lstStyle/>
            <a:p>
              <a:pPr algn="r"/>
              <a:r>
                <a:rPr lang="de-DE" sz="1400" dirty="0" smtClean="0">
                  <a:solidFill>
                    <a:prstClr val="white"/>
                  </a:solidFill>
                  <a:latin typeface="Arial" pitchFamily="34" charset="0"/>
                  <a:cs typeface="Arial" pitchFamily="34" charset="0"/>
                </a:rPr>
                <a:t>Verbindung</a:t>
              </a:r>
              <a:endParaRPr lang="de-DE" sz="1400" dirty="0">
                <a:solidFill>
                  <a:prstClr val="white"/>
                </a:solidFill>
                <a:latin typeface="Arial" pitchFamily="34" charset="0"/>
                <a:cs typeface="Arial" pitchFamily="34" charset="0"/>
              </a:endParaRPr>
            </a:p>
          </p:txBody>
        </p:sp>
      </p:grpSp>
      <p:grpSp>
        <p:nvGrpSpPr>
          <p:cNvPr id="16" name="Gruppieren 15"/>
          <p:cNvGrpSpPr/>
          <p:nvPr/>
        </p:nvGrpSpPr>
        <p:grpSpPr>
          <a:xfrm>
            <a:off x="267297" y="6079254"/>
            <a:ext cx="9992257" cy="355431"/>
            <a:chOff x="245314" y="6431413"/>
            <a:chExt cx="9992257" cy="355431"/>
          </a:xfrm>
        </p:grpSpPr>
        <p:sp>
          <p:nvSpPr>
            <p:cNvPr id="36" name="Rechteck 35"/>
            <p:cNvSpPr/>
            <p:nvPr/>
          </p:nvSpPr>
          <p:spPr>
            <a:xfrm>
              <a:off x="245314" y="6509706"/>
              <a:ext cx="4806210" cy="27713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7" name="Rechteck 36"/>
            <p:cNvSpPr/>
            <p:nvPr/>
          </p:nvSpPr>
          <p:spPr>
            <a:xfrm>
              <a:off x="5638028" y="6431413"/>
              <a:ext cx="4599543" cy="32207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Tree>
    <p:extLst>
      <p:ext uri="{BB962C8B-B14F-4D97-AF65-F5344CB8AC3E}">
        <p14:creationId xmlns:p14="http://schemas.microsoft.com/office/powerpoint/2010/main" val="53791813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3322" y="238772"/>
            <a:ext cx="9612471" cy="685801"/>
          </a:xfrm>
        </p:spPr>
        <p:txBody>
          <a:bodyPr/>
          <a:lstStyle/>
          <a:p>
            <a:r>
              <a:rPr lang="de-DE" dirty="0" err="1"/>
              <a:t>Phones</a:t>
            </a:r>
            <a:r>
              <a:rPr lang="de-DE" dirty="0"/>
              <a:t> &amp; Users</a:t>
            </a:r>
          </a:p>
        </p:txBody>
      </p:sp>
      <p:sp>
        <p:nvSpPr>
          <p:cNvPr id="3" name="Rechteck 2"/>
          <p:cNvSpPr/>
          <p:nvPr/>
        </p:nvSpPr>
        <p:spPr>
          <a:xfrm>
            <a:off x="3395341" y="1563237"/>
            <a:ext cx="3024335" cy="2088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solidFill>
                <a:srgbClr val="F79646">
                  <a:lumMod val="75000"/>
                </a:srgbClr>
              </a:solidFill>
              <a:latin typeface="Arial" pitchFamily="34" charset="0"/>
              <a:cs typeface="Arial" pitchFamily="34" charset="0"/>
            </a:endParaRPr>
          </a:p>
        </p:txBody>
      </p:sp>
      <p:cxnSp>
        <p:nvCxnSpPr>
          <p:cNvPr id="4" name="Gerade Verbindung 3"/>
          <p:cNvCxnSpPr/>
          <p:nvPr/>
        </p:nvCxnSpPr>
        <p:spPr>
          <a:xfrm>
            <a:off x="3395341" y="3413673"/>
            <a:ext cx="3024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3550243" y="3381016"/>
            <a:ext cx="936104" cy="307777"/>
          </a:xfrm>
          <a:prstGeom prst="rect">
            <a:avLst/>
          </a:prstGeom>
          <a:noFill/>
        </p:spPr>
        <p:txBody>
          <a:bodyPr wrap="square" rtlCol="0">
            <a:spAutoFit/>
          </a:bodyPr>
          <a:lstStyle/>
          <a:p>
            <a:r>
              <a:rPr lang="de-DE" sz="1400" dirty="0" smtClean="0">
                <a:solidFill>
                  <a:prstClr val="white"/>
                </a:solidFill>
                <a:latin typeface="Arial" pitchFamily="34" charset="0"/>
                <a:cs typeface="Arial" pitchFamily="34" charset="0"/>
              </a:rPr>
              <a:t>&lt;C</a:t>
            </a:r>
            <a:endParaRPr lang="de-DE" sz="1400" dirty="0">
              <a:solidFill>
                <a:prstClr val="white"/>
              </a:solidFill>
              <a:latin typeface="Arial" pitchFamily="34" charset="0"/>
              <a:cs typeface="Arial" pitchFamily="34" charset="0"/>
            </a:endParaRPr>
          </a:p>
        </p:txBody>
      </p:sp>
      <p:sp>
        <p:nvSpPr>
          <p:cNvPr id="6" name="Rechteck 5"/>
          <p:cNvSpPr/>
          <p:nvPr/>
        </p:nvSpPr>
        <p:spPr>
          <a:xfrm>
            <a:off x="3550243" y="3147414"/>
            <a:ext cx="2725418" cy="216024"/>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sz="1400" dirty="0" smtClean="0">
                <a:solidFill>
                  <a:srgbClr val="F79646">
                    <a:lumMod val="75000"/>
                  </a:srgbClr>
                </a:solidFill>
                <a:latin typeface="Arial" pitchFamily="34" charset="0"/>
                <a:cs typeface="Arial" pitchFamily="34" charset="0"/>
              </a:rPr>
              <a:t>123</a:t>
            </a:r>
            <a:endParaRPr lang="de-DE" sz="1400" dirty="0">
              <a:solidFill>
                <a:srgbClr val="F79646">
                  <a:lumMod val="75000"/>
                </a:srgbClr>
              </a:solidFill>
              <a:latin typeface="Arial" pitchFamily="34" charset="0"/>
              <a:cs typeface="Arial" pitchFamily="34" charset="0"/>
            </a:endParaRPr>
          </a:p>
        </p:txBody>
      </p:sp>
      <p:sp>
        <p:nvSpPr>
          <p:cNvPr id="7" name="Textfeld 6"/>
          <p:cNvSpPr txBox="1"/>
          <p:nvPr/>
        </p:nvSpPr>
        <p:spPr>
          <a:xfrm>
            <a:off x="3550242" y="1995285"/>
            <a:ext cx="1285258" cy="400110"/>
          </a:xfrm>
          <a:prstGeom prst="rect">
            <a:avLst/>
          </a:prstGeom>
          <a:noFill/>
        </p:spPr>
        <p:txBody>
          <a:bodyPr wrap="square" rtlCol="0">
            <a:spAutoFit/>
          </a:bodyPr>
          <a:lstStyle/>
          <a:p>
            <a:r>
              <a:rPr lang="de-DE" sz="2000" dirty="0" smtClean="0">
                <a:solidFill>
                  <a:srgbClr val="F79646">
                    <a:lumMod val="75000"/>
                  </a:srgbClr>
                </a:solidFill>
                <a:latin typeface="Arial" pitchFamily="34" charset="0"/>
                <a:cs typeface="Arial" pitchFamily="34" charset="0"/>
              </a:rPr>
              <a:t>*0*</a:t>
            </a:r>
            <a:endParaRPr lang="de-DE" sz="2000" dirty="0">
              <a:solidFill>
                <a:srgbClr val="F79646">
                  <a:lumMod val="75000"/>
                </a:srgbClr>
              </a:solidFill>
              <a:latin typeface="Arial" pitchFamily="34" charset="0"/>
              <a:cs typeface="Arial" pitchFamily="34" charset="0"/>
            </a:endParaRPr>
          </a:p>
        </p:txBody>
      </p:sp>
      <p:cxnSp>
        <p:nvCxnSpPr>
          <p:cNvPr id="8" name="Gerade Verbindung 7"/>
          <p:cNvCxnSpPr/>
          <p:nvPr/>
        </p:nvCxnSpPr>
        <p:spPr>
          <a:xfrm>
            <a:off x="3400785" y="1801033"/>
            <a:ext cx="30243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3550243" y="1552352"/>
            <a:ext cx="1429275" cy="276999"/>
          </a:xfrm>
          <a:prstGeom prst="rect">
            <a:avLst/>
          </a:prstGeom>
          <a:noFill/>
        </p:spPr>
        <p:txBody>
          <a:bodyPr wrap="square" rtlCol="0">
            <a:spAutoFit/>
          </a:bodyPr>
          <a:lstStyle/>
          <a:p>
            <a:r>
              <a:rPr lang="de-DE" sz="1200" dirty="0" smtClean="0">
                <a:solidFill>
                  <a:prstClr val="white"/>
                </a:solidFill>
                <a:latin typeface="Arial" pitchFamily="34" charset="0"/>
                <a:cs typeface="Arial" pitchFamily="34" charset="0"/>
              </a:rPr>
              <a:t>Wahlvorbereitung</a:t>
            </a:r>
            <a:endParaRPr lang="de-DE" sz="1200" dirty="0">
              <a:solidFill>
                <a:prstClr val="white"/>
              </a:solidFill>
              <a:latin typeface="Arial" pitchFamily="34" charset="0"/>
              <a:cs typeface="Arial" pitchFamily="34" charset="0"/>
            </a:endParaRPr>
          </a:p>
        </p:txBody>
      </p:sp>
      <p:sp>
        <p:nvSpPr>
          <p:cNvPr id="10" name="Textfeld 9"/>
          <p:cNvSpPr txBox="1"/>
          <p:nvPr/>
        </p:nvSpPr>
        <p:spPr>
          <a:xfrm>
            <a:off x="5339557" y="1563237"/>
            <a:ext cx="936104" cy="276999"/>
          </a:xfrm>
          <a:prstGeom prst="rect">
            <a:avLst/>
          </a:prstGeom>
          <a:noFill/>
        </p:spPr>
        <p:txBody>
          <a:bodyPr wrap="square" rtlCol="0">
            <a:spAutoFit/>
          </a:bodyPr>
          <a:lstStyle/>
          <a:p>
            <a:pPr algn="r"/>
            <a:r>
              <a:rPr lang="de-DE" sz="1200" dirty="0" smtClean="0">
                <a:solidFill>
                  <a:prstClr val="white"/>
                </a:solidFill>
                <a:latin typeface="Arial" pitchFamily="34" charset="0"/>
                <a:cs typeface="Arial" pitchFamily="34" charset="0"/>
              </a:rPr>
              <a:t>10:10</a:t>
            </a:r>
            <a:endParaRPr lang="de-DE" sz="1200" dirty="0">
              <a:solidFill>
                <a:prstClr val="white"/>
              </a:solidFill>
              <a:latin typeface="Arial" pitchFamily="34" charset="0"/>
              <a:cs typeface="Arial" pitchFamily="34" charset="0"/>
            </a:endParaRP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99304" y="3439338"/>
            <a:ext cx="243697" cy="201245"/>
          </a:xfrm>
          <a:prstGeom prst="rect">
            <a:avLst/>
          </a:prstGeom>
        </p:spPr>
      </p:pic>
      <p:cxnSp>
        <p:nvCxnSpPr>
          <p:cNvPr id="12" name="Gerade Verbindung mit Pfeil 11"/>
          <p:cNvCxnSpPr/>
          <p:nvPr/>
        </p:nvCxnSpPr>
        <p:spPr>
          <a:xfrm>
            <a:off x="5824856" y="3539959"/>
            <a:ext cx="162771"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Abgerundete rechteckige Legende 12"/>
          <p:cNvSpPr/>
          <p:nvPr/>
        </p:nvSpPr>
        <p:spPr>
          <a:xfrm>
            <a:off x="6923732" y="3676584"/>
            <a:ext cx="2768963" cy="1404156"/>
          </a:xfrm>
          <a:prstGeom prst="wedgeRoundRectCallout">
            <a:avLst>
              <a:gd name="adj1" fmla="val -95035"/>
              <a:gd name="adj2" fmla="val 94106"/>
              <a:gd name="adj3" fmla="val 16667"/>
            </a:avLst>
          </a:prstGeom>
          <a:ln w="127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err="1" smtClean="0">
                <a:solidFill>
                  <a:prstClr val="black"/>
                </a:solidFill>
              </a:rPr>
              <a:t>You</a:t>
            </a:r>
            <a:r>
              <a:rPr lang="de-DE" dirty="0" smtClean="0">
                <a:solidFill>
                  <a:prstClr val="black"/>
                </a:solidFill>
              </a:rPr>
              <a:t> </a:t>
            </a:r>
            <a:r>
              <a:rPr lang="de-DE" dirty="0" err="1" smtClean="0">
                <a:solidFill>
                  <a:prstClr val="black"/>
                </a:solidFill>
              </a:rPr>
              <a:t>are</a:t>
            </a:r>
            <a:r>
              <a:rPr lang="de-DE" dirty="0" smtClean="0">
                <a:solidFill>
                  <a:prstClr val="black"/>
                </a:solidFill>
              </a:rPr>
              <a:t> </a:t>
            </a:r>
            <a:r>
              <a:rPr lang="de-DE" dirty="0" err="1" smtClean="0">
                <a:solidFill>
                  <a:prstClr val="black"/>
                </a:solidFill>
              </a:rPr>
              <a:t>now</a:t>
            </a:r>
            <a:r>
              <a:rPr lang="de-DE" dirty="0" smtClean="0">
                <a:solidFill>
                  <a:prstClr val="black"/>
                </a:solidFill>
              </a:rPr>
              <a:t> </a:t>
            </a:r>
            <a:r>
              <a:rPr lang="de-DE" dirty="0" err="1" smtClean="0">
                <a:solidFill>
                  <a:prstClr val="black"/>
                </a:solidFill>
              </a:rPr>
              <a:t>logged</a:t>
            </a:r>
            <a:r>
              <a:rPr lang="de-DE" dirty="0" smtClean="0">
                <a:solidFill>
                  <a:prstClr val="black"/>
                </a:solidFill>
              </a:rPr>
              <a:t> off.</a:t>
            </a:r>
          </a:p>
          <a:p>
            <a:pPr algn="ctr"/>
            <a:r>
              <a:rPr lang="de-DE" dirty="0" err="1" smtClean="0">
                <a:solidFill>
                  <a:prstClr val="black"/>
                </a:solidFill>
              </a:rPr>
              <a:t>Please</a:t>
            </a:r>
            <a:r>
              <a:rPr lang="de-DE" dirty="0" smtClean="0">
                <a:solidFill>
                  <a:prstClr val="black"/>
                </a:solidFill>
              </a:rPr>
              <a:t> </a:t>
            </a:r>
            <a:r>
              <a:rPr lang="de-DE" dirty="0" err="1" smtClean="0">
                <a:solidFill>
                  <a:prstClr val="black"/>
                </a:solidFill>
              </a:rPr>
              <a:t>wait</a:t>
            </a:r>
            <a:endParaRPr lang="de-DE" dirty="0">
              <a:solidFill>
                <a:prstClr val="black"/>
              </a:solidFill>
            </a:endParaRPr>
          </a:p>
        </p:txBody>
      </p:sp>
      <p:sp>
        <p:nvSpPr>
          <p:cNvPr id="14" name="Ellipse 13"/>
          <p:cNvSpPr/>
          <p:nvPr/>
        </p:nvSpPr>
        <p:spPr>
          <a:xfrm>
            <a:off x="4533476" y="3910610"/>
            <a:ext cx="1002670" cy="93610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00" dirty="0" smtClean="0">
                <a:solidFill>
                  <a:srgbClr val="00B050"/>
                </a:solidFill>
                <a:latin typeface="Wingdings" pitchFamily="2" charset="2"/>
              </a:rPr>
              <a:t>ü</a:t>
            </a:r>
            <a:endParaRPr lang="de-DE" sz="2200" dirty="0">
              <a:solidFill>
                <a:srgbClr val="00B050"/>
              </a:solidFill>
              <a:latin typeface="Wingdings" pitchFamily="2" charset="2"/>
            </a:endParaRPr>
          </a:p>
        </p:txBody>
      </p:sp>
      <p:grpSp>
        <p:nvGrpSpPr>
          <p:cNvPr id="57" name="Gruppieren 56"/>
          <p:cNvGrpSpPr/>
          <p:nvPr/>
        </p:nvGrpSpPr>
        <p:grpSpPr>
          <a:xfrm>
            <a:off x="4784847" y="5243699"/>
            <a:ext cx="842741" cy="771528"/>
            <a:chOff x="5146676" y="5359400"/>
            <a:chExt cx="311150" cy="250826"/>
          </a:xfrm>
        </p:grpSpPr>
        <p:sp>
          <p:nvSpPr>
            <p:cNvPr id="16" name="Rectangle 6316"/>
            <p:cNvSpPr>
              <a:spLocks noChangeArrowheads="1"/>
            </p:cNvSpPr>
            <p:nvPr/>
          </p:nvSpPr>
          <p:spPr bwMode="auto">
            <a:xfrm>
              <a:off x="5149851" y="5438775"/>
              <a:ext cx="1588" cy="1588"/>
            </a:xfrm>
            <a:prstGeom prst="rect">
              <a:avLst/>
            </a:prstGeom>
            <a:solidFill>
              <a:srgbClr val="333333"/>
            </a:solidFill>
            <a:ln w="0">
              <a:solidFill>
                <a:srgbClr val="333333"/>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 name="Freeform 6317"/>
            <p:cNvSpPr>
              <a:spLocks/>
            </p:cNvSpPr>
            <p:nvPr/>
          </p:nvSpPr>
          <p:spPr bwMode="auto">
            <a:xfrm>
              <a:off x="5146676" y="5434013"/>
              <a:ext cx="30163" cy="31750"/>
            </a:xfrm>
            <a:custGeom>
              <a:avLst/>
              <a:gdLst>
                <a:gd name="T0" fmla="*/ 9 w 19"/>
                <a:gd name="T1" fmla="*/ 0 h 20"/>
                <a:gd name="T2" fmla="*/ 19 w 19"/>
                <a:gd name="T3" fmla="*/ 0 h 20"/>
                <a:gd name="T4" fmla="*/ 0 w 19"/>
                <a:gd name="T5" fmla="*/ 20 h 20"/>
                <a:gd name="T6" fmla="*/ 0 w 19"/>
                <a:gd name="T7" fmla="*/ 10 h 20"/>
                <a:gd name="T8" fmla="*/ 1 w 19"/>
                <a:gd name="T9" fmla="*/ 6 h 20"/>
                <a:gd name="T10" fmla="*/ 2 w 19"/>
                <a:gd name="T11" fmla="*/ 3 h 20"/>
                <a:gd name="T12" fmla="*/ 2 w 19"/>
                <a:gd name="T13" fmla="*/ 3 h 20"/>
                <a:gd name="T14" fmla="*/ 6 w 19"/>
                <a:gd name="T15" fmla="*/ 2 h 20"/>
                <a:gd name="T16" fmla="*/ 9 w 19"/>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0">
                  <a:moveTo>
                    <a:pt x="9" y="0"/>
                  </a:moveTo>
                  <a:lnTo>
                    <a:pt x="19" y="0"/>
                  </a:lnTo>
                  <a:lnTo>
                    <a:pt x="0" y="20"/>
                  </a:lnTo>
                  <a:lnTo>
                    <a:pt x="0" y="10"/>
                  </a:lnTo>
                  <a:lnTo>
                    <a:pt x="1" y="6"/>
                  </a:lnTo>
                  <a:lnTo>
                    <a:pt x="2" y="3"/>
                  </a:lnTo>
                  <a:lnTo>
                    <a:pt x="2" y="3"/>
                  </a:lnTo>
                  <a:lnTo>
                    <a:pt x="6" y="2"/>
                  </a:lnTo>
                  <a:lnTo>
                    <a:pt x="9" y="0"/>
                  </a:lnTo>
                  <a:close/>
                </a:path>
              </a:pathLst>
            </a:custGeom>
            <a:solidFill>
              <a:srgbClr val="333333"/>
            </a:solidFill>
            <a:ln w="0">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 name="Freeform 6318"/>
            <p:cNvSpPr>
              <a:spLocks/>
            </p:cNvSpPr>
            <p:nvPr/>
          </p:nvSpPr>
          <p:spPr bwMode="auto">
            <a:xfrm>
              <a:off x="5146676" y="5434013"/>
              <a:ext cx="53975" cy="55563"/>
            </a:xfrm>
            <a:custGeom>
              <a:avLst/>
              <a:gdLst>
                <a:gd name="T0" fmla="*/ 19 w 34"/>
                <a:gd name="T1" fmla="*/ 0 h 35"/>
                <a:gd name="T2" fmla="*/ 34 w 34"/>
                <a:gd name="T3" fmla="*/ 0 h 35"/>
                <a:gd name="T4" fmla="*/ 0 w 34"/>
                <a:gd name="T5" fmla="*/ 35 h 35"/>
                <a:gd name="T6" fmla="*/ 0 w 34"/>
                <a:gd name="T7" fmla="*/ 20 h 35"/>
                <a:gd name="T8" fmla="*/ 19 w 34"/>
                <a:gd name="T9" fmla="*/ 0 h 35"/>
              </a:gdLst>
              <a:ahLst/>
              <a:cxnLst>
                <a:cxn ang="0">
                  <a:pos x="T0" y="T1"/>
                </a:cxn>
                <a:cxn ang="0">
                  <a:pos x="T2" y="T3"/>
                </a:cxn>
                <a:cxn ang="0">
                  <a:pos x="T4" y="T5"/>
                </a:cxn>
                <a:cxn ang="0">
                  <a:pos x="T6" y="T7"/>
                </a:cxn>
                <a:cxn ang="0">
                  <a:pos x="T8" y="T9"/>
                </a:cxn>
              </a:cxnLst>
              <a:rect l="0" t="0" r="r" b="b"/>
              <a:pathLst>
                <a:path w="34" h="35">
                  <a:moveTo>
                    <a:pt x="19" y="0"/>
                  </a:moveTo>
                  <a:lnTo>
                    <a:pt x="34" y="0"/>
                  </a:lnTo>
                  <a:lnTo>
                    <a:pt x="0" y="35"/>
                  </a:lnTo>
                  <a:lnTo>
                    <a:pt x="0" y="20"/>
                  </a:lnTo>
                  <a:lnTo>
                    <a:pt x="19" y="0"/>
                  </a:lnTo>
                  <a:close/>
                </a:path>
              </a:pathLst>
            </a:custGeom>
            <a:solidFill>
              <a:srgbClr val="353535"/>
            </a:solidFill>
            <a:ln w="0">
              <a:solidFill>
                <a:srgbClr val="353535"/>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 name="Freeform 6319"/>
            <p:cNvSpPr>
              <a:spLocks/>
            </p:cNvSpPr>
            <p:nvPr/>
          </p:nvSpPr>
          <p:spPr bwMode="auto">
            <a:xfrm>
              <a:off x="5146676" y="5395913"/>
              <a:ext cx="114300" cy="115888"/>
            </a:xfrm>
            <a:custGeom>
              <a:avLst/>
              <a:gdLst>
                <a:gd name="T0" fmla="*/ 72 w 72"/>
                <a:gd name="T1" fmla="*/ 0 h 73"/>
                <a:gd name="T2" fmla="*/ 0 w 72"/>
                <a:gd name="T3" fmla="*/ 73 h 73"/>
                <a:gd name="T4" fmla="*/ 0 w 72"/>
                <a:gd name="T5" fmla="*/ 59 h 73"/>
                <a:gd name="T6" fmla="*/ 34 w 72"/>
                <a:gd name="T7" fmla="*/ 24 h 73"/>
                <a:gd name="T8" fmla="*/ 40 w 72"/>
                <a:gd name="T9" fmla="*/ 24 h 73"/>
                <a:gd name="T10" fmla="*/ 72 w 72"/>
                <a:gd name="T11" fmla="*/ 0 h 73"/>
              </a:gdLst>
              <a:ahLst/>
              <a:cxnLst>
                <a:cxn ang="0">
                  <a:pos x="T0" y="T1"/>
                </a:cxn>
                <a:cxn ang="0">
                  <a:pos x="T2" y="T3"/>
                </a:cxn>
                <a:cxn ang="0">
                  <a:pos x="T4" y="T5"/>
                </a:cxn>
                <a:cxn ang="0">
                  <a:pos x="T6" y="T7"/>
                </a:cxn>
                <a:cxn ang="0">
                  <a:pos x="T8" y="T9"/>
                </a:cxn>
                <a:cxn ang="0">
                  <a:pos x="T10" y="T11"/>
                </a:cxn>
              </a:cxnLst>
              <a:rect l="0" t="0" r="r" b="b"/>
              <a:pathLst>
                <a:path w="72" h="73">
                  <a:moveTo>
                    <a:pt x="72" y="0"/>
                  </a:moveTo>
                  <a:lnTo>
                    <a:pt x="0" y="73"/>
                  </a:lnTo>
                  <a:lnTo>
                    <a:pt x="0" y="59"/>
                  </a:lnTo>
                  <a:lnTo>
                    <a:pt x="34" y="24"/>
                  </a:lnTo>
                  <a:lnTo>
                    <a:pt x="40" y="24"/>
                  </a:lnTo>
                  <a:lnTo>
                    <a:pt x="72" y="0"/>
                  </a:lnTo>
                  <a:close/>
                </a:path>
              </a:pathLst>
            </a:custGeom>
            <a:solidFill>
              <a:srgbClr val="383838"/>
            </a:solidFill>
            <a:ln w="0">
              <a:solidFill>
                <a:srgbClr val="383838"/>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 name="Freeform 6320"/>
            <p:cNvSpPr>
              <a:spLocks/>
            </p:cNvSpPr>
            <p:nvPr/>
          </p:nvSpPr>
          <p:spPr bwMode="auto">
            <a:xfrm>
              <a:off x="5146676" y="5370513"/>
              <a:ext cx="160338" cy="161925"/>
            </a:xfrm>
            <a:custGeom>
              <a:avLst/>
              <a:gdLst>
                <a:gd name="T0" fmla="*/ 97 w 101"/>
                <a:gd name="T1" fmla="*/ 0 h 102"/>
                <a:gd name="T2" fmla="*/ 101 w 101"/>
                <a:gd name="T3" fmla="*/ 1 h 102"/>
                <a:gd name="T4" fmla="*/ 101 w 101"/>
                <a:gd name="T5" fmla="*/ 1 h 102"/>
                <a:gd name="T6" fmla="*/ 1 w 101"/>
                <a:gd name="T7" fmla="*/ 102 h 102"/>
                <a:gd name="T8" fmla="*/ 0 w 101"/>
                <a:gd name="T9" fmla="*/ 98 h 102"/>
                <a:gd name="T10" fmla="*/ 0 w 101"/>
                <a:gd name="T11" fmla="*/ 89 h 102"/>
                <a:gd name="T12" fmla="*/ 72 w 101"/>
                <a:gd name="T13" fmla="*/ 16 h 102"/>
                <a:gd name="T14" fmla="*/ 90 w 101"/>
                <a:gd name="T15" fmla="*/ 2 h 102"/>
                <a:gd name="T16" fmla="*/ 94 w 101"/>
                <a:gd name="T17" fmla="*/ 1 h 102"/>
                <a:gd name="T18" fmla="*/ 97 w 101"/>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2">
                  <a:moveTo>
                    <a:pt x="97" y="0"/>
                  </a:moveTo>
                  <a:lnTo>
                    <a:pt x="101" y="1"/>
                  </a:lnTo>
                  <a:lnTo>
                    <a:pt x="101" y="1"/>
                  </a:lnTo>
                  <a:lnTo>
                    <a:pt x="1" y="102"/>
                  </a:lnTo>
                  <a:lnTo>
                    <a:pt x="0" y="98"/>
                  </a:lnTo>
                  <a:lnTo>
                    <a:pt x="0" y="89"/>
                  </a:lnTo>
                  <a:lnTo>
                    <a:pt x="72" y="16"/>
                  </a:lnTo>
                  <a:lnTo>
                    <a:pt x="90" y="2"/>
                  </a:lnTo>
                  <a:lnTo>
                    <a:pt x="94" y="1"/>
                  </a:lnTo>
                  <a:lnTo>
                    <a:pt x="97" y="0"/>
                  </a:lnTo>
                  <a:close/>
                </a:path>
              </a:pathLst>
            </a:custGeom>
            <a:solidFill>
              <a:srgbClr val="3C3C3C"/>
            </a:solidFill>
            <a:ln w="0">
              <a:solidFill>
                <a:srgbClr val="3C3C3C"/>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 name="Freeform 6321"/>
            <p:cNvSpPr>
              <a:spLocks/>
            </p:cNvSpPr>
            <p:nvPr/>
          </p:nvSpPr>
          <p:spPr bwMode="auto">
            <a:xfrm>
              <a:off x="5148263" y="5372100"/>
              <a:ext cx="166688" cy="168275"/>
            </a:xfrm>
            <a:custGeom>
              <a:avLst/>
              <a:gdLst>
                <a:gd name="T0" fmla="*/ 100 w 105"/>
                <a:gd name="T1" fmla="*/ 0 h 106"/>
                <a:gd name="T2" fmla="*/ 102 w 105"/>
                <a:gd name="T3" fmla="*/ 3 h 106"/>
                <a:gd name="T4" fmla="*/ 103 w 105"/>
                <a:gd name="T5" fmla="*/ 5 h 106"/>
                <a:gd name="T6" fmla="*/ 105 w 105"/>
                <a:gd name="T7" fmla="*/ 8 h 106"/>
                <a:gd name="T8" fmla="*/ 105 w 105"/>
                <a:gd name="T9" fmla="*/ 11 h 106"/>
                <a:gd name="T10" fmla="*/ 8 w 105"/>
                <a:gd name="T11" fmla="*/ 106 h 106"/>
                <a:gd name="T12" fmla="*/ 5 w 105"/>
                <a:gd name="T13" fmla="*/ 106 h 106"/>
                <a:gd name="T14" fmla="*/ 1 w 105"/>
                <a:gd name="T15" fmla="*/ 104 h 106"/>
                <a:gd name="T16" fmla="*/ 0 w 105"/>
                <a:gd name="T17" fmla="*/ 101 h 106"/>
                <a:gd name="T18" fmla="*/ 0 w 105"/>
                <a:gd name="T19" fmla="*/ 101 h 106"/>
                <a:gd name="T20" fmla="*/ 100 w 105"/>
                <a:gd name="T2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06">
                  <a:moveTo>
                    <a:pt x="100" y="0"/>
                  </a:moveTo>
                  <a:lnTo>
                    <a:pt x="102" y="3"/>
                  </a:lnTo>
                  <a:lnTo>
                    <a:pt x="103" y="5"/>
                  </a:lnTo>
                  <a:lnTo>
                    <a:pt x="105" y="8"/>
                  </a:lnTo>
                  <a:lnTo>
                    <a:pt x="105" y="11"/>
                  </a:lnTo>
                  <a:lnTo>
                    <a:pt x="8" y="106"/>
                  </a:lnTo>
                  <a:lnTo>
                    <a:pt x="5" y="106"/>
                  </a:lnTo>
                  <a:lnTo>
                    <a:pt x="1" y="104"/>
                  </a:lnTo>
                  <a:lnTo>
                    <a:pt x="0" y="101"/>
                  </a:lnTo>
                  <a:lnTo>
                    <a:pt x="0" y="101"/>
                  </a:lnTo>
                  <a:lnTo>
                    <a:pt x="100" y="0"/>
                  </a:lnTo>
                  <a:close/>
                </a:path>
              </a:pathLst>
            </a:custGeom>
            <a:solidFill>
              <a:srgbClr val="404040"/>
            </a:solidFill>
            <a:ln w="0">
              <a:solidFill>
                <a:srgbClr val="40404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 name="Freeform 6322"/>
            <p:cNvSpPr>
              <a:spLocks/>
            </p:cNvSpPr>
            <p:nvPr/>
          </p:nvSpPr>
          <p:spPr bwMode="auto">
            <a:xfrm>
              <a:off x="5160963" y="5389563"/>
              <a:ext cx="153988" cy="150813"/>
            </a:xfrm>
            <a:custGeom>
              <a:avLst/>
              <a:gdLst>
                <a:gd name="T0" fmla="*/ 97 w 97"/>
                <a:gd name="T1" fmla="*/ 0 h 95"/>
                <a:gd name="T2" fmla="*/ 97 w 97"/>
                <a:gd name="T3" fmla="*/ 14 h 95"/>
                <a:gd name="T4" fmla="*/ 14 w 97"/>
                <a:gd name="T5" fmla="*/ 95 h 95"/>
                <a:gd name="T6" fmla="*/ 0 w 97"/>
                <a:gd name="T7" fmla="*/ 95 h 95"/>
                <a:gd name="T8" fmla="*/ 0 w 97"/>
                <a:gd name="T9" fmla="*/ 95 h 95"/>
                <a:gd name="T10" fmla="*/ 97 w 97"/>
                <a:gd name="T11" fmla="*/ 0 h 95"/>
              </a:gdLst>
              <a:ahLst/>
              <a:cxnLst>
                <a:cxn ang="0">
                  <a:pos x="T0" y="T1"/>
                </a:cxn>
                <a:cxn ang="0">
                  <a:pos x="T2" y="T3"/>
                </a:cxn>
                <a:cxn ang="0">
                  <a:pos x="T4" y="T5"/>
                </a:cxn>
                <a:cxn ang="0">
                  <a:pos x="T6" y="T7"/>
                </a:cxn>
                <a:cxn ang="0">
                  <a:pos x="T8" y="T9"/>
                </a:cxn>
                <a:cxn ang="0">
                  <a:pos x="T10" y="T11"/>
                </a:cxn>
              </a:cxnLst>
              <a:rect l="0" t="0" r="r" b="b"/>
              <a:pathLst>
                <a:path w="97" h="95">
                  <a:moveTo>
                    <a:pt x="97" y="0"/>
                  </a:moveTo>
                  <a:lnTo>
                    <a:pt x="97" y="14"/>
                  </a:lnTo>
                  <a:lnTo>
                    <a:pt x="14" y="95"/>
                  </a:lnTo>
                  <a:lnTo>
                    <a:pt x="0" y="95"/>
                  </a:lnTo>
                  <a:lnTo>
                    <a:pt x="0" y="95"/>
                  </a:lnTo>
                  <a:lnTo>
                    <a:pt x="97" y="0"/>
                  </a:lnTo>
                  <a:close/>
                </a:path>
              </a:pathLst>
            </a:custGeom>
            <a:solidFill>
              <a:srgbClr val="454545"/>
            </a:solidFill>
            <a:ln w="0">
              <a:solidFill>
                <a:srgbClr val="454545"/>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 name="Freeform 6323"/>
            <p:cNvSpPr>
              <a:spLocks/>
            </p:cNvSpPr>
            <p:nvPr/>
          </p:nvSpPr>
          <p:spPr bwMode="auto">
            <a:xfrm>
              <a:off x="5183188" y="5411788"/>
              <a:ext cx="131763" cy="128588"/>
            </a:xfrm>
            <a:custGeom>
              <a:avLst/>
              <a:gdLst>
                <a:gd name="T0" fmla="*/ 83 w 83"/>
                <a:gd name="T1" fmla="*/ 0 h 81"/>
                <a:gd name="T2" fmla="*/ 83 w 83"/>
                <a:gd name="T3" fmla="*/ 13 h 81"/>
                <a:gd name="T4" fmla="*/ 15 w 83"/>
                <a:gd name="T5" fmla="*/ 81 h 81"/>
                <a:gd name="T6" fmla="*/ 0 w 83"/>
                <a:gd name="T7" fmla="*/ 81 h 81"/>
                <a:gd name="T8" fmla="*/ 83 w 83"/>
                <a:gd name="T9" fmla="*/ 0 h 81"/>
              </a:gdLst>
              <a:ahLst/>
              <a:cxnLst>
                <a:cxn ang="0">
                  <a:pos x="T0" y="T1"/>
                </a:cxn>
                <a:cxn ang="0">
                  <a:pos x="T2" y="T3"/>
                </a:cxn>
                <a:cxn ang="0">
                  <a:pos x="T4" y="T5"/>
                </a:cxn>
                <a:cxn ang="0">
                  <a:pos x="T6" y="T7"/>
                </a:cxn>
                <a:cxn ang="0">
                  <a:pos x="T8" y="T9"/>
                </a:cxn>
              </a:cxnLst>
              <a:rect l="0" t="0" r="r" b="b"/>
              <a:pathLst>
                <a:path w="83" h="81">
                  <a:moveTo>
                    <a:pt x="83" y="0"/>
                  </a:moveTo>
                  <a:lnTo>
                    <a:pt x="83" y="13"/>
                  </a:lnTo>
                  <a:lnTo>
                    <a:pt x="15" y="81"/>
                  </a:lnTo>
                  <a:lnTo>
                    <a:pt x="0" y="81"/>
                  </a:lnTo>
                  <a:lnTo>
                    <a:pt x="83" y="0"/>
                  </a:lnTo>
                  <a:close/>
                </a:path>
              </a:pathLst>
            </a:custGeom>
            <a:solidFill>
              <a:srgbClr val="494949"/>
            </a:solidFill>
            <a:ln w="0">
              <a:solidFill>
                <a:srgbClr val="494949"/>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 name="Freeform 6324"/>
            <p:cNvSpPr>
              <a:spLocks/>
            </p:cNvSpPr>
            <p:nvPr/>
          </p:nvSpPr>
          <p:spPr bwMode="auto">
            <a:xfrm>
              <a:off x="5207001" y="5432425"/>
              <a:ext cx="107950" cy="112713"/>
            </a:xfrm>
            <a:custGeom>
              <a:avLst/>
              <a:gdLst>
                <a:gd name="T0" fmla="*/ 68 w 68"/>
                <a:gd name="T1" fmla="*/ 0 h 71"/>
                <a:gd name="T2" fmla="*/ 68 w 68"/>
                <a:gd name="T3" fmla="*/ 15 h 71"/>
                <a:gd name="T4" fmla="*/ 10 w 68"/>
                <a:gd name="T5" fmla="*/ 71 h 71"/>
                <a:gd name="T6" fmla="*/ 8 w 68"/>
                <a:gd name="T7" fmla="*/ 68 h 71"/>
                <a:gd name="T8" fmla="*/ 0 w 68"/>
                <a:gd name="T9" fmla="*/ 68 h 71"/>
                <a:gd name="T10" fmla="*/ 68 w 68"/>
                <a:gd name="T11" fmla="*/ 0 h 71"/>
              </a:gdLst>
              <a:ahLst/>
              <a:cxnLst>
                <a:cxn ang="0">
                  <a:pos x="T0" y="T1"/>
                </a:cxn>
                <a:cxn ang="0">
                  <a:pos x="T2" y="T3"/>
                </a:cxn>
                <a:cxn ang="0">
                  <a:pos x="T4" y="T5"/>
                </a:cxn>
                <a:cxn ang="0">
                  <a:pos x="T6" y="T7"/>
                </a:cxn>
                <a:cxn ang="0">
                  <a:pos x="T8" y="T9"/>
                </a:cxn>
                <a:cxn ang="0">
                  <a:pos x="T10" y="T11"/>
                </a:cxn>
              </a:cxnLst>
              <a:rect l="0" t="0" r="r" b="b"/>
              <a:pathLst>
                <a:path w="68" h="71">
                  <a:moveTo>
                    <a:pt x="68" y="0"/>
                  </a:moveTo>
                  <a:lnTo>
                    <a:pt x="68" y="15"/>
                  </a:lnTo>
                  <a:lnTo>
                    <a:pt x="10" y="71"/>
                  </a:lnTo>
                  <a:lnTo>
                    <a:pt x="8" y="68"/>
                  </a:lnTo>
                  <a:lnTo>
                    <a:pt x="0" y="68"/>
                  </a:lnTo>
                  <a:lnTo>
                    <a:pt x="68" y="0"/>
                  </a:lnTo>
                  <a:close/>
                </a:path>
              </a:pathLst>
            </a:custGeom>
            <a:solidFill>
              <a:srgbClr val="4E4E4E"/>
            </a:solidFill>
            <a:ln w="0">
              <a:solidFill>
                <a:srgbClr val="4E4E4E"/>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 name="Freeform 6325"/>
            <p:cNvSpPr>
              <a:spLocks/>
            </p:cNvSpPr>
            <p:nvPr/>
          </p:nvSpPr>
          <p:spPr bwMode="auto">
            <a:xfrm>
              <a:off x="5222876" y="5456238"/>
              <a:ext cx="92075" cy="100013"/>
            </a:xfrm>
            <a:custGeom>
              <a:avLst/>
              <a:gdLst>
                <a:gd name="T0" fmla="*/ 58 w 58"/>
                <a:gd name="T1" fmla="*/ 0 h 63"/>
                <a:gd name="T2" fmla="*/ 58 w 58"/>
                <a:gd name="T3" fmla="*/ 14 h 63"/>
                <a:gd name="T4" fmla="*/ 9 w 58"/>
                <a:gd name="T5" fmla="*/ 63 h 63"/>
                <a:gd name="T6" fmla="*/ 0 w 58"/>
                <a:gd name="T7" fmla="*/ 56 h 63"/>
                <a:gd name="T8" fmla="*/ 58 w 58"/>
                <a:gd name="T9" fmla="*/ 0 h 63"/>
              </a:gdLst>
              <a:ahLst/>
              <a:cxnLst>
                <a:cxn ang="0">
                  <a:pos x="T0" y="T1"/>
                </a:cxn>
                <a:cxn ang="0">
                  <a:pos x="T2" y="T3"/>
                </a:cxn>
                <a:cxn ang="0">
                  <a:pos x="T4" y="T5"/>
                </a:cxn>
                <a:cxn ang="0">
                  <a:pos x="T6" y="T7"/>
                </a:cxn>
                <a:cxn ang="0">
                  <a:pos x="T8" y="T9"/>
                </a:cxn>
              </a:cxnLst>
              <a:rect l="0" t="0" r="r" b="b"/>
              <a:pathLst>
                <a:path w="58" h="63">
                  <a:moveTo>
                    <a:pt x="58" y="0"/>
                  </a:moveTo>
                  <a:lnTo>
                    <a:pt x="58" y="14"/>
                  </a:lnTo>
                  <a:lnTo>
                    <a:pt x="9" y="63"/>
                  </a:lnTo>
                  <a:lnTo>
                    <a:pt x="0" y="56"/>
                  </a:lnTo>
                  <a:lnTo>
                    <a:pt x="58" y="0"/>
                  </a:lnTo>
                  <a:close/>
                </a:path>
              </a:pathLst>
            </a:custGeom>
            <a:solidFill>
              <a:srgbClr val="535353"/>
            </a:solidFill>
            <a:ln w="0">
              <a:solidFill>
                <a:srgbClr val="535353"/>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 name="Freeform 6326"/>
            <p:cNvSpPr>
              <a:spLocks/>
            </p:cNvSpPr>
            <p:nvPr/>
          </p:nvSpPr>
          <p:spPr bwMode="auto">
            <a:xfrm>
              <a:off x="5237163" y="5478463"/>
              <a:ext cx="77788" cy="85725"/>
            </a:xfrm>
            <a:custGeom>
              <a:avLst/>
              <a:gdLst>
                <a:gd name="T0" fmla="*/ 49 w 49"/>
                <a:gd name="T1" fmla="*/ 0 h 54"/>
                <a:gd name="T2" fmla="*/ 49 w 49"/>
                <a:gd name="T3" fmla="*/ 14 h 54"/>
                <a:gd name="T4" fmla="*/ 8 w 49"/>
                <a:gd name="T5" fmla="*/ 54 h 54"/>
                <a:gd name="T6" fmla="*/ 0 w 49"/>
                <a:gd name="T7" fmla="*/ 49 h 54"/>
                <a:gd name="T8" fmla="*/ 49 w 49"/>
                <a:gd name="T9" fmla="*/ 0 h 54"/>
              </a:gdLst>
              <a:ahLst/>
              <a:cxnLst>
                <a:cxn ang="0">
                  <a:pos x="T0" y="T1"/>
                </a:cxn>
                <a:cxn ang="0">
                  <a:pos x="T2" y="T3"/>
                </a:cxn>
                <a:cxn ang="0">
                  <a:pos x="T4" y="T5"/>
                </a:cxn>
                <a:cxn ang="0">
                  <a:pos x="T6" y="T7"/>
                </a:cxn>
                <a:cxn ang="0">
                  <a:pos x="T8" y="T9"/>
                </a:cxn>
              </a:cxnLst>
              <a:rect l="0" t="0" r="r" b="b"/>
              <a:pathLst>
                <a:path w="49" h="54">
                  <a:moveTo>
                    <a:pt x="49" y="0"/>
                  </a:moveTo>
                  <a:lnTo>
                    <a:pt x="49" y="14"/>
                  </a:lnTo>
                  <a:lnTo>
                    <a:pt x="8" y="54"/>
                  </a:lnTo>
                  <a:lnTo>
                    <a:pt x="0" y="49"/>
                  </a:lnTo>
                  <a:lnTo>
                    <a:pt x="49" y="0"/>
                  </a:lnTo>
                  <a:close/>
                </a:path>
              </a:pathLst>
            </a:custGeom>
            <a:solidFill>
              <a:srgbClr val="575757"/>
            </a:solidFill>
            <a:ln w="0">
              <a:solidFill>
                <a:srgbClr val="575757"/>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 name="Freeform 6327"/>
            <p:cNvSpPr>
              <a:spLocks/>
            </p:cNvSpPr>
            <p:nvPr/>
          </p:nvSpPr>
          <p:spPr bwMode="auto">
            <a:xfrm>
              <a:off x="5249863" y="5500688"/>
              <a:ext cx="65088" cy="73025"/>
            </a:xfrm>
            <a:custGeom>
              <a:avLst/>
              <a:gdLst>
                <a:gd name="T0" fmla="*/ 41 w 41"/>
                <a:gd name="T1" fmla="*/ 0 h 46"/>
                <a:gd name="T2" fmla="*/ 41 w 41"/>
                <a:gd name="T3" fmla="*/ 14 h 46"/>
                <a:gd name="T4" fmla="*/ 8 w 41"/>
                <a:gd name="T5" fmla="*/ 46 h 46"/>
                <a:gd name="T6" fmla="*/ 0 w 41"/>
                <a:gd name="T7" fmla="*/ 40 h 46"/>
                <a:gd name="T8" fmla="*/ 41 w 41"/>
                <a:gd name="T9" fmla="*/ 0 h 46"/>
              </a:gdLst>
              <a:ahLst/>
              <a:cxnLst>
                <a:cxn ang="0">
                  <a:pos x="T0" y="T1"/>
                </a:cxn>
                <a:cxn ang="0">
                  <a:pos x="T2" y="T3"/>
                </a:cxn>
                <a:cxn ang="0">
                  <a:pos x="T4" y="T5"/>
                </a:cxn>
                <a:cxn ang="0">
                  <a:pos x="T6" y="T7"/>
                </a:cxn>
                <a:cxn ang="0">
                  <a:pos x="T8" y="T9"/>
                </a:cxn>
              </a:cxnLst>
              <a:rect l="0" t="0" r="r" b="b"/>
              <a:pathLst>
                <a:path w="41" h="46">
                  <a:moveTo>
                    <a:pt x="41" y="0"/>
                  </a:moveTo>
                  <a:lnTo>
                    <a:pt x="41" y="14"/>
                  </a:lnTo>
                  <a:lnTo>
                    <a:pt x="8" y="46"/>
                  </a:lnTo>
                  <a:lnTo>
                    <a:pt x="0" y="40"/>
                  </a:lnTo>
                  <a:lnTo>
                    <a:pt x="41" y="0"/>
                  </a:lnTo>
                  <a:close/>
                </a:path>
              </a:pathLst>
            </a:custGeom>
            <a:solidFill>
              <a:srgbClr val="5C5C5C"/>
            </a:solidFill>
            <a:ln w="0">
              <a:solidFill>
                <a:srgbClr val="5C5C5C"/>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 name="Freeform 6328"/>
            <p:cNvSpPr>
              <a:spLocks/>
            </p:cNvSpPr>
            <p:nvPr/>
          </p:nvSpPr>
          <p:spPr bwMode="auto">
            <a:xfrm>
              <a:off x="5262563" y="5522913"/>
              <a:ext cx="52388" cy="61913"/>
            </a:xfrm>
            <a:custGeom>
              <a:avLst/>
              <a:gdLst>
                <a:gd name="T0" fmla="*/ 33 w 33"/>
                <a:gd name="T1" fmla="*/ 0 h 39"/>
                <a:gd name="T2" fmla="*/ 33 w 33"/>
                <a:gd name="T3" fmla="*/ 14 h 39"/>
                <a:gd name="T4" fmla="*/ 8 w 33"/>
                <a:gd name="T5" fmla="*/ 39 h 39"/>
                <a:gd name="T6" fmla="*/ 0 w 33"/>
                <a:gd name="T7" fmla="*/ 32 h 39"/>
                <a:gd name="T8" fmla="*/ 33 w 33"/>
                <a:gd name="T9" fmla="*/ 0 h 39"/>
              </a:gdLst>
              <a:ahLst/>
              <a:cxnLst>
                <a:cxn ang="0">
                  <a:pos x="T0" y="T1"/>
                </a:cxn>
                <a:cxn ang="0">
                  <a:pos x="T2" y="T3"/>
                </a:cxn>
                <a:cxn ang="0">
                  <a:pos x="T4" y="T5"/>
                </a:cxn>
                <a:cxn ang="0">
                  <a:pos x="T6" y="T7"/>
                </a:cxn>
                <a:cxn ang="0">
                  <a:pos x="T8" y="T9"/>
                </a:cxn>
              </a:cxnLst>
              <a:rect l="0" t="0" r="r" b="b"/>
              <a:pathLst>
                <a:path w="33" h="39">
                  <a:moveTo>
                    <a:pt x="33" y="0"/>
                  </a:moveTo>
                  <a:lnTo>
                    <a:pt x="33" y="14"/>
                  </a:lnTo>
                  <a:lnTo>
                    <a:pt x="8" y="39"/>
                  </a:lnTo>
                  <a:lnTo>
                    <a:pt x="0" y="32"/>
                  </a:lnTo>
                  <a:lnTo>
                    <a:pt x="33" y="0"/>
                  </a:lnTo>
                  <a:close/>
                </a:path>
              </a:pathLst>
            </a:custGeom>
            <a:solidFill>
              <a:srgbClr val="616161"/>
            </a:solidFill>
            <a:ln w="0">
              <a:solidFill>
                <a:srgbClr val="616161"/>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 name="Freeform 6329"/>
            <p:cNvSpPr>
              <a:spLocks/>
            </p:cNvSpPr>
            <p:nvPr/>
          </p:nvSpPr>
          <p:spPr bwMode="auto">
            <a:xfrm>
              <a:off x="5275263" y="5545138"/>
              <a:ext cx="39688" cy="47625"/>
            </a:xfrm>
            <a:custGeom>
              <a:avLst/>
              <a:gdLst>
                <a:gd name="T0" fmla="*/ 25 w 25"/>
                <a:gd name="T1" fmla="*/ 0 h 30"/>
                <a:gd name="T2" fmla="*/ 25 w 25"/>
                <a:gd name="T3" fmla="*/ 14 h 30"/>
                <a:gd name="T4" fmla="*/ 8 w 25"/>
                <a:gd name="T5" fmla="*/ 30 h 30"/>
                <a:gd name="T6" fmla="*/ 0 w 25"/>
                <a:gd name="T7" fmla="*/ 25 h 30"/>
                <a:gd name="T8" fmla="*/ 25 w 25"/>
                <a:gd name="T9" fmla="*/ 0 h 30"/>
              </a:gdLst>
              <a:ahLst/>
              <a:cxnLst>
                <a:cxn ang="0">
                  <a:pos x="T0" y="T1"/>
                </a:cxn>
                <a:cxn ang="0">
                  <a:pos x="T2" y="T3"/>
                </a:cxn>
                <a:cxn ang="0">
                  <a:pos x="T4" y="T5"/>
                </a:cxn>
                <a:cxn ang="0">
                  <a:pos x="T6" y="T7"/>
                </a:cxn>
                <a:cxn ang="0">
                  <a:pos x="T8" y="T9"/>
                </a:cxn>
              </a:cxnLst>
              <a:rect l="0" t="0" r="r" b="b"/>
              <a:pathLst>
                <a:path w="25" h="30">
                  <a:moveTo>
                    <a:pt x="25" y="0"/>
                  </a:moveTo>
                  <a:lnTo>
                    <a:pt x="25" y="14"/>
                  </a:lnTo>
                  <a:lnTo>
                    <a:pt x="8" y="30"/>
                  </a:lnTo>
                  <a:lnTo>
                    <a:pt x="0" y="25"/>
                  </a:lnTo>
                  <a:lnTo>
                    <a:pt x="25" y="0"/>
                  </a:lnTo>
                  <a:close/>
                </a:path>
              </a:pathLst>
            </a:custGeom>
            <a:solidFill>
              <a:srgbClr val="666666"/>
            </a:solidFill>
            <a:ln w="0">
              <a:solidFill>
                <a:srgbClr val="666666"/>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 name="Freeform 6330"/>
            <p:cNvSpPr>
              <a:spLocks/>
            </p:cNvSpPr>
            <p:nvPr/>
          </p:nvSpPr>
          <p:spPr bwMode="auto">
            <a:xfrm>
              <a:off x="5287963" y="5567363"/>
              <a:ext cx="26988" cy="31750"/>
            </a:xfrm>
            <a:custGeom>
              <a:avLst/>
              <a:gdLst>
                <a:gd name="T0" fmla="*/ 17 w 17"/>
                <a:gd name="T1" fmla="*/ 0 h 20"/>
                <a:gd name="T2" fmla="*/ 17 w 17"/>
                <a:gd name="T3" fmla="*/ 11 h 20"/>
                <a:gd name="T4" fmla="*/ 15 w 17"/>
                <a:gd name="T5" fmla="*/ 13 h 20"/>
                <a:gd name="T6" fmla="*/ 14 w 17"/>
                <a:gd name="T7" fmla="*/ 17 h 20"/>
                <a:gd name="T8" fmla="*/ 12 w 17"/>
                <a:gd name="T9" fmla="*/ 19 h 20"/>
                <a:gd name="T10" fmla="*/ 9 w 17"/>
                <a:gd name="T11" fmla="*/ 20 h 20"/>
                <a:gd name="T12" fmla="*/ 6 w 17"/>
                <a:gd name="T13" fmla="*/ 20 h 20"/>
                <a:gd name="T14" fmla="*/ 4 w 17"/>
                <a:gd name="T15" fmla="*/ 19 h 20"/>
                <a:gd name="T16" fmla="*/ 1 w 17"/>
                <a:gd name="T17" fmla="*/ 17 h 20"/>
                <a:gd name="T18" fmla="*/ 0 w 17"/>
                <a:gd name="T19" fmla="*/ 16 h 20"/>
                <a:gd name="T20" fmla="*/ 17 w 17"/>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0">
                  <a:moveTo>
                    <a:pt x="17" y="0"/>
                  </a:moveTo>
                  <a:lnTo>
                    <a:pt x="17" y="11"/>
                  </a:lnTo>
                  <a:lnTo>
                    <a:pt x="15" y="13"/>
                  </a:lnTo>
                  <a:lnTo>
                    <a:pt x="14" y="17"/>
                  </a:lnTo>
                  <a:lnTo>
                    <a:pt x="12" y="19"/>
                  </a:lnTo>
                  <a:lnTo>
                    <a:pt x="9" y="20"/>
                  </a:lnTo>
                  <a:lnTo>
                    <a:pt x="6" y="20"/>
                  </a:lnTo>
                  <a:lnTo>
                    <a:pt x="4" y="19"/>
                  </a:lnTo>
                  <a:lnTo>
                    <a:pt x="1" y="17"/>
                  </a:lnTo>
                  <a:lnTo>
                    <a:pt x="0" y="16"/>
                  </a:lnTo>
                  <a:lnTo>
                    <a:pt x="17" y="0"/>
                  </a:lnTo>
                  <a:close/>
                </a:path>
              </a:pathLst>
            </a:custGeom>
            <a:solidFill>
              <a:srgbClr val="666666"/>
            </a:solidFill>
            <a:ln w="0">
              <a:solidFill>
                <a:srgbClr val="666666"/>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 name="Freeform 6331"/>
            <p:cNvSpPr>
              <a:spLocks/>
            </p:cNvSpPr>
            <p:nvPr/>
          </p:nvSpPr>
          <p:spPr bwMode="auto">
            <a:xfrm>
              <a:off x="5164138" y="5453063"/>
              <a:ext cx="39688" cy="17463"/>
            </a:xfrm>
            <a:custGeom>
              <a:avLst/>
              <a:gdLst>
                <a:gd name="T0" fmla="*/ 6 w 25"/>
                <a:gd name="T1" fmla="*/ 0 h 11"/>
                <a:gd name="T2" fmla="*/ 20 w 25"/>
                <a:gd name="T3" fmla="*/ 0 h 11"/>
                <a:gd name="T4" fmla="*/ 23 w 25"/>
                <a:gd name="T5" fmla="*/ 0 h 11"/>
                <a:gd name="T6" fmla="*/ 24 w 25"/>
                <a:gd name="T7" fmla="*/ 3 h 11"/>
                <a:gd name="T8" fmla="*/ 25 w 25"/>
                <a:gd name="T9" fmla="*/ 6 h 11"/>
                <a:gd name="T10" fmla="*/ 24 w 25"/>
                <a:gd name="T11" fmla="*/ 8 h 11"/>
                <a:gd name="T12" fmla="*/ 23 w 25"/>
                <a:gd name="T13" fmla="*/ 11 h 11"/>
                <a:gd name="T14" fmla="*/ 20 w 25"/>
                <a:gd name="T15" fmla="*/ 11 h 11"/>
                <a:gd name="T16" fmla="*/ 6 w 25"/>
                <a:gd name="T17" fmla="*/ 11 h 11"/>
                <a:gd name="T18" fmla="*/ 3 w 25"/>
                <a:gd name="T19" fmla="*/ 11 h 11"/>
                <a:gd name="T20" fmla="*/ 0 w 25"/>
                <a:gd name="T21" fmla="*/ 8 h 11"/>
                <a:gd name="T22" fmla="*/ 0 w 25"/>
                <a:gd name="T23" fmla="*/ 6 h 11"/>
                <a:gd name="T24" fmla="*/ 0 w 25"/>
                <a:gd name="T25" fmla="*/ 3 h 11"/>
                <a:gd name="T26" fmla="*/ 3 w 25"/>
                <a:gd name="T27" fmla="*/ 0 h 11"/>
                <a:gd name="T28" fmla="*/ 6 w 25"/>
                <a:gd name="T2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1">
                  <a:moveTo>
                    <a:pt x="6" y="0"/>
                  </a:moveTo>
                  <a:lnTo>
                    <a:pt x="20" y="0"/>
                  </a:lnTo>
                  <a:lnTo>
                    <a:pt x="23" y="0"/>
                  </a:lnTo>
                  <a:lnTo>
                    <a:pt x="24" y="3"/>
                  </a:lnTo>
                  <a:lnTo>
                    <a:pt x="25" y="6"/>
                  </a:lnTo>
                  <a:lnTo>
                    <a:pt x="24" y="8"/>
                  </a:lnTo>
                  <a:lnTo>
                    <a:pt x="23" y="11"/>
                  </a:lnTo>
                  <a:lnTo>
                    <a:pt x="20" y="11"/>
                  </a:lnTo>
                  <a:lnTo>
                    <a:pt x="6" y="11"/>
                  </a:lnTo>
                  <a:lnTo>
                    <a:pt x="3" y="11"/>
                  </a:lnTo>
                  <a:lnTo>
                    <a:pt x="0" y="8"/>
                  </a:lnTo>
                  <a:lnTo>
                    <a:pt x="0" y="6"/>
                  </a:lnTo>
                  <a:lnTo>
                    <a:pt x="0" y="3"/>
                  </a:lnTo>
                  <a:lnTo>
                    <a:pt x="3" y="0"/>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 name="Freeform 6332"/>
            <p:cNvSpPr>
              <a:spLocks/>
            </p:cNvSpPr>
            <p:nvPr/>
          </p:nvSpPr>
          <p:spPr bwMode="auto">
            <a:xfrm>
              <a:off x="5280026" y="5445125"/>
              <a:ext cx="15875" cy="125413"/>
            </a:xfrm>
            <a:custGeom>
              <a:avLst/>
              <a:gdLst>
                <a:gd name="T0" fmla="*/ 5 w 10"/>
                <a:gd name="T1" fmla="*/ 0 h 79"/>
                <a:gd name="T2" fmla="*/ 7 w 10"/>
                <a:gd name="T3" fmla="*/ 1 h 79"/>
                <a:gd name="T4" fmla="*/ 9 w 10"/>
                <a:gd name="T5" fmla="*/ 3 h 79"/>
                <a:gd name="T6" fmla="*/ 10 w 10"/>
                <a:gd name="T7" fmla="*/ 5 h 79"/>
                <a:gd name="T8" fmla="*/ 10 w 10"/>
                <a:gd name="T9" fmla="*/ 72 h 79"/>
                <a:gd name="T10" fmla="*/ 9 w 10"/>
                <a:gd name="T11" fmla="*/ 75 h 79"/>
                <a:gd name="T12" fmla="*/ 7 w 10"/>
                <a:gd name="T13" fmla="*/ 77 h 79"/>
                <a:gd name="T14" fmla="*/ 5 w 10"/>
                <a:gd name="T15" fmla="*/ 79 h 79"/>
                <a:gd name="T16" fmla="*/ 2 w 10"/>
                <a:gd name="T17" fmla="*/ 77 h 79"/>
                <a:gd name="T18" fmla="*/ 0 w 10"/>
                <a:gd name="T19" fmla="*/ 75 h 79"/>
                <a:gd name="T20" fmla="*/ 0 w 10"/>
                <a:gd name="T21" fmla="*/ 72 h 79"/>
                <a:gd name="T22" fmla="*/ 0 w 10"/>
                <a:gd name="T23" fmla="*/ 5 h 79"/>
                <a:gd name="T24" fmla="*/ 0 w 10"/>
                <a:gd name="T25" fmla="*/ 3 h 79"/>
                <a:gd name="T26" fmla="*/ 2 w 10"/>
                <a:gd name="T27" fmla="*/ 1 h 79"/>
                <a:gd name="T28" fmla="*/ 5 w 10"/>
                <a:gd name="T2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79">
                  <a:moveTo>
                    <a:pt x="5" y="0"/>
                  </a:moveTo>
                  <a:lnTo>
                    <a:pt x="7" y="1"/>
                  </a:lnTo>
                  <a:lnTo>
                    <a:pt x="9" y="3"/>
                  </a:lnTo>
                  <a:lnTo>
                    <a:pt x="10" y="5"/>
                  </a:lnTo>
                  <a:lnTo>
                    <a:pt x="10" y="72"/>
                  </a:lnTo>
                  <a:lnTo>
                    <a:pt x="9" y="75"/>
                  </a:lnTo>
                  <a:lnTo>
                    <a:pt x="7" y="77"/>
                  </a:lnTo>
                  <a:lnTo>
                    <a:pt x="5" y="79"/>
                  </a:lnTo>
                  <a:lnTo>
                    <a:pt x="2" y="77"/>
                  </a:lnTo>
                  <a:lnTo>
                    <a:pt x="0" y="75"/>
                  </a:lnTo>
                  <a:lnTo>
                    <a:pt x="0" y="72"/>
                  </a:lnTo>
                  <a:lnTo>
                    <a:pt x="0" y="5"/>
                  </a:lnTo>
                  <a:lnTo>
                    <a:pt x="0" y="3"/>
                  </a:lnTo>
                  <a:lnTo>
                    <a:pt x="2"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 name="Freeform 6333"/>
            <p:cNvSpPr>
              <a:spLocks/>
            </p:cNvSpPr>
            <p:nvPr/>
          </p:nvSpPr>
          <p:spPr bwMode="auto">
            <a:xfrm>
              <a:off x="5280026" y="5402263"/>
              <a:ext cx="15875" cy="31750"/>
            </a:xfrm>
            <a:custGeom>
              <a:avLst/>
              <a:gdLst>
                <a:gd name="T0" fmla="*/ 5 w 10"/>
                <a:gd name="T1" fmla="*/ 0 h 20"/>
                <a:gd name="T2" fmla="*/ 7 w 10"/>
                <a:gd name="T3" fmla="*/ 0 h 20"/>
                <a:gd name="T4" fmla="*/ 9 w 10"/>
                <a:gd name="T5" fmla="*/ 2 h 20"/>
                <a:gd name="T6" fmla="*/ 10 w 10"/>
                <a:gd name="T7" fmla="*/ 5 h 20"/>
                <a:gd name="T8" fmla="*/ 10 w 10"/>
                <a:gd name="T9" fmla="*/ 14 h 20"/>
                <a:gd name="T10" fmla="*/ 9 w 10"/>
                <a:gd name="T11" fmla="*/ 17 h 20"/>
                <a:gd name="T12" fmla="*/ 7 w 10"/>
                <a:gd name="T13" fmla="*/ 19 h 20"/>
                <a:gd name="T14" fmla="*/ 5 w 10"/>
                <a:gd name="T15" fmla="*/ 20 h 20"/>
                <a:gd name="T16" fmla="*/ 2 w 10"/>
                <a:gd name="T17" fmla="*/ 19 h 20"/>
                <a:gd name="T18" fmla="*/ 0 w 10"/>
                <a:gd name="T19" fmla="*/ 17 h 20"/>
                <a:gd name="T20" fmla="*/ 0 w 10"/>
                <a:gd name="T21" fmla="*/ 14 h 20"/>
                <a:gd name="T22" fmla="*/ 0 w 10"/>
                <a:gd name="T23" fmla="*/ 5 h 20"/>
                <a:gd name="T24" fmla="*/ 0 w 10"/>
                <a:gd name="T25" fmla="*/ 2 h 20"/>
                <a:gd name="T26" fmla="*/ 2 w 10"/>
                <a:gd name="T27" fmla="*/ 0 h 20"/>
                <a:gd name="T28" fmla="*/ 5 w 10"/>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20">
                  <a:moveTo>
                    <a:pt x="5" y="0"/>
                  </a:moveTo>
                  <a:lnTo>
                    <a:pt x="7" y="0"/>
                  </a:lnTo>
                  <a:lnTo>
                    <a:pt x="9" y="2"/>
                  </a:lnTo>
                  <a:lnTo>
                    <a:pt x="10" y="5"/>
                  </a:lnTo>
                  <a:lnTo>
                    <a:pt x="10" y="14"/>
                  </a:lnTo>
                  <a:lnTo>
                    <a:pt x="9" y="17"/>
                  </a:lnTo>
                  <a:lnTo>
                    <a:pt x="7" y="19"/>
                  </a:lnTo>
                  <a:lnTo>
                    <a:pt x="5" y="20"/>
                  </a:lnTo>
                  <a:lnTo>
                    <a:pt x="2" y="19"/>
                  </a:lnTo>
                  <a:lnTo>
                    <a:pt x="0" y="17"/>
                  </a:lnTo>
                  <a:lnTo>
                    <a:pt x="0" y="14"/>
                  </a:lnTo>
                  <a:lnTo>
                    <a:pt x="0" y="5"/>
                  </a:lnTo>
                  <a:lnTo>
                    <a:pt x="0" y="2"/>
                  </a:lnTo>
                  <a:lnTo>
                    <a:pt x="2"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 name="Rectangle 6334"/>
            <p:cNvSpPr>
              <a:spLocks noChangeArrowheads="1"/>
            </p:cNvSpPr>
            <p:nvPr/>
          </p:nvSpPr>
          <p:spPr bwMode="auto">
            <a:xfrm>
              <a:off x="5341938" y="5443538"/>
              <a:ext cx="1588" cy="1588"/>
            </a:xfrm>
            <a:prstGeom prst="rect">
              <a:avLst/>
            </a:prstGeom>
            <a:solidFill>
              <a:srgbClr val="FFBB00"/>
            </a:solidFill>
            <a:ln w="0">
              <a:solidFill>
                <a:srgbClr val="FFBB00"/>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 name="Freeform 6335"/>
            <p:cNvSpPr>
              <a:spLocks/>
            </p:cNvSpPr>
            <p:nvPr/>
          </p:nvSpPr>
          <p:spPr bwMode="auto">
            <a:xfrm>
              <a:off x="5337176" y="5440363"/>
              <a:ext cx="19050" cy="26988"/>
            </a:xfrm>
            <a:custGeom>
              <a:avLst/>
              <a:gdLst>
                <a:gd name="T0" fmla="*/ 4 w 12"/>
                <a:gd name="T1" fmla="*/ 0 h 17"/>
                <a:gd name="T2" fmla="*/ 8 w 12"/>
                <a:gd name="T3" fmla="*/ 0 h 17"/>
                <a:gd name="T4" fmla="*/ 11 w 12"/>
                <a:gd name="T5" fmla="*/ 2 h 17"/>
                <a:gd name="T6" fmla="*/ 12 w 12"/>
                <a:gd name="T7" fmla="*/ 4 h 17"/>
                <a:gd name="T8" fmla="*/ 12 w 12"/>
                <a:gd name="T9" fmla="*/ 7 h 17"/>
                <a:gd name="T10" fmla="*/ 3 w 12"/>
                <a:gd name="T11" fmla="*/ 17 h 17"/>
                <a:gd name="T12" fmla="*/ 0 w 12"/>
                <a:gd name="T13" fmla="*/ 7 h 17"/>
                <a:gd name="T14" fmla="*/ 0 w 12"/>
                <a:gd name="T15" fmla="*/ 7 h 17"/>
                <a:gd name="T16" fmla="*/ 0 w 12"/>
                <a:gd name="T17" fmla="*/ 4 h 17"/>
                <a:gd name="T18" fmla="*/ 3 w 12"/>
                <a:gd name="T19" fmla="*/ 2 h 17"/>
                <a:gd name="T20" fmla="*/ 3 w 12"/>
                <a:gd name="T21" fmla="*/ 2 h 17"/>
                <a:gd name="T22" fmla="*/ 4 w 12"/>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7">
                  <a:moveTo>
                    <a:pt x="4" y="0"/>
                  </a:moveTo>
                  <a:lnTo>
                    <a:pt x="8" y="0"/>
                  </a:lnTo>
                  <a:lnTo>
                    <a:pt x="11" y="2"/>
                  </a:lnTo>
                  <a:lnTo>
                    <a:pt x="12" y="4"/>
                  </a:lnTo>
                  <a:lnTo>
                    <a:pt x="12" y="7"/>
                  </a:lnTo>
                  <a:lnTo>
                    <a:pt x="3" y="17"/>
                  </a:lnTo>
                  <a:lnTo>
                    <a:pt x="0" y="7"/>
                  </a:lnTo>
                  <a:lnTo>
                    <a:pt x="0" y="7"/>
                  </a:lnTo>
                  <a:lnTo>
                    <a:pt x="0" y="4"/>
                  </a:lnTo>
                  <a:lnTo>
                    <a:pt x="3" y="2"/>
                  </a:lnTo>
                  <a:lnTo>
                    <a:pt x="3" y="2"/>
                  </a:lnTo>
                  <a:lnTo>
                    <a:pt x="4"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 name="Freeform 6336"/>
            <p:cNvSpPr>
              <a:spLocks/>
            </p:cNvSpPr>
            <p:nvPr/>
          </p:nvSpPr>
          <p:spPr bwMode="auto">
            <a:xfrm>
              <a:off x="5341938" y="5451475"/>
              <a:ext cx="15875" cy="39688"/>
            </a:xfrm>
            <a:custGeom>
              <a:avLst/>
              <a:gdLst>
                <a:gd name="T0" fmla="*/ 9 w 10"/>
                <a:gd name="T1" fmla="*/ 0 h 25"/>
                <a:gd name="T2" fmla="*/ 10 w 10"/>
                <a:gd name="T3" fmla="*/ 14 h 25"/>
                <a:gd name="T4" fmla="*/ 0 w 10"/>
                <a:gd name="T5" fmla="*/ 25 h 25"/>
                <a:gd name="T6" fmla="*/ 0 w 10"/>
                <a:gd name="T7" fmla="*/ 21 h 25"/>
                <a:gd name="T8" fmla="*/ 0 w 10"/>
                <a:gd name="T9" fmla="*/ 10 h 25"/>
                <a:gd name="T10" fmla="*/ 0 w 10"/>
                <a:gd name="T11" fmla="*/ 10 h 25"/>
                <a:gd name="T12" fmla="*/ 9 w 10"/>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0" h="25">
                  <a:moveTo>
                    <a:pt x="9" y="0"/>
                  </a:moveTo>
                  <a:lnTo>
                    <a:pt x="10" y="14"/>
                  </a:lnTo>
                  <a:lnTo>
                    <a:pt x="0" y="25"/>
                  </a:lnTo>
                  <a:lnTo>
                    <a:pt x="0" y="21"/>
                  </a:lnTo>
                  <a:lnTo>
                    <a:pt x="0" y="10"/>
                  </a:lnTo>
                  <a:lnTo>
                    <a:pt x="0" y="10"/>
                  </a:lnTo>
                  <a:lnTo>
                    <a:pt x="9" y="0"/>
                  </a:lnTo>
                  <a:close/>
                </a:path>
              </a:pathLst>
            </a:custGeom>
            <a:solidFill>
              <a:srgbClr val="FFAC00"/>
            </a:solidFill>
            <a:ln w="0">
              <a:solidFill>
                <a:srgbClr val="FFA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 name="Freeform 6337"/>
            <p:cNvSpPr>
              <a:spLocks/>
            </p:cNvSpPr>
            <p:nvPr/>
          </p:nvSpPr>
          <p:spPr bwMode="auto">
            <a:xfrm>
              <a:off x="5337176" y="5473700"/>
              <a:ext cx="23813" cy="44450"/>
            </a:xfrm>
            <a:custGeom>
              <a:avLst/>
              <a:gdLst>
                <a:gd name="T0" fmla="*/ 13 w 15"/>
                <a:gd name="T1" fmla="*/ 0 h 28"/>
                <a:gd name="T2" fmla="*/ 15 w 15"/>
                <a:gd name="T3" fmla="*/ 7 h 28"/>
                <a:gd name="T4" fmla="*/ 13 w 15"/>
                <a:gd name="T5" fmla="*/ 15 h 28"/>
                <a:gd name="T6" fmla="*/ 0 w 15"/>
                <a:gd name="T7" fmla="*/ 28 h 28"/>
                <a:gd name="T8" fmla="*/ 3 w 15"/>
                <a:gd name="T9" fmla="*/ 11 h 28"/>
                <a:gd name="T10" fmla="*/ 13 w 15"/>
                <a:gd name="T11" fmla="*/ 0 h 28"/>
              </a:gdLst>
              <a:ahLst/>
              <a:cxnLst>
                <a:cxn ang="0">
                  <a:pos x="T0" y="T1"/>
                </a:cxn>
                <a:cxn ang="0">
                  <a:pos x="T2" y="T3"/>
                </a:cxn>
                <a:cxn ang="0">
                  <a:pos x="T4" y="T5"/>
                </a:cxn>
                <a:cxn ang="0">
                  <a:pos x="T6" y="T7"/>
                </a:cxn>
                <a:cxn ang="0">
                  <a:pos x="T8" y="T9"/>
                </a:cxn>
                <a:cxn ang="0">
                  <a:pos x="T10" y="T11"/>
                </a:cxn>
              </a:cxnLst>
              <a:rect l="0" t="0" r="r" b="b"/>
              <a:pathLst>
                <a:path w="15" h="28">
                  <a:moveTo>
                    <a:pt x="13" y="0"/>
                  </a:moveTo>
                  <a:lnTo>
                    <a:pt x="15" y="7"/>
                  </a:lnTo>
                  <a:lnTo>
                    <a:pt x="13" y="15"/>
                  </a:lnTo>
                  <a:lnTo>
                    <a:pt x="0" y="28"/>
                  </a:lnTo>
                  <a:lnTo>
                    <a:pt x="3" y="11"/>
                  </a:lnTo>
                  <a:lnTo>
                    <a:pt x="13" y="0"/>
                  </a:lnTo>
                  <a:close/>
                </a:path>
              </a:pathLst>
            </a:custGeom>
            <a:solidFill>
              <a:srgbClr val="FF9E00"/>
            </a:solidFill>
            <a:ln w="0">
              <a:solidFill>
                <a:srgbClr val="FF9E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 name="Freeform 6338"/>
            <p:cNvSpPr>
              <a:spLocks/>
            </p:cNvSpPr>
            <p:nvPr/>
          </p:nvSpPr>
          <p:spPr bwMode="auto">
            <a:xfrm>
              <a:off x="5337176" y="5497513"/>
              <a:ext cx="20638" cy="30163"/>
            </a:xfrm>
            <a:custGeom>
              <a:avLst/>
              <a:gdLst>
                <a:gd name="T0" fmla="*/ 13 w 13"/>
                <a:gd name="T1" fmla="*/ 0 h 19"/>
                <a:gd name="T2" fmla="*/ 12 w 13"/>
                <a:gd name="T3" fmla="*/ 16 h 19"/>
                <a:gd name="T4" fmla="*/ 11 w 13"/>
                <a:gd name="T5" fmla="*/ 18 h 19"/>
                <a:gd name="T6" fmla="*/ 8 w 13"/>
                <a:gd name="T7" fmla="*/ 19 h 19"/>
                <a:gd name="T8" fmla="*/ 5 w 13"/>
                <a:gd name="T9" fmla="*/ 19 h 19"/>
                <a:gd name="T10" fmla="*/ 4 w 13"/>
                <a:gd name="T11" fmla="*/ 19 h 19"/>
                <a:gd name="T12" fmla="*/ 2 w 13"/>
                <a:gd name="T13" fmla="*/ 18 h 19"/>
                <a:gd name="T14" fmla="*/ 0 w 13"/>
                <a:gd name="T15" fmla="*/ 16 h 19"/>
                <a:gd name="T16" fmla="*/ 0 w 13"/>
                <a:gd name="T17" fmla="*/ 13 h 19"/>
                <a:gd name="T18" fmla="*/ 0 w 13"/>
                <a:gd name="T19" fmla="*/ 13 h 19"/>
                <a:gd name="T20" fmla="*/ 13 w 13"/>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9">
                  <a:moveTo>
                    <a:pt x="13" y="0"/>
                  </a:moveTo>
                  <a:lnTo>
                    <a:pt x="12" y="16"/>
                  </a:lnTo>
                  <a:lnTo>
                    <a:pt x="11" y="18"/>
                  </a:lnTo>
                  <a:lnTo>
                    <a:pt x="8" y="19"/>
                  </a:lnTo>
                  <a:lnTo>
                    <a:pt x="5" y="19"/>
                  </a:lnTo>
                  <a:lnTo>
                    <a:pt x="4" y="19"/>
                  </a:lnTo>
                  <a:lnTo>
                    <a:pt x="2" y="18"/>
                  </a:lnTo>
                  <a:lnTo>
                    <a:pt x="0" y="16"/>
                  </a:lnTo>
                  <a:lnTo>
                    <a:pt x="0" y="13"/>
                  </a:lnTo>
                  <a:lnTo>
                    <a:pt x="0" y="13"/>
                  </a:lnTo>
                  <a:lnTo>
                    <a:pt x="13" y="0"/>
                  </a:lnTo>
                  <a:close/>
                </a:path>
              </a:pathLst>
            </a:custGeom>
            <a:solidFill>
              <a:srgbClr val="FF9000"/>
            </a:solidFill>
            <a:ln w="0">
              <a:solidFill>
                <a:srgbClr val="FF90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 name="Freeform 6339"/>
            <p:cNvSpPr>
              <a:spLocks/>
            </p:cNvSpPr>
            <p:nvPr/>
          </p:nvSpPr>
          <p:spPr bwMode="auto">
            <a:xfrm>
              <a:off x="5414963" y="5359400"/>
              <a:ext cx="17463" cy="25400"/>
            </a:xfrm>
            <a:custGeom>
              <a:avLst/>
              <a:gdLst>
                <a:gd name="T0" fmla="*/ 5 w 11"/>
                <a:gd name="T1" fmla="*/ 0 h 16"/>
                <a:gd name="T2" fmla="*/ 8 w 11"/>
                <a:gd name="T3" fmla="*/ 2 h 16"/>
                <a:gd name="T4" fmla="*/ 10 w 11"/>
                <a:gd name="T5" fmla="*/ 4 h 16"/>
                <a:gd name="T6" fmla="*/ 11 w 11"/>
                <a:gd name="T7" fmla="*/ 7 h 16"/>
                <a:gd name="T8" fmla="*/ 2 w 11"/>
                <a:gd name="T9" fmla="*/ 16 h 16"/>
                <a:gd name="T10" fmla="*/ 0 w 11"/>
                <a:gd name="T11" fmla="*/ 8 h 16"/>
                <a:gd name="T12" fmla="*/ 0 w 11"/>
                <a:gd name="T13" fmla="*/ 8 h 16"/>
                <a:gd name="T14" fmla="*/ 0 w 11"/>
                <a:gd name="T15" fmla="*/ 6 h 16"/>
                <a:gd name="T16" fmla="*/ 0 w 11"/>
                <a:gd name="T17" fmla="*/ 3 h 16"/>
                <a:gd name="T18" fmla="*/ 2 w 11"/>
                <a:gd name="T19" fmla="*/ 2 h 16"/>
                <a:gd name="T20" fmla="*/ 5 w 11"/>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6">
                  <a:moveTo>
                    <a:pt x="5" y="0"/>
                  </a:moveTo>
                  <a:lnTo>
                    <a:pt x="8" y="2"/>
                  </a:lnTo>
                  <a:lnTo>
                    <a:pt x="10" y="4"/>
                  </a:lnTo>
                  <a:lnTo>
                    <a:pt x="11" y="7"/>
                  </a:lnTo>
                  <a:lnTo>
                    <a:pt x="2" y="16"/>
                  </a:lnTo>
                  <a:lnTo>
                    <a:pt x="0" y="8"/>
                  </a:lnTo>
                  <a:lnTo>
                    <a:pt x="0" y="8"/>
                  </a:lnTo>
                  <a:lnTo>
                    <a:pt x="0" y="6"/>
                  </a:lnTo>
                  <a:lnTo>
                    <a:pt x="0" y="3"/>
                  </a:lnTo>
                  <a:lnTo>
                    <a:pt x="2" y="2"/>
                  </a:lnTo>
                  <a:lnTo>
                    <a:pt x="5"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 name="Freeform 6340"/>
            <p:cNvSpPr>
              <a:spLocks/>
            </p:cNvSpPr>
            <p:nvPr/>
          </p:nvSpPr>
          <p:spPr bwMode="auto">
            <a:xfrm>
              <a:off x="5418138" y="5370513"/>
              <a:ext cx="20638" cy="31750"/>
            </a:xfrm>
            <a:custGeom>
              <a:avLst/>
              <a:gdLst>
                <a:gd name="T0" fmla="*/ 9 w 13"/>
                <a:gd name="T1" fmla="*/ 0 h 20"/>
                <a:gd name="T2" fmla="*/ 13 w 13"/>
                <a:gd name="T3" fmla="*/ 10 h 20"/>
                <a:gd name="T4" fmla="*/ 4 w 13"/>
                <a:gd name="T5" fmla="*/ 20 h 20"/>
                <a:gd name="T6" fmla="*/ 0 w 13"/>
                <a:gd name="T7" fmla="*/ 9 h 20"/>
                <a:gd name="T8" fmla="*/ 9 w 13"/>
                <a:gd name="T9" fmla="*/ 0 h 20"/>
              </a:gdLst>
              <a:ahLst/>
              <a:cxnLst>
                <a:cxn ang="0">
                  <a:pos x="T0" y="T1"/>
                </a:cxn>
                <a:cxn ang="0">
                  <a:pos x="T2" y="T3"/>
                </a:cxn>
                <a:cxn ang="0">
                  <a:pos x="T4" y="T5"/>
                </a:cxn>
                <a:cxn ang="0">
                  <a:pos x="T6" y="T7"/>
                </a:cxn>
                <a:cxn ang="0">
                  <a:pos x="T8" y="T9"/>
                </a:cxn>
              </a:cxnLst>
              <a:rect l="0" t="0" r="r" b="b"/>
              <a:pathLst>
                <a:path w="13" h="20">
                  <a:moveTo>
                    <a:pt x="9" y="0"/>
                  </a:moveTo>
                  <a:lnTo>
                    <a:pt x="13" y="10"/>
                  </a:lnTo>
                  <a:lnTo>
                    <a:pt x="4" y="20"/>
                  </a:lnTo>
                  <a:lnTo>
                    <a:pt x="0" y="9"/>
                  </a:lnTo>
                  <a:lnTo>
                    <a:pt x="9" y="0"/>
                  </a:lnTo>
                  <a:close/>
                </a:path>
              </a:pathLst>
            </a:custGeom>
            <a:solidFill>
              <a:srgbClr val="FFB500"/>
            </a:solidFill>
            <a:ln w="0">
              <a:solidFill>
                <a:srgbClr val="FFB5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 name="Freeform 6341"/>
            <p:cNvSpPr>
              <a:spLocks/>
            </p:cNvSpPr>
            <p:nvPr/>
          </p:nvSpPr>
          <p:spPr bwMode="auto">
            <a:xfrm>
              <a:off x="5424488" y="5386388"/>
              <a:ext cx="20638" cy="31750"/>
            </a:xfrm>
            <a:custGeom>
              <a:avLst/>
              <a:gdLst>
                <a:gd name="T0" fmla="*/ 9 w 13"/>
                <a:gd name="T1" fmla="*/ 0 h 20"/>
                <a:gd name="T2" fmla="*/ 13 w 13"/>
                <a:gd name="T3" fmla="*/ 11 h 20"/>
                <a:gd name="T4" fmla="*/ 4 w 13"/>
                <a:gd name="T5" fmla="*/ 20 h 20"/>
                <a:gd name="T6" fmla="*/ 3 w 13"/>
                <a:gd name="T7" fmla="*/ 15 h 20"/>
                <a:gd name="T8" fmla="*/ 0 w 13"/>
                <a:gd name="T9" fmla="*/ 10 h 20"/>
                <a:gd name="T10" fmla="*/ 9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9" y="0"/>
                  </a:moveTo>
                  <a:lnTo>
                    <a:pt x="13" y="11"/>
                  </a:lnTo>
                  <a:lnTo>
                    <a:pt x="4" y="20"/>
                  </a:lnTo>
                  <a:lnTo>
                    <a:pt x="3" y="15"/>
                  </a:lnTo>
                  <a:lnTo>
                    <a:pt x="0" y="10"/>
                  </a:lnTo>
                  <a:lnTo>
                    <a:pt x="9" y="0"/>
                  </a:lnTo>
                  <a:close/>
                </a:path>
              </a:pathLst>
            </a:custGeom>
            <a:solidFill>
              <a:srgbClr val="FFB000"/>
            </a:solidFill>
            <a:ln w="0">
              <a:solidFill>
                <a:srgbClr val="FFB0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 name="Freeform 6342"/>
            <p:cNvSpPr>
              <a:spLocks/>
            </p:cNvSpPr>
            <p:nvPr/>
          </p:nvSpPr>
          <p:spPr bwMode="auto">
            <a:xfrm>
              <a:off x="5430838" y="5403850"/>
              <a:ext cx="19050" cy="33338"/>
            </a:xfrm>
            <a:custGeom>
              <a:avLst/>
              <a:gdLst>
                <a:gd name="T0" fmla="*/ 9 w 12"/>
                <a:gd name="T1" fmla="*/ 0 h 21"/>
                <a:gd name="T2" fmla="*/ 9 w 12"/>
                <a:gd name="T3" fmla="*/ 0 h 21"/>
                <a:gd name="T4" fmla="*/ 12 w 12"/>
                <a:gd name="T5" fmla="*/ 12 h 21"/>
                <a:gd name="T6" fmla="*/ 3 w 12"/>
                <a:gd name="T7" fmla="*/ 21 h 21"/>
                <a:gd name="T8" fmla="*/ 0 w 12"/>
                <a:gd name="T9" fmla="*/ 9 h 21"/>
                <a:gd name="T10" fmla="*/ 9 w 12"/>
                <a:gd name="T11" fmla="*/ 0 h 21"/>
              </a:gdLst>
              <a:ahLst/>
              <a:cxnLst>
                <a:cxn ang="0">
                  <a:pos x="T0" y="T1"/>
                </a:cxn>
                <a:cxn ang="0">
                  <a:pos x="T2" y="T3"/>
                </a:cxn>
                <a:cxn ang="0">
                  <a:pos x="T4" y="T5"/>
                </a:cxn>
                <a:cxn ang="0">
                  <a:pos x="T6" y="T7"/>
                </a:cxn>
                <a:cxn ang="0">
                  <a:pos x="T8" y="T9"/>
                </a:cxn>
                <a:cxn ang="0">
                  <a:pos x="T10" y="T11"/>
                </a:cxn>
              </a:cxnLst>
              <a:rect l="0" t="0" r="r" b="b"/>
              <a:pathLst>
                <a:path w="12" h="21">
                  <a:moveTo>
                    <a:pt x="9" y="0"/>
                  </a:moveTo>
                  <a:lnTo>
                    <a:pt x="9" y="0"/>
                  </a:lnTo>
                  <a:lnTo>
                    <a:pt x="12" y="12"/>
                  </a:lnTo>
                  <a:lnTo>
                    <a:pt x="3" y="21"/>
                  </a:lnTo>
                  <a:lnTo>
                    <a:pt x="0" y="9"/>
                  </a:lnTo>
                  <a:lnTo>
                    <a:pt x="9" y="0"/>
                  </a:lnTo>
                  <a:close/>
                </a:path>
              </a:pathLst>
            </a:custGeom>
            <a:solidFill>
              <a:srgbClr val="FFAB00"/>
            </a:solidFill>
            <a:ln w="0">
              <a:solidFill>
                <a:srgbClr val="FFA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 name="Freeform 6343"/>
            <p:cNvSpPr>
              <a:spLocks/>
            </p:cNvSpPr>
            <p:nvPr/>
          </p:nvSpPr>
          <p:spPr bwMode="auto">
            <a:xfrm>
              <a:off x="5435601" y="5422900"/>
              <a:ext cx="19050" cy="34925"/>
            </a:xfrm>
            <a:custGeom>
              <a:avLst/>
              <a:gdLst>
                <a:gd name="T0" fmla="*/ 9 w 12"/>
                <a:gd name="T1" fmla="*/ 0 h 22"/>
                <a:gd name="T2" fmla="*/ 12 w 12"/>
                <a:gd name="T3" fmla="*/ 13 h 22"/>
                <a:gd name="T4" fmla="*/ 1 w 12"/>
                <a:gd name="T5" fmla="*/ 22 h 22"/>
                <a:gd name="T6" fmla="*/ 1 w 12"/>
                <a:gd name="T7" fmla="*/ 15 h 22"/>
                <a:gd name="T8" fmla="*/ 0 w 12"/>
                <a:gd name="T9" fmla="*/ 9 h 22"/>
                <a:gd name="T10" fmla="*/ 9 w 12"/>
                <a:gd name="T11" fmla="*/ 0 h 22"/>
              </a:gdLst>
              <a:ahLst/>
              <a:cxnLst>
                <a:cxn ang="0">
                  <a:pos x="T0" y="T1"/>
                </a:cxn>
                <a:cxn ang="0">
                  <a:pos x="T2" y="T3"/>
                </a:cxn>
                <a:cxn ang="0">
                  <a:pos x="T4" y="T5"/>
                </a:cxn>
                <a:cxn ang="0">
                  <a:pos x="T6" y="T7"/>
                </a:cxn>
                <a:cxn ang="0">
                  <a:pos x="T8" y="T9"/>
                </a:cxn>
                <a:cxn ang="0">
                  <a:pos x="T10" y="T11"/>
                </a:cxn>
              </a:cxnLst>
              <a:rect l="0" t="0" r="r" b="b"/>
              <a:pathLst>
                <a:path w="12" h="22">
                  <a:moveTo>
                    <a:pt x="9" y="0"/>
                  </a:moveTo>
                  <a:lnTo>
                    <a:pt x="12" y="13"/>
                  </a:lnTo>
                  <a:lnTo>
                    <a:pt x="1" y="22"/>
                  </a:lnTo>
                  <a:lnTo>
                    <a:pt x="1" y="15"/>
                  </a:lnTo>
                  <a:lnTo>
                    <a:pt x="0" y="9"/>
                  </a:lnTo>
                  <a:lnTo>
                    <a:pt x="9" y="0"/>
                  </a:lnTo>
                  <a:close/>
                </a:path>
              </a:pathLst>
            </a:custGeom>
            <a:solidFill>
              <a:srgbClr val="FFA600"/>
            </a:solidFill>
            <a:ln w="0">
              <a:solidFill>
                <a:srgbClr val="FFA6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 name="Freeform 6344"/>
            <p:cNvSpPr>
              <a:spLocks/>
            </p:cNvSpPr>
            <p:nvPr/>
          </p:nvSpPr>
          <p:spPr bwMode="auto">
            <a:xfrm>
              <a:off x="5437188" y="5443538"/>
              <a:ext cx="19050" cy="36513"/>
            </a:xfrm>
            <a:custGeom>
              <a:avLst/>
              <a:gdLst>
                <a:gd name="T0" fmla="*/ 11 w 12"/>
                <a:gd name="T1" fmla="*/ 0 h 23"/>
                <a:gd name="T2" fmla="*/ 11 w 12"/>
                <a:gd name="T3" fmla="*/ 1 h 23"/>
                <a:gd name="T4" fmla="*/ 12 w 12"/>
                <a:gd name="T5" fmla="*/ 13 h 23"/>
                <a:gd name="T6" fmla="*/ 1 w 12"/>
                <a:gd name="T7" fmla="*/ 23 h 23"/>
                <a:gd name="T8" fmla="*/ 0 w 12"/>
                <a:gd name="T9" fmla="*/ 9 h 23"/>
                <a:gd name="T10" fmla="*/ 11 w 12"/>
                <a:gd name="T11" fmla="*/ 0 h 23"/>
              </a:gdLst>
              <a:ahLst/>
              <a:cxnLst>
                <a:cxn ang="0">
                  <a:pos x="T0" y="T1"/>
                </a:cxn>
                <a:cxn ang="0">
                  <a:pos x="T2" y="T3"/>
                </a:cxn>
                <a:cxn ang="0">
                  <a:pos x="T4" y="T5"/>
                </a:cxn>
                <a:cxn ang="0">
                  <a:pos x="T6" y="T7"/>
                </a:cxn>
                <a:cxn ang="0">
                  <a:pos x="T8" y="T9"/>
                </a:cxn>
                <a:cxn ang="0">
                  <a:pos x="T10" y="T11"/>
                </a:cxn>
              </a:cxnLst>
              <a:rect l="0" t="0" r="r" b="b"/>
              <a:pathLst>
                <a:path w="12" h="23">
                  <a:moveTo>
                    <a:pt x="11" y="0"/>
                  </a:moveTo>
                  <a:lnTo>
                    <a:pt x="11" y="1"/>
                  </a:lnTo>
                  <a:lnTo>
                    <a:pt x="12" y="13"/>
                  </a:lnTo>
                  <a:lnTo>
                    <a:pt x="1" y="23"/>
                  </a:lnTo>
                  <a:lnTo>
                    <a:pt x="0" y="9"/>
                  </a:lnTo>
                  <a:lnTo>
                    <a:pt x="11" y="0"/>
                  </a:lnTo>
                  <a:close/>
                </a:path>
              </a:pathLst>
            </a:custGeom>
            <a:solidFill>
              <a:srgbClr val="FFA100"/>
            </a:solidFill>
            <a:ln w="0">
              <a:solidFill>
                <a:srgbClr val="FFA1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 name="Freeform 6345"/>
            <p:cNvSpPr>
              <a:spLocks/>
            </p:cNvSpPr>
            <p:nvPr/>
          </p:nvSpPr>
          <p:spPr bwMode="auto">
            <a:xfrm>
              <a:off x="5437188" y="5464175"/>
              <a:ext cx="20638" cy="39688"/>
            </a:xfrm>
            <a:custGeom>
              <a:avLst/>
              <a:gdLst>
                <a:gd name="T0" fmla="*/ 12 w 13"/>
                <a:gd name="T1" fmla="*/ 0 h 25"/>
                <a:gd name="T2" fmla="*/ 13 w 13"/>
                <a:gd name="T3" fmla="*/ 13 h 25"/>
                <a:gd name="T4" fmla="*/ 13 w 13"/>
                <a:gd name="T5" fmla="*/ 13 h 25"/>
                <a:gd name="T6" fmla="*/ 0 w 13"/>
                <a:gd name="T7" fmla="*/ 25 h 25"/>
                <a:gd name="T8" fmla="*/ 1 w 13"/>
                <a:gd name="T9" fmla="*/ 13 h 25"/>
                <a:gd name="T10" fmla="*/ 1 w 13"/>
                <a:gd name="T11" fmla="*/ 10 h 25"/>
                <a:gd name="T12" fmla="*/ 12 w 13"/>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12" y="0"/>
                  </a:moveTo>
                  <a:lnTo>
                    <a:pt x="13" y="13"/>
                  </a:lnTo>
                  <a:lnTo>
                    <a:pt x="13" y="13"/>
                  </a:lnTo>
                  <a:lnTo>
                    <a:pt x="0" y="25"/>
                  </a:lnTo>
                  <a:lnTo>
                    <a:pt x="1" y="13"/>
                  </a:lnTo>
                  <a:lnTo>
                    <a:pt x="1" y="10"/>
                  </a:lnTo>
                  <a:lnTo>
                    <a:pt x="12" y="0"/>
                  </a:lnTo>
                  <a:close/>
                </a:path>
              </a:pathLst>
            </a:custGeom>
            <a:solidFill>
              <a:srgbClr val="FF9C00"/>
            </a:solidFill>
            <a:ln w="0">
              <a:solidFill>
                <a:srgbClr val="FF9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6" name="Freeform 6346"/>
            <p:cNvSpPr>
              <a:spLocks/>
            </p:cNvSpPr>
            <p:nvPr/>
          </p:nvSpPr>
          <p:spPr bwMode="auto">
            <a:xfrm>
              <a:off x="5435601" y="5484813"/>
              <a:ext cx="22225" cy="46038"/>
            </a:xfrm>
            <a:custGeom>
              <a:avLst/>
              <a:gdLst>
                <a:gd name="T0" fmla="*/ 14 w 14"/>
                <a:gd name="T1" fmla="*/ 0 h 29"/>
                <a:gd name="T2" fmla="*/ 13 w 14"/>
                <a:gd name="T3" fmla="*/ 16 h 29"/>
                <a:gd name="T4" fmla="*/ 0 w 14"/>
                <a:gd name="T5" fmla="*/ 29 h 29"/>
                <a:gd name="T6" fmla="*/ 1 w 14"/>
                <a:gd name="T7" fmla="*/ 24 h 29"/>
                <a:gd name="T8" fmla="*/ 1 w 14"/>
                <a:gd name="T9" fmla="*/ 12 h 29"/>
                <a:gd name="T10" fmla="*/ 14 w 14"/>
                <a:gd name="T11" fmla="*/ 0 h 29"/>
              </a:gdLst>
              <a:ahLst/>
              <a:cxnLst>
                <a:cxn ang="0">
                  <a:pos x="T0" y="T1"/>
                </a:cxn>
                <a:cxn ang="0">
                  <a:pos x="T2" y="T3"/>
                </a:cxn>
                <a:cxn ang="0">
                  <a:pos x="T4" y="T5"/>
                </a:cxn>
                <a:cxn ang="0">
                  <a:pos x="T6" y="T7"/>
                </a:cxn>
                <a:cxn ang="0">
                  <a:pos x="T8" y="T9"/>
                </a:cxn>
                <a:cxn ang="0">
                  <a:pos x="T10" y="T11"/>
                </a:cxn>
              </a:cxnLst>
              <a:rect l="0" t="0" r="r" b="b"/>
              <a:pathLst>
                <a:path w="14" h="29">
                  <a:moveTo>
                    <a:pt x="14" y="0"/>
                  </a:moveTo>
                  <a:lnTo>
                    <a:pt x="13" y="16"/>
                  </a:lnTo>
                  <a:lnTo>
                    <a:pt x="0" y="29"/>
                  </a:lnTo>
                  <a:lnTo>
                    <a:pt x="1" y="24"/>
                  </a:lnTo>
                  <a:lnTo>
                    <a:pt x="1" y="12"/>
                  </a:lnTo>
                  <a:lnTo>
                    <a:pt x="14" y="0"/>
                  </a:lnTo>
                  <a:close/>
                </a:path>
              </a:pathLst>
            </a:custGeom>
            <a:solidFill>
              <a:srgbClr val="FF9600"/>
            </a:solidFill>
            <a:ln w="0">
              <a:solidFill>
                <a:srgbClr val="FF96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7" name="Freeform 6347"/>
            <p:cNvSpPr>
              <a:spLocks/>
            </p:cNvSpPr>
            <p:nvPr/>
          </p:nvSpPr>
          <p:spPr bwMode="auto">
            <a:xfrm>
              <a:off x="5429251" y="5510213"/>
              <a:ext cx="26988" cy="49213"/>
            </a:xfrm>
            <a:custGeom>
              <a:avLst/>
              <a:gdLst>
                <a:gd name="T0" fmla="*/ 17 w 17"/>
                <a:gd name="T1" fmla="*/ 0 h 31"/>
                <a:gd name="T2" fmla="*/ 16 w 17"/>
                <a:gd name="T3" fmla="*/ 10 h 31"/>
                <a:gd name="T4" fmla="*/ 14 w 17"/>
                <a:gd name="T5" fmla="*/ 17 h 31"/>
                <a:gd name="T6" fmla="*/ 0 w 17"/>
                <a:gd name="T7" fmla="*/ 31 h 31"/>
                <a:gd name="T8" fmla="*/ 0 w 17"/>
                <a:gd name="T9" fmla="*/ 31 h 31"/>
                <a:gd name="T10" fmla="*/ 4 w 17"/>
                <a:gd name="T11" fmla="*/ 13 h 31"/>
                <a:gd name="T12" fmla="*/ 17 w 1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0"/>
                  </a:moveTo>
                  <a:lnTo>
                    <a:pt x="16" y="10"/>
                  </a:lnTo>
                  <a:lnTo>
                    <a:pt x="14" y="17"/>
                  </a:lnTo>
                  <a:lnTo>
                    <a:pt x="0" y="31"/>
                  </a:lnTo>
                  <a:lnTo>
                    <a:pt x="0" y="31"/>
                  </a:lnTo>
                  <a:lnTo>
                    <a:pt x="4" y="13"/>
                  </a:lnTo>
                  <a:lnTo>
                    <a:pt x="17" y="0"/>
                  </a:lnTo>
                  <a:close/>
                </a:path>
              </a:pathLst>
            </a:custGeom>
            <a:solidFill>
              <a:srgbClr val="FF9100"/>
            </a:solidFill>
            <a:ln w="0">
              <a:solidFill>
                <a:srgbClr val="FF91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8" name="Freeform 6348"/>
            <p:cNvSpPr>
              <a:spLocks/>
            </p:cNvSpPr>
            <p:nvPr/>
          </p:nvSpPr>
          <p:spPr bwMode="auto">
            <a:xfrm>
              <a:off x="5414963" y="5537200"/>
              <a:ext cx="36513" cy="60325"/>
            </a:xfrm>
            <a:custGeom>
              <a:avLst/>
              <a:gdLst>
                <a:gd name="T0" fmla="*/ 23 w 23"/>
                <a:gd name="T1" fmla="*/ 0 h 38"/>
                <a:gd name="T2" fmla="*/ 19 w 23"/>
                <a:gd name="T3" fmla="*/ 18 h 38"/>
                <a:gd name="T4" fmla="*/ 18 w 23"/>
                <a:gd name="T5" fmla="*/ 19 h 38"/>
                <a:gd name="T6" fmla="*/ 0 w 23"/>
                <a:gd name="T7" fmla="*/ 38 h 38"/>
                <a:gd name="T8" fmla="*/ 0 w 23"/>
                <a:gd name="T9" fmla="*/ 38 h 38"/>
                <a:gd name="T10" fmla="*/ 9 w 23"/>
                <a:gd name="T11" fmla="*/ 14 h 38"/>
                <a:gd name="T12" fmla="*/ 23 w 23"/>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3" h="38">
                  <a:moveTo>
                    <a:pt x="23" y="0"/>
                  </a:moveTo>
                  <a:lnTo>
                    <a:pt x="19" y="18"/>
                  </a:lnTo>
                  <a:lnTo>
                    <a:pt x="18" y="19"/>
                  </a:lnTo>
                  <a:lnTo>
                    <a:pt x="0" y="38"/>
                  </a:lnTo>
                  <a:lnTo>
                    <a:pt x="0" y="38"/>
                  </a:lnTo>
                  <a:lnTo>
                    <a:pt x="9" y="14"/>
                  </a:lnTo>
                  <a:lnTo>
                    <a:pt x="23" y="0"/>
                  </a:lnTo>
                  <a:close/>
                </a:path>
              </a:pathLst>
            </a:custGeom>
            <a:solidFill>
              <a:srgbClr val="FF8C00"/>
            </a:solidFill>
            <a:ln w="0">
              <a:solidFill>
                <a:srgbClr val="FF8C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9" name="Freeform 6349"/>
            <p:cNvSpPr>
              <a:spLocks/>
            </p:cNvSpPr>
            <p:nvPr/>
          </p:nvSpPr>
          <p:spPr bwMode="auto">
            <a:xfrm>
              <a:off x="5414963" y="5567363"/>
              <a:ext cx="28575" cy="42863"/>
            </a:xfrm>
            <a:custGeom>
              <a:avLst/>
              <a:gdLst>
                <a:gd name="T0" fmla="*/ 18 w 18"/>
                <a:gd name="T1" fmla="*/ 0 h 27"/>
                <a:gd name="T2" fmla="*/ 10 w 18"/>
                <a:gd name="T3" fmla="*/ 23 h 27"/>
                <a:gd name="T4" fmla="*/ 9 w 18"/>
                <a:gd name="T5" fmla="*/ 25 h 27"/>
                <a:gd name="T6" fmla="*/ 6 w 18"/>
                <a:gd name="T7" fmla="*/ 27 h 27"/>
                <a:gd name="T8" fmla="*/ 5 w 18"/>
                <a:gd name="T9" fmla="*/ 27 h 27"/>
                <a:gd name="T10" fmla="*/ 2 w 18"/>
                <a:gd name="T11" fmla="*/ 25 h 27"/>
                <a:gd name="T12" fmla="*/ 0 w 18"/>
                <a:gd name="T13" fmla="*/ 24 h 27"/>
                <a:gd name="T14" fmla="*/ 0 w 18"/>
                <a:gd name="T15" fmla="*/ 21 h 27"/>
                <a:gd name="T16" fmla="*/ 0 w 18"/>
                <a:gd name="T17" fmla="*/ 19 h 27"/>
                <a:gd name="T18" fmla="*/ 18 w 18"/>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7">
                  <a:moveTo>
                    <a:pt x="18" y="0"/>
                  </a:moveTo>
                  <a:lnTo>
                    <a:pt x="10" y="23"/>
                  </a:lnTo>
                  <a:lnTo>
                    <a:pt x="9" y="25"/>
                  </a:lnTo>
                  <a:lnTo>
                    <a:pt x="6" y="27"/>
                  </a:lnTo>
                  <a:lnTo>
                    <a:pt x="5" y="27"/>
                  </a:lnTo>
                  <a:lnTo>
                    <a:pt x="2" y="25"/>
                  </a:lnTo>
                  <a:lnTo>
                    <a:pt x="0" y="24"/>
                  </a:lnTo>
                  <a:lnTo>
                    <a:pt x="0" y="21"/>
                  </a:lnTo>
                  <a:lnTo>
                    <a:pt x="0" y="19"/>
                  </a:lnTo>
                  <a:lnTo>
                    <a:pt x="18" y="0"/>
                  </a:lnTo>
                  <a:close/>
                </a:path>
              </a:pathLst>
            </a:custGeom>
            <a:solidFill>
              <a:srgbClr val="FF8700"/>
            </a:solidFill>
            <a:ln w="0">
              <a:solidFill>
                <a:srgbClr val="FF87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0" name="Freeform 6350"/>
            <p:cNvSpPr>
              <a:spLocks/>
            </p:cNvSpPr>
            <p:nvPr/>
          </p:nvSpPr>
          <p:spPr bwMode="auto">
            <a:xfrm>
              <a:off x="5378451" y="5407025"/>
              <a:ext cx="19050" cy="25400"/>
            </a:xfrm>
            <a:custGeom>
              <a:avLst/>
              <a:gdLst>
                <a:gd name="T0" fmla="*/ 7 w 12"/>
                <a:gd name="T1" fmla="*/ 0 h 16"/>
                <a:gd name="T2" fmla="*/ 10 w 12"/>
                <a:gd name="T3" fmla="*/ 2 h 16"/>
                <a:gd name="T4" fmla="*/ 11 w 12"/>
                <a:gd name="T5" fmla="*/ 4 h 16"/>
                <a:gd name="T6" fmla="*/ 12 w 12"/>
                <a:gd name="T7" fmla="*/ 7 h 16"/>
                <a:gd name="T8" fmla="*/ 3 w 12"/>
                <a:gd name="T9" fmla="*/ 16 h 16"/>
                <a:gd name="T10" fmla="*/ 0 w 12"/>
                <a:gd name="T11" fmla="*/ 8 h 16"/>
                <a:gd name="T12" fmla="*/ 0 w 12"/>
                <a:gd name="T13" fmla="*/ 4 h 16"/>
                <a:gd name="T14" fmla="*/ 2 w 12"/>
                <a:gd name="T15" fmla="*/ 3 h 16"/>
                <a:gd name="T16" fmla="*/ 4 w 12"/>
                <a:gd name="T17" fmla="*/ 0 h 16"/>
                <a:gd name="T18" fmla="*/ 7 w 1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7" y="0"/>
                  </a:moveTo>
                  <a:lnTo>
                    <a:pt x="10" y="2"/>
                  </a:lnTo>
                  <a:lnTo>
                    <a:pt x="11" y="4"/>
                  </a:lnTo>
                  <a:lnTo>
                    <a:pt x="12" y="7"/>
                  </a:lnTo>
                  <a:lnTo>
                    <a:pt x="3" y="16"/>
                  </a:lnTo>
                  <a:lnTo>
                    <a:pt x="0" y="8"/>
                  </a:lnTo>
                  <a:lnTo>
                    <a:pt x="0" y="4"/>
                  </a:lnTo>
                  <a:lnTo>
                    <a:pt x="2" y="3"/>
                  </a:lnTo>
                  <a:lnTo>
                    <a:pt x="4" y="0"/>
                  </a:lnTo>
                  <a:lnTo>
                    <a:pt x="7" y="0"/>
                  </a:lnTo>
                  <a:close/>
                </a:path>
              </a:pathLst>
            </a:custGeom>
            <a:solidFill>
              <a:srgbClr val="FFBB00"/>
            </a:solidFill>
            <a:ln w="0">
              <a:solidFill>
                <a:srgbClr val="FFBB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1" name="Freeform 6351"/>
            <p:cNvSpPr>
              <a:spLocks/>
            </p:cNvSpPr>
            <p:nvPr/>
          </p:nvSpPr>
          <p:spPr bwMode="auto">
            <a:xfrm>
              <a:off x="5383213" y="5418138"/>
              <a:ext cx="19050" cy="33338"/>
            </a:xfrm>
            <a:custGeom>
              <a:avLst/>
              <a:gdLst>
                <a:gd name="T0" fmla="*/ 9 w 12"/>
                <a:gd name="T1" fmla="*/ 0 h 21"/>
                <a:gd name="T2" fmla="*/ 12 w 12"/>
                <a:gd name="T3" fmla="*/ 12 h 21"/>
                <a:gd name="T4" fmla="*/ 3 w 12"/>
                <a:gd name="T5" fmla="*/ 21 h 21"/>
                <a:gd name="T6" fmla="*/ 0 w 12"/>
                <a:gd name="T7" fmla="*/ 9 h 21"/>
                <a:gd name="T8" fmla="*/ 9 w 12"/>
                <a:gd name="T9" fmla="*/ 0 h 21"/>
              </a:gdLst>
              <a:ahLst/>
              <a:cxnLst>
                <a:cxn ang="0">
                  <a:pos x="T0" y="T1"/>
                </a:cxn>
                <a:cxn ang="0">
                  <a:pos x="T2" y="T3"/>
                </a:cxn>
                <a:cxn ang="0">
                  <a:pos x="T4" y="T5"/>
                </a:cxn>
                <a:cxn ang="0">
                  <a:pos x="T6" y="T7"/>
                </a:cxn>
                <a:cxn ang="0">
                  <a:pos x="T8" y="T9"/>
                </a:cxn>
              </a:cxnLst>
              <a:rect l="0" t="0" r="r" b="b"/>
              <a:pathLst>
                <a:path w="12" h="21">
                  <a:moveTo>
                    <a:pt x="9" y="0"/>
                  </a:moveTo>
                  <a:lnTo>
                    <a:pt x="12" y="12"/>
                  </a:lnTo>
                  <a:lnTo>
                    <a:pt x="3" y="21"/>
                  </a:lnTo>
                  <a:lnTo>
                    <a:pt x="0" y="9"/>
                  </a:lnTo>
                  <a:lnTo>
                    <a:pt x="9" y="0"/>
                  </a:lnTo>
                  <a:close/>
                </a:path>
              </a:pathLst>
            </a:custGeom>
            <a:solidFill>
              <a:srgbClr val="FFB200"/>
            </a:solidFill>
            <a:ln w="0">
              <a:solidFill>
                <a:srgbClr val="FFB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2" name="Freeform 6352"/>
            <p:cNvSpPr>
              <a:spLocks/>
            </p:cNvSpPr>
            <p:nvPr/>
          </p:nvSpPr>
          <p:spPr bwMode="auto">
            <a:xfrm>
              <a:off x="5387976" y="5437188"/>
              <a:ext cx="17463" cy="34925"/>
            </a:xfrm>
            <a:custGeom>
              <a:avLst/>
              <a:gdLst>
                <a:gd name="T0" fmla="*/ 9 w 11"/>
                <a:gd name="T1" fmla="*/ 0 h 22"/>
                <a:gd name="T2" fmla="*/ 10 w 11"/>
                <a:gd name="T3" fmla="*/ 8 h 22"/>
                <a:gd name="T4" fmla="*/ 11 w 11"/>
                <a:gd name="T5" fmla="*/ 12 h 22"/>
                <a:gd name="T6" fmla="*/ 1 w 11"/>
                <a:gd name="T7" fmla="*/ 22 h 22"/>
                <a:gd name="T8" fmla="*/ 0 w 11"/>
                <a:gd name="T9" fmla="*/ 9 h 22"/>
                <a:gd name="T10" fmla="*/ 0 w 11"/>
                <a:gd name="T11" fmla="*/ 9 h 22"/>
                <a:gd name="T12" fmla="*/ 9 w 1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1" h="22">
                  <a:moveTo>
                    <a:pt x="9" y="0"/>
                  </a:moveTo>
                  <a:lnTo>
                    <a:pt x="10" y="8"/>
                  </a:lnTo>
                  <a:lnTo>
                    <a:pt x="11" y="12"/>
                  </a:lnTo>
                  <a:lnTo>
                    <a:pt x="1" y="22"/>
                  </a:lnTo>
                  <a:lnTo>
                    <a:pt x="0" y="9"/>
                  </a:lnTo>
                  <a:lnTo>
                    <a:pt x="0" y="9"/>
                  </a:lnTo>
                  <a:lnTo>
                    <a:pt x="9" y="0"/>
                  </a:lnTo>
                  <a:close/>
                </a:path>
              </a:pathLst>
            </a:custGeom>
            <a:solidFill>
              <a:srgbClr val="FFAA00"/>
            </a:solidFill>
            <a:ln w="0">
              <a:solidFill>
                <a:srgbClr val="FFA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3" name="Freeform 6353"/>
            <p:cNvSpPr>
              <a:spLocks/>
            </p:cNvSpPr>
            <p:nvPr/>
          </p:nvSpPr>
          <p:spPr bwMode="auto">
            <a:xfrm>
              <a:off x="5389563" y="5456238"/>
              <a:ext cx="19050" cy="39688"/>
            </a:xfrm>
            <a:custGeom>
              <a:avLst/>
              <a:gdLst>
                <a:gd name="T0" fmla="*/ 10 w 12"/>
                <a:gd name="T1" fmla="*/ 0 h 25"/>
                <a:gd name="T2" fmla="*/ 12 w 12"/>
                <a:gd name="T3" fmla="*/ 13 h 25"/>
                <a:gd name="T4" fmla="*/ 0 w 12"/>
                <a:gd name="T5" fmla="*/ 25 h 25"/>
                <a:gd name="T6" fmla="*/ 0 w 12"/>
                <a:gd name="T7" fmla="*/ 18 h 25"/>
                <a:gd name="T8" fmla="*/ 0 w 12"/>
                <a:gd name="T9" fmla="*/ 10 h 25"/>
                <a:gd name="T10" fmla="*/ 10 w 12"/>
                <a:gd name="T11" fmla="*/ 0 h 25"/>
              </a:gdLst>
              <a:ahLst/>
              <a:cxnLst>
                <a:cxn ang="0">
                  <a:pos x="T0" y="T1"/>
                </a:cxn>
                <a:cxn ang="0">
                  <a:pos x="T2" y="T3"/>
                </a:cxn>
                <a:cxn ang="0">
                  <a:pos x="T4" y="T5"/>
                </a:cxn>
                <a:cxn ang="0">
                  <a:pos x="T6" y="T7"/>
                </a:cxn>
                <a:cxn ang="0">
                  <a:pos x="T8" y="T9"/>
                </a:cxn>
                <a:cxn ang="0">
                  <a:pos x="T10" y="T11"/>
                </a:cxn>
              </a:cxnLst>
              <a:rect l="0" t="0" r="r" b="b"/>
              <a:pathLst>
                <a:path w="12" h="25">
                  <a:moveTo>
                    <a:pt x="10" y="0"/>
                  </a:moveTo>
                  <a:lnTo>
                    <a:pt x="12" y="13"/>
                  </a:lnTo>
                  <a:lnTo>
                    <a:pt x="0" y="25"/>
                  </a:lnTo>
                  <a:lnTo>
                    <a:pt x="0" y="18"/>
                  </a:lnTo>
                  <a:lnTo>
                    <a:pt x="0" y="10"/>
                  </a:lnTo>
                  <a:lnTo>
                    <a:pt x="10" y="0"/>
                  </a:lnTo>
                  <a:close/>
                </a:path>
              </a:pathLst>
            </a:custGeom>
            <a:solidFill>
              <a:srgbClr val="FFA200"/>
            </a:solidFill>
            <a:ln w="0">
              <a:solidFill>
                <a:srgbClr val="FFA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4" name="Freeform 6354"/>
            <p:cNvSpPr>
              <a:spLocks/>
            </p:cNvSpPr>
            <p:nvPr/>
          </p:nvSpPr>
          <p:spPr bwMode="auto">
            <a:xfrm>
              <a:off x="5387976" y="5476875"/>
              <a:ext cx="20638" cy="42863"/>
            </a:xfrm>
            <a:custGeom>
              <a:avLst/>
              <a:gdLst>
                <a:gd name="T0" fmla="*/ 13 w 13"/>
                <a:gd name="T1" fmla="*/ 0 h 27"/>
                <a:gd name="T2" fmla="*/ 13 w 13"/>
                <a:gd name="T3" fmla="*/ 5 h 27"/>
                <a:gd name="T4" fmla="*/ 11 w 13"/>
                <a:gd name="T5" fmla="*/ 15 h 27"/>
                <a:gd name="T6" fmla="*/ 0 w 13"/>
                <a:gd name="T7" fmla="*/ 27 h 27"/>
                <a:gd name="T8" fmla="*/ 0 w 13"/>
                <a:gd name="T9" fmla="*/ 26 h 27"/>
                <a:gd name="T10" fmla="*/ 1 w 13"/>
                <a:gd name="T11" fmla="*/ 12 h 27"/>
                <a:gd name="T12" fmla="*/ 13 w 13"/>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13" h="27">
                  <a:moveTo>
                    <a:pt x="13" y="0"/>
                  </a:moveTo>
                  <a:lnTo>
                    <a:pt x="13" y="5"/>
                  </a:lnTo>
                  <a:lnTo>
                    <a:pt x="11" y="15"/>
                  </a:lnTo>
                  <a:lnTo>
                    <a:pt x="0" y="27"/>
                  </a:lnTo>
                  <a:lnTo>
                    <a:pt x="0" y="26"/>
                  </a:lnTo>
                  <a:lnTo>
                    <a:pt x="1" y="12"/>
                  </a:lnTo>
                  <a:lnTo>
                    <a:pt x="13" y="0"/>
                  </a:lnTo>
                  <a:close/>
                </a:path>
              </a:pathLst>
            </a:custGeom>
            <a:solidFill>
              <a:srgbClr val="FF9A00"/>
            </a:solidFill>
            <a:ln w="0">
              <a:solidFill>
                <a:srgbClr val="FF9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5" name="Freeform 6355"/>
            <p:cNvSpPr>
              <a:spLocks/>
            </p:cNvSpPr>
            <p:nvPr/>
          </p:nvSpPr>
          <p:spPr bwMode="auto">
            <a:xfrm>
              <a:off x="5378451" y="5500688"/>
              <a:ext cx="26988" cy="50800"/>
            </a:xfrm>
            <a:custGeom>
              <a:avLst/>
              <a:gdLst>
                <a:gd name="T0" fmla="*/ 17 w 17"/>
                <a:gd name="T1" fmla="*/ 0 h 32"/>
                <a:gd name="T2" fmla="*/ 16 w 17"/>
                <a:gd name="T3" fmla="*/ 12 h 32"/>
                <a:gd name="T4" fmla="*/ 16 w 17"/>
                <a:gd name="T5" fmla="*/ 16 h 32"/>
                <a:gd name="T6" fmla="*/ 0 w 17"/>
                <a:gd name="T7" fmla="*/ 32 h 32"/>
                <a:gd name="T8" fmla="*/ 0 w 17"/>
                <a:gd name="T9" fmla="*/ 32 h 32"/>
                <a:gd name="T10" fmla="*/ 6 w 17"/>
                <a:gd name="T11" fmla="*/ 12 h 32"/>
                <a:gd name="T12" fmla="*/ 17 w 17"/>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7" h="32">
                  <a:moveTo>
                    <a:pt x="17" y="0"/>
                  </a:moveTo>
                  <a:lnTo>
                    <a:pt x="16" y="12"/>
                  </a:lnTo>
                  <a:lnTo>
                    <a:pt x="16" y="16"/>
                  </a:lnTo>
                  <a:lnTo>
                    <a:pt x="0" y="32"/>
                  </a:lnTo>
                  <a:lnTo>
                    <a:pt x="0" y="32"/>
                  </a:lnTo>
                  <a:lnTo>
                    <a:pt x="6" y="12"/>
                  </a:lnTo>
                  <a:lnTo>
                    <a:pt x="17" y="0"/>
                  </a:lnTo>
                  <a:close/>
                </a:path>
              </a:pathLst>
            </a:custGeom>
            <a:solidFill>
              <a:srgbClr val="FF9200"/>
            </a:solidFill>
            <a:ln w="0">
              <a:solidFill>
                <a:srgbClr val="FF92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56" name="Freeform 6356"/>
            <p:cNvSpPr>
              <a:spLocks/>
            </p:cNvSpPr>
            <p:nvPr/>
          </p:nvSpPr>
          <p:spPr bwMode="auto">
            <a:xfrm>
              <a:off x="5378451" y="5526088"/>
              <a:ext cx="25400" cy="34925"/>
            </a:xfrm>
            <a:custGeom>
              <a:avLst/>
              <a:gdLst>
                <a:gd name="T0" fmla="*/ 16 w 16"/>
                <a:gd name="T1" fmla="*/ 0 h 22"/>
                <a:gd name="T2" fmla="*/ 11 w 16"/>
                <a:gd name="T3" fmla="*/ 19 h 22"/>
                <a:gd name="T4" fmla="*/ 10 w 16"/>
                <a:gd name="T5" fmla="*/ 21 h 22"/>
                <a:gd name="T6" fmla="*/ 8 w 16"/>
                <a:gd name="T7" fmla="*/ 22 h 22"/>
                <a:gd name="T8" fmla="*/ 6 w 16"/>
                <a:gd name="T9" fmla="*/ 22 h 22"/>
                <a:gd name="T10" fmla="*/ 4 w 16"/>
                <a:gd name="T11" fmla="*/ 22 h 22"/>
                <a:gd name="T12" fmla="*/ 2 w 16"/>
                <a:gd name="T13" fmla="*/ 21 h 22"/>
                <a:gd name="T14" fmla="*/ 0 w 16"/>
                <a:gd name="T15" fmla="*/ 19 h 22"/>
                <a:gd name="T16" fmla="*/ 0 w 16"/>
                <a:gd name="T17" fmla="*/ 16 h 22"/>
                <a:gd name="T18" fmla="*/ 16 w 16"/>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2">
                  <a:moveTo>
                    <a:pt x="16" y="0"/>
                  </a:moveTo>
                  <a:lnTo>
                    <a:pt x="11" y="19"/>
                  </a:lnTo>
                  <a:lnTo>
                    <a:pt x="10" y="21"/>
                  </a:lnTo>
                  <a:lnTo>
                    <a:pt x="8" y="22"/>
                  </a:lnTo>
                  <a:lnTo>
                    <a:pt x="6" y="22"/>
                  </a:lnTo>
                  <a:lnTo>
                    <a:pt x="4" y="22"/>
                  </a:lnTo>
                  <a:lnTo>
                    <a:pt x="2" y="21"/>
                  </a:lnTo>
                  <a:lnTo>
                    <a:pt x="0" y="19"/>
                  </a:lnTo>
                  <a:lnTo>
                    <a:pt x="0" y="16"/>
                  </a:lnTo>
                  <a:lnTo>
                    <a:pt x="16" y="0"/>
                  </a:lnTo>
                  <a:close/>
                </a:path>
              </a:pathLst>
            </a:custGeom>
            <a:solidFill>
              <a:srgbClr val="FF8A00"/>
            </a:solidFill>
            <a:ln w="0">
              <a:solidFill>
                <a:srgbClr val="FF8A00"/>
              </a:solid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spTree>
    <p:extLst>
      <p:ext uri="{BB962C8B-B14F-4D97-AF65-F5344CB8AC3E}">
        <p14:creationId xmlns:p14="http://schemas.microsoft.com/office/powerpoint/2010/main" val="156870194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kopowski_t\Desktop\Oasy\Galilei\Screenshots\Mozilla Firefox_02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988" y="5728816"/>
            <a:ext cx="5400000" cy="541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4" descr="C:\Users\kopowski_t\Desktop\Oasy\Galilei\Screenshots\Mozilla Firefox_02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5899" y="4597788"/>
            <a:ext cx="5400000" cy="101489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Phones</a:t>
            </a:r>
            <a:r>
              <a:rPr lang="de-DE" dirty="0"/>
              <a:t> &amp; Users</a:t>
            </a:r>
          </a:p>
        </p:txBody>
      </p:sp>
      <p:grpSp>
        <p:nvGrpSpPr>
          <p:cNvPr id="13" name="Gruppieren 12"/>
          <p:cNvGrpSpPr/>
          <p:nvPr/>
        </p:nvGrpSpPr>
        <p:grpSpPr>
          <a:xfrm>
            <a:off x="3478248" y="1696368"/>
            <a:ext cx="3725351" cy="2600072"/>
            <a:chOff x="3571385" y="2054331"/>
            <a:chExt cx="3725351" cy="2600072"/>
          </a:xfrm>
        </p:grpSpPr>
        <p:sp>
          <p:nvSpPr>
            <p:cNvPr id="8" name="Rechteck 7"/>
            <p:cNvSpPr/>
            <p:nvPr/>
          </p:nvSpPr>
          <p:spPr>
            <a:xfrm>
              <a:off x="3599210" y="2054331"/>
              <a:ext cx="3697526" cy="260007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solidFill>
                  <a:srgbClr val="F79646">
                    <a:lumMod val="75000"/>
                  </a:srgbClr>
                </a:solidFill>
                <a:latin typeface="Arial" pitchFamily="34" charset="0"/>
                <a:cs typeface="Arial" pitchFamily="34" charset="0"/>
              </a:endParaRPr>
            </a:p>
          </p:txBody>
        </p:sp>
        <p:cxnSp>
          <p:nvCxnSpPr>
            <p:cNvPr id="9" name="Gerade Verbindung 8"/>
            <p:cNvCxnSpPr/>
            <p:nvPr/>
          </p:nvCxnSpPr>
          <p:spPr>
            <a:xfrm>
              <a:off x="3571385" y="4326584"/>
              <a:ext cx="36975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3754112" y="4337726"/>
              <a:ext cx="1144472" cy="307777"/>
            </a:xfrm>
            <a:prstGeom prst="rect">
              <a:avLst/>
            </a:prstGeom>
            <a:noFill/>
          </p:spPr>
          <p:txBody>
            <a:bodyPr wrap="square" rtlCol="0">
              <a:spAutoFit/>
            </a:bodyPr>
            <a:lstStyle/>
            <a:p>
              <a:pPr algn="ctr"/>
              <a:r>
                <a:rPr lang="de-DE" sz="1400" dirty="0" smtClean="0">
                  <a:solidFill>
                    <a:prstClr val="white"/>
                  </a:solidFill>
                  <a:latin typeface="Arial" pitchFamily="34" charset="0"/>
                  <a:cs typeface="Arial" pitchFamily="34" charset="0"/>
                </a:rPr>
                <a:t>Anrufe</a:t>
              </a:r>
              <a:endParaRPr lang="de-DE" sz="1400" dirty="0">
                <a:solidFill>
                  <a:prstClr val="white"/>
                </a:solidFill>
                <a:latin typeface="Arial" pitchFamily="34" charset="0"/>
                <a:cs typeface="Arial" pitchFamily="34" charset="0"/>
              </a:endParaRPr>
            </a:p>
          </p:txBody>
        </p:sp>
        <p:sp>
          <p:nvSpPr>
            <p:cNvPr id="12" name="Textfeld 11"/>
            <p:cNvSpPr txBox="1"/>
            <p:nvPr/>
          </p:nvSpPr>
          <p:spPr>
            <a:xfrm>
              <a:off x="3754110" y="2342363"/>
              <a:ext cx="1571344" cy="307777"/>
            </a:xfrm>
            <a:prstGeom prst="rect">
              <a:avLst/>
            </a:prstGeom>
            <a:noFill/>
          </p:spPr>
          <p:txBody>
            <a:bodyPr wrap="square" rtlCol="0">
              <a:spAutoFit/>
            </a:bodyPr>
            <a:lstStyle/>
            <a:p>
              <a:r>
                <a:rPr lang="de-DE" sz="1400" dirty="0" smtClean="0">
                  <a:solidFill>
                    <a:prstClr val="white"/>
                  </a:solidFill>
                  <a:latin typeface="Arial" pitchFamily="34" charset="0"/>
                  <a:cs typeface="Arial" pitchFamily="34" charset="0"/>
                </a:rPr>
                <a:t>95008</a:t>
              </a:r>
              <a:endParaRPr lang="de-DE" sz="1400" dirty="0">
                <a:solidFill>
                  <a:prstClr val="white"/>
                </a:solidFill>
                <a:latin typeface="Arial" pitchFamily="34" charset="0"/>
                <a:cs typeface="Arial" pitchFamily="34" charset="0"/>
              </a:endParaRPr>
            </a:p>
          </p:txBody>
        </p:sp>
        <p:sp>
          <p:nvSpPr>
            <p:cNvPr id="20" name="Textfeld 19"/>
            <p:cNvSpPr txBox="1"/>
            <p:nvPr/>
          </p:nvSpPr>
          <p:spPr>
            <a:xfrm>
              <a:off x="5668377" y="4326584"/>
              <a:ext cx="1417807" cy="307777"/>
            </a:xfrm>
            <a:prstGeom prst="rect">
              <a:avLst/>
            </a:prstGeom>
            <a:noFill/>
          </p:spPr>
          <p:txBody>
            <a:bodyPr wrap="square" rtlCol="0">
              <a:spAutoFit/>
            </a:bodyPr>
            <a:lstStyle/>
            <a:p>
              <a:pPr algn="r"/>
              <a:r>
                <a:rPr lang="de-DE" sz="1400" dirty="0" smtClean="0">
                  <a:solidFill>
                    <a:prstClr val="white"/>
                  </a:solidFill>
                  <a:latin typeface="Arial" pitchFamily="34" charset="0"/>
                  <a:cs typeface="Arial" pitchFamily="34" charset="0"/>
                </a:rPr>
                <a:t>Verbindung</a:t>
              </a:r>
              <a:endParaRPr lang="de-DE" sz="1400" dirty="0">
                <a:solidFill>
                  <a:prstClr val="white"/>
                </a:solidFill>
                <a:latin typeface="Arial" pitchFamily="34" charset="0"/>
                <a:cs typeface="Arial" pitchFamily="34" charset="0"/>
              </a:endParaRPr>
            </a:p>
          </p:txBody>
        </p:sp>
        <p:sp>
          <p:nvSpPr>
            <p:cNvPr id="21" name="Textfeld 20"/>
            <p:cNvSpPr txBox="1"/>
            <p:nvPr/>
          </p:nvSpPr>
          <p:spPr>
            <a:xfrm>
              <a:off x="3796168" y="3978802"/>
              <a:ext cx="1571344" cy="307777"/>
            </a:xfrm>
            <a:prstGeom prst="rect">
              <a:avLst/>
            </a:prstGeom>
            <a:noFill/>
          </p:spPr>
          <p:txBody>
            <a:bodyPr wrap="square" rtlCol="0">
              <a:spAutoFit/>
            </a:bodyPr>
            <a:lstStyle/>
            <a:p>
              <a:r>
                <a:rPr lang="de-DE" sz="1400" dirty="0" smtClean="0">
                  <a:solidFill>
                    <a:prstClr val="white"/>
                  </a:solidFill>
                  <a:latin typeface="Arial" pitchFamily="34" charset="0"/>
                  <a:cs typeface="Arial" pitchFamily="34" charset="0"/>
                </a:rPr>
                <a:t>15.09.2014</a:t>
              </a:r>
              <a:endParaRPr lang="de-DE" sz="1400" dirty="0">
                <a:solidFill>
                  <a:prstClr val="white"/>
                </a:solidFill>
                <a:latin typeface="Arial" pitchFamily="34" charset="0"/>
                <a:cs typeface="Arial" pitchFamily="34" charset="0"/>
              </a:endParaRPr>
            </a:p>
          </p:txBody>
        </p:sp>
        <p:pic>
          <p:nvPicPr>
            <p:cNvPr id="28" name="Grafik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962" y="2864080"/>
              <a:ext cx="1298451" cy="1298451"/>
            </a:xfrm>
            <a:prstGeom prst="rect">
              <a:avLst/>
            </a:prstGeom>
          </p:spPr>
        </p:pic>
      </p:grpSp>
      <p:grpSp>
        <p:nvGrpSpPr>
          <p:cNvPr id="4" name="Gruppieren 3"/>
          <p:cNvGrpSpPr/>
          <p:nvPr/>
        </p:nvGrpSpPr>
        <p:grpSpPr>
          <a:xfrm>
            <a:off x="2315220" y="1992850"/>
            <a:ext cx="972038" cy="353943"/>
            <a:chOff x="8310015" y="6143493"/>
            <a:chExt cx="972038" cy="353943"/>
          </a:xfrm>
        </p:grpSpPr>
        <p:sp>
          <p:nvSpPr>
            <p:cNvPr id="30" name="Ellipse 29"/>
            <p:cNvSpPr/>
            <p:nvPr/>
          </p:nvSpPr>
          <p:spPr>
            <a:xfrm>
              <a:off x="9102033" y="6232873"/>
              <a:ext cx="180020" cy="175184"/>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2" name="Textfeld 31"/>
            <p:cNvSpPr txBox="1"/>
            <p:nvPr/>
          </p:nvSpPr>
          <p:spPr>
            <a:xfrm>
              <a:off x="8310015" y="6143493"/>
              <a:ext cx="772739" cy="353943"/>
            </a:xfrm>
            <a:prstGeom prst="rect">
              <a:avLst/>
            </a:prstGeom>
            <a:noFill/>
          </p:spPr>
          <p:txBody>
            <a:bodyPr wrap="square" rtlCol="0">
              <a:spAutoFit/>
            </a:bodyPr>
            <a:lstStyle/>
            <a:p>
              <a:pPr algn="ctr"/>
              <a:r>
                <a:rPr lang="de-DE" dirty="0" smtClean="0">
                  <a:solidFill>
                    <a:prstClr val="black"/>
                  </a:solidFill>
                </a:rPr>
                <a:t>Status</a:t>
              </a:r>
            </a:p>
          </p:txBody>
        </p:sp>
      </p:grpSp>
      <p:pic>
        <p:nvPicPr>
          <p:cNvPr id="16386" name="Picture 2" descr="C:\Users\kopowski_t\Desktop\Oasy\Galilei\Screenshots\Mozilla Firefox_02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505127" y="4720704"/>
            <a:ext cx="4655951" cy="145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4" name="Gruppieren 13"/>
          <p:cNvGrpSpPr/>
          <p:nvPr/>
        </p:nvGrpSpPr>
        <p:grpSpPr>
          <a:xfrm>
            <a:off x="226988" y="5794683"/>
            <a:ext cx="9540586" cy="582205"/>
            <a:chOff x="435574" y="6517290"/>
            <a:chExt cx="9540586" cy="582205"/>
          </a:xfrm>
        </p:grpSpPr>
        <p:sp>
          <p:nvSpPr>
            <p:cNvPr id="7" name="Rechteck 6"/>
            <p:cNvSpPr/>
            <p:nvPr/>
          </p:nvSpPr>
          <p:spPr>
            <a:xfrm>
              <a:off x="435574" y="6613353"/>
              <a:ext cx="4824536" cy="48614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3" name="Rechteck 32"/>
            <p:cNvSpPr/>
            <p:nvPr/>
          </p:nvSpPr>
          <p:spPr>
            <a:xfrm>
              <a:off x="5713713" y="6517290"/>
              <a:ext cx="4262447" cy="48614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spTree>
    <p:extLst>
      <p:ext uri="{BB962C8B-B14F-4D97-AF65-F5344CB8AC3E}">
        <p14:creationId xmlns:p14="http://schemas.microsoft.com/office/powerpoint/2010/main" val="193406743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BRI </a:t>
            </a:r>
            <a:r>
              <a:rPr lang="de-DE" dirty="0" err="1" smtClean="0"/>
              <a:t>Configuration</a:t>
            </a:r>
            <a:endParaRPr lang="de-DE" dirty="0"/>
          </a:p>
        </p:txBody>
      </p:sp>
      <p:cxnSp>
        <p:nvCxnSpPr>
          <p:cNvPr id="5" name="Gerade Verbindung 4"/>
          <p:cNvCxnSpPr/>
          <p:nvPr/>
        </p:nvCxnSpPr>
        <p:spPr>
          <a:xfrm flipV="1">
            <a:off x="4907468" y="2283319"/>
            <a:ext cx="0" cy="1020911"/>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3"/>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2"/>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26" y="3424561"/>
            <a:ext cx="1523809" cy="242867"/>
          </a:xfrm>
          <a:prstGeom prst="rect">
            <a:avLst/>
          </a:prstGeom>
        </p:spPr>
      </p:pic>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33" name="Grafik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51324" y="2776489"/>
            <a:ext cx="1523809" cy="250371"/>
          </a:xfrm>
          <a:prstGeom prst="rect">
            <a:avLst/>
          </a:prstGeom>
        </p:spPr>
      </p:pic>
      <p:sp>
        <p:nvSpPr>
          <p:cNvPr id="35" name="Textfeld 34"/>
          <p:cNvSpPr txBox="1"/>
          <p:nvPr/>
        </p:nvSpPr>
        <p:spPr>
          <a:xfrm>
            <a:off x="5246852" y="5086842"/>
            <a:ext cx="950901" cy="353943"/>
          </a:xfrm>
          <a:prstGeom prst="rect">
            <a:avLst/>
          </a:prstGeom>
          <a:noFill/>
        </p:spPr>
        <p:txBody>
          <a:bodyPr wrap="none" rtlCol="0">
            <a:spAutoFit/>
          </a:bodyPr>
          <a:lstStyle/>
          <a:p>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prstClr val="black"/>
                </a:solidFill>
              </a:rPr>
              <a:t>BRI</a:t>
            </a:r>
          </a:p>
          <a:p>
            <a:pPr algn="ctr"/>
            <a:r>
              <a:rPr lang="de-DE" dirty="0" smtClean="0">
                <a:solidFill>
                  <a:prstClr val="black"/>
                </a:solidFill>
              </a:rPr>
              <a:t>Analog </a:t>
            </a:r>
            <a:r>
              <a:rPr lang="de-DE" dirty="0" err="1" smtClean="0">
                <a:solidFill>
                  <a:prstClr val="black"/>
                </a:solidFill>
              </a:rPr>
              <a:t>line</a:t>
            </a:r>
            <a:endParaRPr lang="de-DE" dirty="0" smtClean="0">
              <a:solidFill>
                <a:prstClr val="black"/>
              </a:solidFill>
            </a:endParaRPr>
          </a:p>
        </p:txBody>
      </p:sp>
      <p:sp>
        <p:nvSpPr>
          <p:cNvPr id="44" name="Wolke 43"/>
          <p:cNvSpPr/>
          <p:nvPr/>
        </p:nvSpPr>
        <p:spPr>
          <a:xfrm>
            <a:off x="8620505" y="5008736"/>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prstClr val="black"/>
                </a:solidFill>
              </a:rPr>
              <a:t>ITSP</a:t>
            </a:r>
            <a:br>
              <a:rPr lang="de-DE" dirty="0" smtClean="0">
                <a:solidFill>
                  <a:prstClr val="black"/>
                </a:solidFill>
              </a:rPr>
            </a:br>
            <a:r>
              <a:rPr lang="de-DE" dirty="0" smtClean="0">
                <a:solidFill>
                  <a:prstClr val="black"/>
                </a:solidFill>
              </a:rPr>
              <a:t>Internet</a:t>
            </a:r>
          </a:p>
        </p:txBody>
      </p:sp>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2" name="Gerade Verbindung 61"/>
          <p:cNvCxnSpPr/>
          <p:nvPr/>
        </p:nvCxnSpPr>
        <p:spPr>
          <a:xfrm flipV="1">
            <a:off x="5059868"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sp>
        <p:nvSpPr>
          <p:cNvPr id="76" name="Textfeld 75"/>
          <p:cNvSpPr txBox="1"/>
          <p:nvPr/>
        </p:nvSpPr>
        <p:spPr>
          <a:xfrm>
            <a:off x="443012" y="1671816"/>
            <a:ext cx="2736304"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800" b="1" dirty="0" smtClean="0"/>
              <a:t>ISDN configuration</a:t>
            </a:r>
          </a:p>
          <a:p>
            <a:pPr marL="285750" indent="-285750">
              <a:buFont typeface="Arial" panose="020B0604020202020204" pitchFamily="34" charset="0"/>
              <a:buChar char="•"/>
            </a:pPr>
            <a:r>
              <a:rPr lang="en-US" sz="1800" dirty="0" smtClean="0"/>
              <a:t>Concept</a:t>
            </a:r>
          </a:p>
          <a:p>
            <a:pPr marL="285750" indent="-285750">
              <a:buFont typeface="Arial" panose="020B0604020202020204" pitchFamily="34" charset="0"/>
              <a:buChar char="•"/>
            </a:pPr>
            <a:r>
              <a:rPr lang="en-US" sz="1800" dirty="0"/>
              <a:t>T</a:t>
            </a:r>
            <a:r>
              <a:rPr lang="en-US" sz="1800" dirty="0" smtClean="0"/>
              <a:t>DM Gateway</a:t>
            </a:r>
          </a:p>
          <a:p>
            <a:pPr marL="285750" indent="-285750">
              <a:buFont typeface="Arial" panose="020B0604020202020204" pitchFamily="34" charset="0"/>
              <a:buChar char="•"/>
            </a:pPr>
            <a:r>
              <a:rPr lang="en-US" sz="1800" dirty="0" smtClean="0"/>
              <a:t>SIP Gateway</a:t>
            </a:r>
          </a:p>
          <a:p>
            <a:pPr marL="285750" indent="-285750">
              <a:buFont typeface="Arial" panose="020B0604020202020204" pitchFamily="34" charset="0"/>
              <a:buChar char="•"/>
            </a:pPr>
            <a:r>
              <a:rPr lang="en-US" sz="1800" dirty="0" smtClean="0"/>
              <a:t>Gateway group</a:t>
            </a:r>
          </a:p>
          <a:p>
            <a:pPr marL="285750" indent="-285750">
              <a:buFont typeface="Arial" panose="020B0604020202020204" pitchFamily="34" charset="0"/>
              <a:buChar char="•"/>
            </a:pPr>
            <a:r>
              <a:rPr lang="en-US" sz="1800" dirty="0" smtClean="0"/>
              <a:t>Inbound Routing</a:t>
            </a:r>
          </a:p>
          <a:p>
            <a:pPr marL="285750" indent="-285750">
              <a:buFont typeface="Arial" panose="020B0604020202020204" pitchFamily="34" charset="0"/>
              <a:buChar char="•"/>
            </a:pPr>
            <a:r>
              <a:rPr lang="en-US" sz="1800" dirty="0" smtClean="0"/>
              <a:t>Outbound Routing</a:t>
            </a:r>
            <a:endParaRPr lang="de-DE" sz="1800" b="1" dirty="0" smtClean="0">
              <a:solidFill>
                <a:prstClr val="black"/>
              </a:solidFill>
            </a:endParaRPr>
          </a:p>
        </p:txBody>
      </p: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301" name="Gruppieren 300"/>
          <p:cNvGrpSpPr/>
          <p:nvPr/>
        </p:nvGrpSpPr>
        <p:grpSpPr>
          <a:xfrm>
            <a:off x="6495026" y="4048596"/>
            <a:ext cx="788746" cy="385106"/>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339" name="Gruppieren 338"/>
          <p:cNvGrpSpPr/>
          <p:nvPr/>
        </p:nvGrpSpPr>
        <p:grpSpPr>
          <a:xfrm>
            <a:off x="7431130" y="4048240"/>
            <a:ext cx="788746" cy="385106"/>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377" name="Gruppieren 376"/>
          <p:cNvGrpSpPr/>
          <p:nvPr/>
        </p:nvGrpSpPr>
        <p:grpSpPr>
          <a:xfrm>
            <a:off x="9299996" y="4048244"/>
            <a:ext cx="788746" cy="385106"/>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415" name="Gruppieren 414"/>
          <p:cNvGrpSpPr/>
          <p:nvPr/>
        </p:nvGrpSpPr>
        <p:grpSpPr>
          <a:xfrm>
            <a:off x="8367235" y="4048242"/>
            <a:ext cx="788746" cy="385106"/>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3" name="Abgerundetes Rechteck 452"/>
          <p:cNvSpPr/>
          <p:nvPr/>
        </p:nvSpPr>
        <p:spPr>
          <a:xfrm>
            <a:off x="3352722" y="3146721"/>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prstClr val="black"/>
              </a:solidFill>
            </a:endParaRPr>
          </a:p>
        </p:txBody>
      </p:sp>
      <p:pic>
        <p:nvPicPr>
          <p:cNvPr id="459"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587" y="3280544"/>
            <a:ext cx="2737143" cy="6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28864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Agenda Day 2</a:t>
            </a:r>
            <a:endParaRPr lang="de-DE" dirty="0"/>
          </a:p>
        </p:txBody>
      </p:sp>
      <p:sp>
        <p:nvSpPr>
          <p:cNvPr id="5" name="Abgerundetes Rechteck 4"/>
          <p:cNvSpPr/>
          <p:nvPr/>
        </p:nvSpPr>
        <p:spPr>
          <a:xfrm>
            <a:off x="2133104" y="1624360"/>
            <a:ext cx="6419975" cy="4464496"/>
          </a:xfrm>
          <a:prstGeom prst="roundRect">
            <a:avLst/>
          </a:prstGeom>
          <a:gradFill>
            <a:gsLst>
              <a:gs pos="0">
                <a:schemeClr val="accent6"/>
              </a:gs>
              <a:gs pos="35000">
                <a:schemeClr val="accent6">
                  <a:lumMod val="40000"/>
                  <a:lumOff val="60000"/>
                </a:schemeClr>
              </a:gs>
              <a:gs pos="100000">
                <a:schemeClr val="accent6">
                  <a:lumMod val="60000"/>
                  <a:lumOff val="40000"/>
                </a:schemeClr>
              </a:gs>
            </a:gsLst>
          </a:gradFill>
        </p:spPr>
        <p:style>
          <a:lnRef idx="1">
            <a:schemeClr val="accent6"/>
          </a:lnRef>
          <a:fillRef idx="2">
            <a:schemeClr val="accent6"/>
          </a:fillRef>
          <a:effectRef idx="1">
            <a:schemeClr val="accent6"/>
          </a:effectRef>
          <a:fontRef idx="minor">
            <a:schemeClr val="dk1"/>
          </a:fontRef>
        </p:style>
        <p:txBody>
          <a:bodyPr lIns="91367" tIns="45684" rIns="91367" bIns="45684" rtlCol="0" anchor="ctr"/>
          <a:lstStyle/>
          <a:p>
            <a:pPr marL="742218" lvl="1" indent="-285528">
              <a:buFont typeface="Arial" pitchFamily="34" charset="0"/>
              <a:buChar char="•"/>
            </a:pPr>
            <a:r>
              <a:rPr lang="en-US" sz="2400" dirty="0" smtClean="0"/>
              <a:t>SIP Gateways</a:t>
            </a:r>
          </a:p>
          <a:p>
            <a:pPr marL="742218" lvl="1" indent="-285528">
              <a:buFont typeface="Arial" pitchFamily="34" charset="0"/>
              <a:buChar char="•"/>
            </a:pPr>
            <a:r>
              <a:rPr lang="en-US" sz="2400" dirty="0" smtClean="0"/>
              <a:t>Gateway Groups</a:t>
            </a:r>
          </a:p>
          <a:p>
            <a:pPr marL="742218" lvl="1" indent="-285528">
              <a:buFont typeface="Arial" pitchFamily="34" charset="0"/>
              <a:buChar char="•"/>
            </a:pPr>
            <a:r>
              <a:rPr lang="en-US" sz="2400" dirty="0"/>
              <a:t>I</a:t>
            </a:r>
            <a:r>
              <a:rPr lang="en-US" sz="2400" dirty="0" smtClean="0"/>
              <a:t>nbound Routing</a:t>
            </a:r>
          </a:p>
          <a:p>
            <a:pPr marL="742218" lvl="1" indent="-285528">
              <a:buFont typeface="Arial" pitchFamily="34" charset="0"/>
              <a:buChar char="•"/>
            </a:pPr>
            <a:r>
              <a:rPr lang="en-US" sz="2400" dirty="0" smtClean="0"/>
              <a:t>Outbound Routing</a:t>
            </a:r>
          </a:p>
          <a:p>
            <a:pPr marL="742218" lvl="1" indent="-285528">
              <a:buFont typeface="Arial" pitchFamily="34" charset="0"/>
              <a:buChar char="•"/>
            </a:pPr>
            <a:r>
              <a:rPr lang="en-US" sz="2400" dirty="0" smtClean="0"/>
              <a:t>Provisioning</a:t>
            </a:r>
          </a:p>
          <a:p>
            <a:pPr marL="742218" lvl="1" indent="-285528">
              <a:buFont typeface="Arial" pitchFamily="34" charset="0"/>
              <a:buChar char="•"/>
            </a:pPr>
            <a:r>
              <a:rPr lang="en-US" sz="2400" dirty="0" smtClean="0"/>
              <a:t>Queues</a:t>
            </a:r>
          </a:p>
          <a:p>
            <a:pPr marL="742218" lvl="1" indent="-285528">
              <a:buFont typeface="Arial" pitchFamily="34" charset="0"/>
              <a:buChar char="•"/>
            </a:pPr>
            <a:r>
              <a:rPr lang="en-US" sz="2400" dirty="0" smtClean="0"/>
              <a:t>Boss </a:t>
            </a:r>
            <a:r>
              <a:rPr lang="en-US" sz="2400" dirty="0"/>
              <a:t>/ Secretary </a:t>
            </a:r>
            <a:r>
              <a:rPr lang="en-US" sz="2400" dirty="0" smtClean="0"/>
              <a:t>combination</a:t>
            </a:r>
          </a:p>
          <a:p>
            <a:pPr marL="742218" lvl="1" indent="-285528">
              <a:buFont typeface="Arial" pitchFamily="34" charset="0"/>
              <a:buChar char="•"/>
            </a:pPr>
            <a:r>
              <a:rPr lang="en-US" sz="2400" dirty="0" smtClean="0"/>
              <a:t>Busy </a:t>
            </a:r>
            <a:r>
              <a:rPr lang="en-US" sz="2400" dirty="0"/>
              <a:t>Lamp </a:t>
            </a:r>
            <a:r>
              <a:rPr lang="en-US" sz="2400" dirty="0" smtClean="0"/>
              <a:t>Field</a:t>
            </a:r>
          </a:p>
          <a:p>
            <a:pPr marL="742218" lvl="1" indent="-285528">
              <a:buFont typeface="Arial" pitchFamily="34" charset="0"/>
              <a:buChar char="•"/>
            </a:pPr>
            <a:r>
              <a:rPr lang="en-US" sz="2400" dirty="0"/>
              <a:t>E</a:t>
            </a:r>
            <a:r>
              <a:rPr lang="en-US" sz="2400" dirty="0" smtClean="0"/>
              <a:t>xpert Mode</a:t>
            </a:r>
          </a:p>
          <a:p>
            <a:pPr marL="742218" lvl="1" indent="-285528">
              <a:buFont typeface="Arial" pitchFamily="34" charset="0"/>
              <a:buChar char="•"/>
            </a:pPr>
            <a:r>
              <a:rPr lang="en-US" sz="2400" dirty="0" smtClean="0"/>
              <a:t>Troubleshooting</a:t>
            </a:r>
            <a:endParaRPr lang="de-DE" sz="2400" dirty="0"/>
          </a:p>
        </p:txBody>
      </p:sp>
    </p:spTree>
    <p:extLst>
      <p:ext uri="{BB962C8B-B14F-4D97-AF65-F5344CB8AC3E}">
        <p14:creationId xmlns:p14="http://schemas.microsoft.com/office/powerpoint/2010/main" val="2959343474"/>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Overview</a:t>
            </a:r>
            <a:r>
              <a:rPr lang="de-DE" dirty="0"/>
              <a:t> </a:t>
            </a:r>
            <a:r>
              <a:rPr lang="de-DE" dirty="0" err="1"/>
              <a:t>internal</a:t>
            </a:r>
            <a:r>
              <a:rPr lang="de-DE" dirty="0"/>
              <a:t> </a:t>
            </a:r>
            <a:r>
              <a:rPr lang="de-DE" dirty="0" err="1"/>
              <a:t>network</a:t>
            </a:r>
            <a:endParaRPr lang="de-DE" dirty="0"/>
          </a:p>
        </p:txBody>
      </p:sp>
      <p:grpSp>
        <p:nvGrpSpPr>
          <p:cNvPr id="13" name="Gruppieren 12"/>
          <p:cNvGrpSpPr/>
          <p:nvPr/>
        </p:nvGrpSpPr>
        <p:grpSpPr>
          <a:xfrm>
            <a:off x="2125161" y="1274327"/>
            <a:ext cx="8254955" cy="5449860"/>
            <a:chOff x="656566" y="863715"/>
            <a:chExt cx="8254955" cy="5449860"/>
          </a:xfrm>
        </p:grpSpPr>
        <p:grpSp>
          <p:nvGrpSpPr>
            <p:cNvPr id="458" name="Gruppieren 457"/>
            <p:cNvGrpSpPr/>
            <p:nvPr/>
          </p:nvGrpSpPr>
          <p:grpSpPr>
            <a:xfrm>
              <a:off x="656566" y="2128110"/>
              <a:ext cx="6390709" cy="4185465"/>
              <a:chOff x="1196625" y="1088739"/>
              <a:chExt cx="7245805" cy="4905545"/>
            </a:xfrm>
          </p:grpSpPr>
          <p:sp>
            <p:nvSpPr>
              <p:cNvPr id="459" name="Rechteck 458"/>
              <p:cNvSpPr/>
              <p:nvPr/>
            </p:nvSpPr>
            <p:spPr>
              <a:xfrm>
                <a:off x="1691680" y="1268760"/>
                <a:ext cx="5715635" cy="21602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0" name="Rechteck 459"/>
              <p:cNvSpPr/>
              <p:nvPr/>
            </p:nvSpPr>
            <p:spPr>
              <a:xfrm>
                <a:off x="1691679" y="4194085"/>
                <a:ext cx="5715635" cy="159256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1" name="Textfeld 460"/>
              <p:cNvSpPr txBox="1"/>
              <p:nvPr/>
            </p:nvSpPr>
            <p:spPr>
              <a:xfrm>
                <a:off x="2217160" y="2025714"/>
                <a:ext cx="1939017" cy="721455"/>
              </a:xfrm>
              <a:prstGeom prst="rect">
                <a:avLst/>
              </a:prstGeom>
              <a:noFill/>
              <a:ln w="25400">
                <a:noFill/>
              </a:ln>
            </p:spPr>
            <p:txBody>
              <a:bodyPr wrap="square" rtlCol="0">
                <a:spAutoFit/>
              </a:bodyPr>
              <a:lstStyle/>
              <a:p>
                <a:pPr algn="ctr"/>
                <a:r>
                  <a:rPr lang="de-DE" dirty="0" smtClean="0">
                    <a:solidFill>
                      <a:prstClr val="black"/>
                    </a:solidFill>
                  </a:rPr>
                  <a:t>TDM</a:t>
                </a:r>
              </a:p>
              <a:p>
                <a:pPr algn="ctr"/>
                <a:r>
                  <a:rPr lang="de-DE" dirty="0" smtClean="0">
                    <a:solidFill>
                      <a:prstClr val="black"/>
                    </a:solidFill>
                  </a:rPr>
                  <a:t>(BRI, FXO, FXS)</a:t>
                </a:r>
                <a:endParaRPr lang="en-GB" dirty="0">
                  <a:solidFill>
                    <a:prstClr val="black"/>
                  </a:solidFill>
                </a:endParaRPr>
              </a:p>
            </p:txBody>
          </p:sp>
          <p:sp>
            <p:nvSpPr>
              <p:cNvPr id="462" name="Rechteck 461"/>
              <p:cNvSpPr/>
              <p:nvPr/>
            </p:nvSpPr>
            <p:spPr>
              <a:xfrm>
                <a:off x="4707015" y="1879167"/>
                <a:ext cx="2205246" cy="939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3" name="Textfeld 462"/>
              <p:cNvSpPr txBox="1"/>
              <p:nvPr/>
            </p:nvSpPr>
            <p:spPr>
              <a:xfrm>
                <a:off x="5022050" y="2164213"/>
                <a:ext cx="1575175" cy="369332"/>
              </a:xfrm>
              <a:prstGeom prst="rect">
                <a:avLst/>
              </a:prstGeom>
              <a:noFill/>
              <a:ln w="25400">
                <a:noFill/>
              </a:ln>
            </p:spPr>
            <p:txBody>
              <a:bodyPr wrap="square" rtlCol="0">
                <a:spAutoFit/>
              </a:bodyPr>
              <a:lstStyle/>
              <a:p>
                <a:pPr algn="ctr"/>
                <a:r>
                  <a:rPr lang="de-DE" dirty="0" smtClean="0">
                    <a:solidFill>
                      <a:prstClr val="black"/>
                    </a:solidFill>
                  </a:rPr>
                  <a:t>Switch</a:t>
                </a:r>
                <a:endParaRPr lang="en-GB" dirty="0">
                  <a:solidFill>
                    <a:prstClr val="black"/>
                  </a:solidFill>
                </a:endParaRPr>
              </a:p>
            </p:txBody>
          </p:sp>
          <p:sp>
            <p:nvSpPr>
              <p:cNvPr id="464" name="Rechteck 463"/>
              <p:cNvSpPr/>
              <p:nvPr/>
            </p:nvSpPr>
            <p:spPr>
              <a:xfrm>
                <a:off x="2051719" y="1879166"/>
                <a:ext cx="2205246" cy="939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5" name="Textfeld 464"/>
              <p:cNvSpPr txBox="1"/>
              <p:nvPr/>
            </p:nvSpPr>
            <p:spPr>
              <a:xfrm>
                <a:off x="2839307" y="1438092"/>
                <a:ext cx="3420380" cy="369332"/>
              </a:xfrm>
              <a:prstGeom prst="rect">
                <a:avLst/>
              </a:prstGeom>
              <a:noFill/>
            </p:spPr>
            <p:txBody>
              <a:bodyPr wrap="square" rtlCol="0">
                <a:spAutoFit/>
              </a:bodyPr>
              <a:lstStyle/>
              <a:p>
                <a:pPr algn="ctr"/>
                <a:r>
                  <a:rPr lang="de-DE" dirty="0" smtClean="0">
                    <a:solidFill>
                      <a:prstClr val="black"/>
                    </a:solidFill>
                  </a:rPr>
                  <a:t>Media Gateway (MGW)</a:t>
                </a:r>
                <a:endParaRPr lang="en-GB" dirty="0">
                  <a:solidFill>
                    <a:prstClr val="black"/>
                  </a:solidFill>
                </a:endParaRPr>
              </a:p>
            </p:txBody>
          </p:sp>
          <p:sp>
            <p:nvSpPr>
              <p:cNvPr id="466" name="Textfeld 465"/>
              <p:cNvSpPr txBox="1"/>
              <p:nvPr/>
            </p:nvSpPr>
            <p:spPr>
              <a:xfrm>
                <a:off x="1876023" y="5319210"/>
                <a:ext cx="5355595" cy="369332"/>
              </a:xfrm>
              <a:prstGeom prst="rect">
                <a:avLst/>
              </a:prstGeom>
              <a:noFill/>
              <a:ln w="25400">
                <a:noFill/>
              </a:ln>
            </p:spPr>
            <p:txBody>
              <a:bodyPr wrap="square" rtlCol="0">
                <a:spAutoFit/>
              </a:bodyPr>
              <a:lstStyle/>
              <a:p>
                <a:pPr algn="ctr"/>
                <a:r>
                  <a:rPr lang="de-DE" dirty="0" smtClean="0">
                    <a:solidFill>
                      <a:prstClr val="black"/>
                    </a:solidFill>
                  </a:rPr>
                  <a:t>Open Solution Network (OSN)</a:t>
                </a:r>
                <a:endParaRPr lang="en-GB" dirty="0">
                  <a:solidFill>
                    <a:prstClr val="black"/>
                  </a:solidFill>
                </a:endParaRPr>
              </a:p>
            </p:txBody>
          </p:sp>
          <p:sp>
            <p:nvSpPr>
              <p:cNvPr id="467" name="Textfeld 466"/>
              <p:cNvSpPr txBox="1"/>
              <p:nvPr/>
            </p:nvSpPr>
            <p:spPr>
              <a:xfrm>
                <a:off x="2587013" y="4443213"/>
                <a:ext cx="3933614" cy="721455"/>
              </a:xfrm>
              <a:prstGeom prst="rect">
                <a:avLst/>
              </a:prstGeom>
              <a:noFill/>
              <a:ln w="25400">
                <a:noFill/>
              </a:ln>
            </p:spPr>
            <p:txBody>
              <a:bodyPr wrap="square" rtlCol="0">
                <a:spAutoFit/>
              </a:bodyPr>
              <a:lstStyle/>
              <a:p>
                <a:pPr algn="ctr"/>
                <a:r>
                  <a:rPr lang="de-DE" dirty="0">
                    <a:solidFill>
                      <a:prstClr val="black"/>
                    </a:solidFill>
                  </a:rPr>
                  <a:t>Gigaset PRO</a:t>
                </a:r>
                <a:endParaRPr lang="en-GB" dirty="0">
                  <a:solidFill>
                    <a:prstClr val="black"/>
                  </a:solidFill>
                </a:endParaRPr>
              </a:p>
              <a:p>
                <a:pPr algn="ctr"/>
                <a:r>
                  <a:rPr lang="de-DE" dirty="0" smtClean="0">
                    <a:solidFill>
                      <a:prstClr val="black"/>
                    </a:solidFill>
                  </a:rPr>
                  <a:t>IP PBX </a:t>
                </a:r>
                <a:r>
                  <a:rPr lang="de-DE" dirty="0" err="1" smtClean="0">
                    <a:solidFill>
                      <a:prstClr val="black"/>
                    </a:solidFill>
                  </a:rPr>
                  <a:t>system</a:t>
                </a:r>
                <a:endParaRPr lang="de-DE" dirty="0" smtClean="0">
                  <a:solidFill>
                    <a:prstClr val="black"/>
                  </a:solidFill>
                </a:endParaRPr>
              </a:p>
            </p:txBody>
          </p:sp>
          <p:sp>
            <p:nvSpPr>
              <p:cNvPr id="468" name="Rechteck 467"/>
              <p:cNvSpPr/>
              <p:nvPr/>
            </p:nvSpPr>
            <p:spPr>
              <a:xfrm>
                <a:off x="3451197" y="4356723"/>
                <a:ext cx="2205246" cy="9394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469" name="Gerade Verbindung 468"/>
              <p:cNvCxnSpPr/>
              <p:nvPr/>
            </p:nvCxnSpPr>
            <p:spPr>
              <a:xfrm>
                <a:off x="5292080" y="2818591"/>
                <a:ext cx="0" cy="153813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0" name="Gerade Verbindung 469"/>
              <p:cNvCxnSpPr/>
              <p:nvPr/>
            </p:nvCxnSpPr>
            <p:spPr>
              <a:xfrm>
                <a:off x="5022050" y="2818591"/>
                <a:ext cx="0" cy="15381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71" name="Textfeld 470"/>
              <p:cNvSpPr txBox="1"/>
              <p:nvPr/>
            </p:nvSpPr>
            <p:spPr>
              <a:xfrm>
                <a:off x="5202070" y="2822820"/>
                <a:ext cx="1575175" cy="369332"/>
              </a:xfrm>
              <a:prstGeom prst="rect">
                <a:avLst/>
              </a:prstGeom>
              <a:noFill/>
              <a:ln w="25400">
                <a:noFill/>
              </a:ln>
            </p:spPr>
            <p:txBody>
              <a:bodyPr wrap="square" rtlCol="0">
                <a:spAutoFit/>
              </a:bodyPr>
              <a:lstStyle/>
              <a:p>
                <a:pPr algn="ctr"/>
                <a:r>
                  <a:rPr lang="de-DE" dirty="0" smtClean="0">
                    <a:solidFill>
                      <a:srgbClr val="0070C0"/>
                    </a:solidFill>
                  </a:rPr>
                  <a:t>VLAN ID 1</a:t>
                </a:r>
                <a:endParaRPr lang="en-GB" dirty="0">
                  <a:solidFill>
                    <a:srgbClr val="0070C0"/>
                  </a:solidFill>
                </a:endParaRPr>
              </a:p>
            </p:txBody>
          </p:sp>
          <p:sp>
            <p:nvSpPr>
              <p:cNvPr id="472" name="Textfeld 471"/>
              <p:cNvSpPr txBox="1"/>
              <p:nvPr/>
            </p:nvSpPr>
            <p:spPr>
              <a:xfrm>
                <a:off x="3170276" y="2822820"/>
                <a:ext cx="1791488" cy="432873"/>
              </a:xfrm>
              <a:prstGeom prst="rect">
                <a:avLst/>
              </a:prstGeom>
              <a:noFill/>
              <a:ln w="25400">
                <a:noFill/>
              </a:ln>
            </p:spPr>
            <p:txBody>
              <a:bodyPr wrap="square" rtlCol="0">
                <a:spAutoFit/>
              </a:bodyPr>
              <a:lstStyle/>
              <a:p>
                <a:pPr algn="ctr"/>
                <a:r>
                  <a:rPr lang="de-DE" dirty="0" smtClean="0">
                    <a:solidFill>
                      <a:srgbClr val="FF0000"/>
                    </a:solidFill>
                  </a:rPr>
                  <a:t>VLAN ID 3992</a:t>
                </a:r>
                <a:endParaRPr lang="en-GB" dirty="0">
                  <a:solidFill>
                    <a:srgbClr val="FF0000"/>
                  </a:solidFill>
                </a:endParaRPr>
              </a:p>
            </p:txBody>
          </p:sp>
          <p:cxnSp>
            <p:nvCxnSpPr>
              <p:cNvPr id="473" name="Gerade Verbindung 472"/>
              <p:cNvCxnSpPr/>
              <p:nvPr/>
            </p:nvCxnSpPr>
            <p:spPr>
              <a:xfrm>
                <a:off x="6912261" y="2348878"/>
                <a:ext cx="1530169" cy="2"/>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74" name="Rechteck 473"/>
              <p:cNvSpPr/>
              <p:nvPr/>
            </p:nvSpPr>
            <p:spPr>
              <a:xfrm>
                <a:off x="1196625" y="1088739"/>
                <a:ext cx="6660739" cy="49055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cxnSp>
          <p:nvCxnSpPr>
            <p:cNvPr id="475" name="Gerade Verbindung 474"/>
            <p:cNvCxnSpPr>
              <a:stCxn id="462" idx="1"/>
              <a:endCxn id="464" idx="3"/>
            </p:cNvCxnSpPr>
            <p:nvPr/>
          </p:nvCxnSpPr>
          <p:spPr>
            <a:xfrm flipH="1" flipV="1">
              <a:off x="3355747" y="3203275"/>
              <a:ext cx="396939"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76" name="Wolke 475"/>
            <p:cNvSpPr/>
            <p:nvPr/>
          </p:nvSpPr>
          <p:spPr>
            <a:xfrm>
              <a:off x="6823369" y="2699217"/>
              <a:ext cx="2088152" cy="1223547"/>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prstClr val="black"/>
                  </a:solidFill>
                </a:rPr>
                <a:t>ITSP</a:t>
              </a:r>
              <a:br>
                <a:rPr lang="de-DE" dirty="0" smtClean="0">
                  <a:solidFill>
                    <a:prstClr val="black"/>
                  </a:solidFill>
                </a:rPr>
              </a:br>
              <a:r>
                <a:rPr lang="de-DE" dirty="0" smtClean="0">
                  <a:solidFill>
                    <a:prstClr val="black"/>
                  </a:solidFill>
                </a:rPr>
                <a:t>Customer-LAN</a:t>
              </a:r>
            </a:p>
          </p:txBody>
        </p:sp>
        <p:sp>
          <p:nvSpPr>
            <p:cNvPr id="477" name="Wolke 476"/>
            <p:cNvSpPr/>
            <p:nvPr/>
          </p:nvSpPr>
          <p:spPr>
            <a:xfrm>
              <a:off x="1483187" y="863715"/>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prstClr val="black"/>
                  </a:solidFill>
                </a:rPr>
                <a:t>BRI</a:t>
              </a:r>
            </a:p>
            <a:p>
              <a:pPr algn="ctr"/>
              <a:r>
                <a:rPr lang="de-DE" dirty="0" smtClean="0">
                  <a:solidFill>
                    <a:prstClr val="black"/>
                  </a:solidFill>
                </a:rPr>
                <a:t>Analog </a:t>
              </a:r>
              <a:r>
                <a:rPr lang="de-DE" dirty="0" err="1" smtClean="0">
                  <a:solidFill>
                    <a:prstClr val="black"/>
                  </a:solidFill>
                </a:rPr>
                <a:t>line</a:t>
              </a:r>
              <a:endParaRPr lang="de-DE" dirty="0" smtClean="0">
                <a:solidFill>
                  <a:prstClr val="black"/>
                </a:solidFill>
              </a:endParaRPr>
            </a:p>
          </p:txBody>
        </p:sp>
        <p:cxnSp>
          <p:nvCxnSpPr>
            <p:cNvPr id="478" name="Gerade Verbindung 477"/>
            <p:cNvCxnSpPr>
              <a:stCxn id="477" idx="1"/>
              <a:endCxn id="464" idx="0"/>
            </p:cNvCxnSpPr>
            <p:nvPr/>
          </p:nvCxnSpPr>
          <p:spPr>
            <a:xfrm>
              <a:off x="2383247" y="1870754"/>
              <a:ext cx="1" cy="931757"/>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79" name="Textfeld 478"/>
            <p:cNvSpPr txBox="1"/>
            <p:nvPr/>
          </p:nvSpPr>
          <p:spPr>
            <a:xfrm>
              <a:off x="4435486" y="1538790"/>
              <a:ext cx="2891859" cy="523220"/>
            </a:xfrm>
            <a:prstGeom prst="rect">
              <a:avLst/>
            </a:prstGeom>
            <a:noFill/>
            <a:ln w="25400">
              <a:solidFill>
                <a:schemeClr val="bg1"/>
              </a:solidFill>
            </a:ln>
          </p:spPr>
          <p:txBody>
            <a:bodyPr wrap="square" rtlCol="0">
              <a:spAutoFit/>
            </a:bodyPr>
            <a:lstStyle/>
            <a:p>
              <a:pPr algn="ctr"/>
              <a:r>
                <a:rPr lang="de-DE" sz="2800" b="1" dirty="0" smtClean="0">
                  <a:solidFill>
                    <a:srgbClr val="F79646"/>
                  </a:solidFill>
                </a:rPr>
                <a:t>T440 / T640 PRO</a:t>
              </a:r>
              <a:endParaRPr lang="en-GB" sz="2800" b="1" dirty="0">
                <a:solidFill>
                  <a:srgbClr val="F79646"/>
                </a:solidFill>
              </a:endParaRPr>
            </a:p>
          </p:txBody>
        </p:sp>
      </p:grpSp>
      <p:sp>
        <p:nvSpPr>
          <p:cNvPr id="26" name="Textfeld 25"/>
          <p:cNvSpPr txBox="1"/>
          <p:nvPr/>
        </p:nvSpPr>
        <p:spPr>
          <a:xfrm>
            <a:off x="6126221" y="4759756"/>
            <a:ext cx="1389285" cy="353943"/>
          </a:xfrm>
          <a:prstGeom prst="rect">
            <a:avLst/>
          </a:prstGeom>
          <a:noFill/>
          <a:ln w="25400">
            <a:noFill/>
          </a:ln>
        </p:spPr>
        <p:txBody>
          <a:bodyPr wrap="square" rtlCol="0">
            <a:spAutoFit/>
          </a:bodyPr>
          <a:lstStyle/>
          <a:p>
            <a:pPr algn="ctr"/>
            <a:r>
              <a:rPr lang="de-DE" dirty="0" smtClean="0">
                <a:solidFill>
                  <a:prstClr val="black"/>
                </a:solidFill>
              </a:rPr>
              <a:t>SIP-Gateways</a:t>
            </a:r>
            <a:endParaRPr lang="en-GB" dirty="0">
              <a:solidFill>
                <a:prstClr val="black"/>
              </a:solidFill>
            </a:endParaRPr>
          </a:p>
        </p:txBody>
      </p:sp>
      <p:sp>
        <p:nvSpPr>
          <p:cNvPr id="3" name="Ovale Legende 2"/>
          <p:cNvSpPr/>
          <p:nvPr/>
        </p:nvSpPr>
        <p:spPr>
          <a:xfrm>
            <a:off x="5221281" y="4670826"/>
            <a:ext cx="739444" cy="265902"/>
          </a:xfrm>
          <a:prstGeom prst="wedgeEllipseCallout">
            <a:avLst>
              <a:gd name="adj1" fmla="val 71912"/>
              <a:gd name="adj2" fmla="val 5891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87987600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Gewinkelte Verbindung 66"/>
          <p:cNvCxnSpPr/>
          <p:nvPr/>
        </p:nvCxnSpPr>
        <p:spPr>
          <a:xfrm rot="10800000">
            <a:off x="5599722" y="2056408"/>
            <a:ext cx="1910616" cy="1328664"/>
          </a:xfrm>
          <a:prstGeom prst="bentConnector3">
            <a:avLst>
              <a:gd name="adj1" fmla="val 147"/>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3" name="Textfeld 62"/>
          <p:cNvSpPr txBox="1"/>
          <p:nvPr/>
        </p:nvSpPr>
        <p:spPr>
          <a:xfrm>
            <a:off x="6937201" y="3385071"/>
            <a:ext cx="1458694" cy="615553"/>
          </a:xfrm>
          <a:prstGeom prst="rect">
            <a:avLst/>
          </a:prstGeom>
          <a:noFill/>
        </p:spPr>
        <p:txBody>
          <a:bodyPr wrap="square" rtlCol="0">
            <a:spAutoFit/>
          </a:bodyPr>
          <a:lstStyle/>
          <a:p>
            <a:pPr algn="ctr"/>
            <a:r>
              <a:rPr lang="de-DE" dirty="0" smtClean="0">
                <a:solidFill>
                  <a:prstClr val="black"/>
                </a:solidFill>
              </a:rPr>
              <a:t>TDM-Gateway</a:t>
            </a:r>
            <a:endParaRPr lang="en-GB" dirty="0">
              <a:solidFill>
                <a:prstClr val="black"/>
              </a:solidFill>
            </a:endParaRPr>
          </a:p>
          <a:p>
            <a:pPr algn="ctr"/>
            <a:r>
              <a:rPr lang="de-DE" dirty="0" smtClean="0">
                <a:solidFill>
                  <a:prstClr val="black"/>
                </a:solidFill>
              </a:rPr>
              <a:t>BRI</a:t>
            </a:r>
            <a:endParaRPr lang="en-GB" dirty="0">
              <a:solidFill>
                <a:prstClr val="black"/>
              </a:solidFill>
            </a:endParaRPr>
          </a:p>
        </p:txBody>
      </p:sp>
      <p:sp>
        <p:nvSpPr>
          <p:cNvPr id="2" name="Titel 1"/>
          <p:cNvSpPr>
            <a:spLocks noGrp="1"/>
          </p:cNvSpPr>
          <p:nvPr>
            <p:ph type="title"/>
          </p:nvPr>
        </p:nvSpPr>
        <p:spPr/>
        <p:txBody>
          <a:bodyPr/>
          <a:lstStyle/>
          <a:p>
            <a:r>
              <a:rPr lang="de-DE" dirty="0" smtClean="0"/>
              <a:t>BRI Routing</a:t>
            </a:r>
            <a:endParaRPr lang="de-DE" dirty="0"/>
          </a:p>
        </p:txBody>
      </p:sp>
      <p:sp>
        <p:nvSpPr>
          <p:cNvPr id="54" name="Rechteck 53"/>
          <p:cNvSpPr/>
          <p:nvPr/>
        </p:nvSpPr>
        <p:spPr>
          <a:xfrm>
            <a:off x="1628112" y="2992512"/>
            <a:ext cx="7383852" cy="144015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6" name="Textfeld 55"/>
          <p:cNvSpPr txBox="1"/>
          <p:nvPr/>
        </p:nvSpPr>
        <p:spPr>
          <a:xfrm>
            <a:off x="3459122" y="4063769"/>
            <a:ext cx="4061417" cy="261610"/>
          </a:xfrm>
          <a:prstGeom prst="rect">
            <a:avLst/>
          </a:prstGeom>
          <a:noFill/>
          <a:ln w="25400">
            <a:solidFill>
              <a:schemeClr val="accent6"/>
            </a:solidFill>
          </a:ln>
        </p:spPr>
        <p:txBody>
          <a:bodyPr wrap="square" lIns="0" tIns="0" rIns="0" bIns="0" rtlCol="0">
            <a:spAutoFit/>
          </a:bodyPr>
          <a:lstStyle/>
          <a:p>
            <a:pPr algn="ctr"/>
            <a:r>
              <a:rPr lang="de-DE" dirty="0" smtClean="0">
                <a:solidFill>
                  <a:prstClr val="black"/>
                </a:solidFill>
              </a:rPr>
              <a:t>Gateway Group</a:t>
            </a:r>
            <a:endParaRPr lang="en-GB" dirty="0">
              <a:solidFill>
                <a:prstClr val="black"/>
              </a:solidFill>
            </a:endParaRPr>
          </a:p>
        </p:txBody>
      </p:sp>
      <p:sp>
        <p:nvSpPr>
          <p:cNvPr id="60" name="Rechteck 59"/>
          <p:cNvSpPr/>
          <p:nvPr/>
        </p:nvSpPr>
        <p:spPr>
          <a:xfrm>
            <a:off x="6977206" y="3410349"/>
            <a:ext cx="1386686" cy="595140"/>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0" name="Gruppieren 19"/>
          <p:cNvGrpSpPr/>
          <p:nvPr/>
        </p:nvGrpSpPr>
        <p:grpSpPr>
          <a:xfrm>
            <a:off x="1806021" y="3410349"/>
            <a:ext cx="2136414" cy="578773"/>
            <a:chOff x="3005710" y="4576688"/>
            <a:chExt cx="1973806" cy="648073"/>
          </a:xfrm>
        </p:grpSpPr>
        <p:sp>
          <p:nvSpPr>
            <p:cNvPr id="79" name="Rechteck 78"/>
            <p:cNvSpPr/>
            <p:nvPr/>
          </p:nvSpPr>
          <p:spPr>
            <a:xfrm>
              <a:off x="3005710" y="4576689"/>
              <a:ext cx="1854729" cy="64807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0" name="Textfeld 79"/>
            <p:cNvSpPr txBox="1"/>
            <p:nvPr/>
          </p:nvSpPr>
          <p:spPr>
            <a:xfrm>
              <a:off x="3091786" y="4576688"/>
              <a:ext cx="1887730" cy="585868"/>
            </a:xfrm>
            <a:prstGeom prst="rect">
              <a:avLst/>
            </a:prstGeom>
            <a:noFill/>
          </p:spPr>
          <p:txBody>
            <a:bodyPr wrap="square" lIns="0" tIns="0" rIns="0" bIns="0" rtlCol="0">
              <a:spAutoFit/>
            </a:bodyPr>
            <a:lstStyle/>
            <a:p>
              <a:r>
                <a:rPr lang="de-DE" dirty="0" smtClean="0">
                  <a:solidFill>
                    <a:prstClr val="black"/>
                  </a:solidFill>
                </a:rPr>
                <a:t>Routing </a:t>
              </a:r>
              <a:r>
                <a:rPr lang="de-DE" dirty="0" err="1" smtClean="0">
                  <a:solidFill>
                    <a:prstClr val="black"/>
                  </a:solidFill>
                </a:rPr>
                <a:t>inbound</a:t>
              </a:r>
              <a:endParaRPr lang="de-DE" dirty="0">
                <a:solidFill>
                  <a:prstClr val="black"/>
                </a:solidFill>
              </a:endParaRPr>
            </a:p>
            <a:p>
              <a:r>
                <a:rPr lang="de-DE" dirty="0" smtClean="0">
                  <a:solidFill>
                    <a:prstClr val="black"/>
                  </a:solidFill>
                </a:rPr>
                <a:t>Rules</a:t>
              </a:r>
              <a:endParaRPr lang="en-GB" dirty="0">
                <a:solidFill>
                  <a:prstClr val="black"/>
                </a:solidFill>
              </a:endParaRPr>
            </a:p>
          </p:txBody>
        </p:sp>
      </p:grpSp>
      <p:grpSp>
        <p:nvGrpSpPr>
          <p:cNvPr id="81" name="Gruppieren 80"/>
          <p:cNvGrpSpPr/>
          <p:nvPr/>
        </p:nvGrpSpPr>
        <p:grpSpPr>
          <a:xfrm>
            <a:off x="5065068" y="4857458"/>
            <a:ext cx="3082800" cy="980327"/>
            <a:chOff x="3005710" y="4576688"/>
            <a:chExt cx="1973806" cy="980327"/>
          </a:xfrm>
        </p:grpSpPr>
        <p:sp>
          <p:nvSpPr>
            <p:cNvPr id="82" name="Rechteck 81"/>
            <p:cNvSpPr/>
            <p:nvPr/>
          </p:nvSpPr>
          <p:spPr>
            <a:xfrm>
              <a:off x="3005710" y="4576688"/>
              <a:ext cx="1854729" cy="98032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3" name="Textfeld 82"/>
            <p:cNvSpPr txBox="1"/>
            <p:nvPr/>
          </p:nvSpPr>
          <p:spPr>
            <a:xfrm>
              <a:off x="3091786" y="4576688"/>
              <a:ext cx="1887730" cy="523220"/>
            </a:xfrm>
            <a:prstGeom prst="rect">
              <a:avLst/>
            </a:prstGeom>
            <a:noFill/>
          </p:spPr>
          <p:txBody>
            <a:bodyPr wrap="square" lIns="0" tIns="0" rIns="0" bIns="0" rtlCol="0">
              <a:spAutoFit/>
            </a:bodyPr>
            <a:lstStyle/>
            <a:p>
              <a:r>
                <a:rPr lang="de-DE" dirty="0" smtClean="0">
                  <a:solidFill>
                    <a:prstClr val="black"/>
                  </a:solidFill>
                </a:rPr>
                <a:t>Routing </a:t>
              </a:r>
              <a:r>
                <a:rPr lang="de-DE" dirty="0" err="1" smtClean="0">
                  <a:solidFill>
                    <a:prstClr val="black"/>
                  </a:solidFill>
                </a:rPr>
                <a:t>outbound</a:t>
              </a:r>
              <a:r>
                <a:rPr lang="de-DE" dirty="0" smtClean="0">
                  <a:solidFill>
                    <a:prstClr val="black"/>
                  </a:solidFill>
                </a:rPr>
                <a:t/>
              </a:r>
              <a:br>
                <a:rPr lang="de-DE" dirty="0" smtClean="0">
                  <a:solidFill>
                    <a:prstClr val="black"/>
                  </a:solidFill>
                </a:rPr>
              </a:br>
              <a:r>
                <a:rPr lang="de-DE" dirty="0" smtClean="0">
                  <a:solidFill>
                    <a:prstClr val="black"/>
                  </a:solidFill>
                </a:rPr>
                <a:t>Rules</a:t>
              </a:r>
              <a:endParaRPr lang="en-GB" dirty="0">
                <a:solidFill>
                  <a:prstClr val="black"/>
                </a:solidFill>
              </a:endParaRPr>
            </a:p>
          </p:txBody>
        </p:sp>
      </p:grpSp>
      <p:sp>
        <p:nvSpPr>
          <p:cNvPr id="85" name="Rechteck 84"/>
          <p:cNvSpPr/>
          <p:nvPr/>
        </p:nvSpPr>
        <p:spPr>
          <a:xfrm>
            <a:off x="1703293" y="5505531"/>
            <a:ext cx="1476024" cy="130340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6" name="Textfeld 85"/>
          <p:cNvSpPr txBox="1"/>
          <p:nvPr/>
        </p:nvSpPr>
        <p:spPr>
          <a:xfrm>
            <a:off x="4506706" y="6527001"/>
            <a:ext cx="3123972" cy="615553"/>
          </a:xfrm>
          <a:prstGeom prst="rect">
            <a:avLst/>
          </a:prstGeom>
          <a:noFill/>
        </p:spPr>
        <p:txBody>
          <a:bodyPr wrap="square" rtlCol="0">
            <a:spAutoFit/>
          </a:bodyPr>
          <a:lstStyle/>
          <a:p>
            <a:pPr algn="ctr"/>
            <a:r>
              <a:rPr lang="de-DE" dirty="0" smtClean="0">
                <a:solidFill>
                  <a:prstClr val="black"/>
                </a:solidFill>
              </a:rPr>
              <a:t>Usergroup</a:t>
            </a:r>
          </a:p>
          <a:p>
            <a:pPr algn="ctr"/>
            <a:r>
              <a:rPr lang="de-DE" dirty="0" smtClean="0">
                <a:solidFill>
                  <a:prstClr val="black"/>
                </a:solidFill>
              </a:rPr>
              <a:t>(</a:t>
            </a:r>
            <a:r>
              <a:rPr lang="de-DE" dirty="0" err="1" smtClean="0">
                <a:solidFill>
                  <a:prstClr val="black"/>
                </a:solidFill>
              </a:rPr>
              <a:t>Permission</a:t>
            </a:r>
            <a:r>
              <a:rPr lang="de-DE" dirty="0" smtClean="0">
                <a:solidFill>
                  <a:prstClr val="black"/>
                </a:solidFill>
              </a:rPr>
              <a:t> </a:t>
            </a:r>
            <a:r>
              <a:rPr lang="de-DE" dirty="0" smtClean="0"/>
              <a:t>Group</a:t>
            </a:r>
            <a:r>
              <a:rPr lang="de-DE" dirty="0" smtClean="0">
                <a:solidFill>
                  <a:prstClr val="black"/>
                </a:solidFill>
              </a:rPr>
              <a:t>)</a:t>
            </a:r>
            <a:endParaRPr lang="en-GB" dirty="0">
              <a:solidFill>
                <a:prstClr val="black"/>
              </a:solidFill>
            </a:endParaRPr>
          </a:p>
        </p:txBody>
      </p:sp>
      <p:sp>
        <p:nvSpPr>
          <p:cNvPr id="21" name="Textfeld 20"/>
          <p:cNvSpPr txBox="1"/>
          <p:nvPr/>
        </p:nvSpPr>
        <p:spPr>
          <a:xfrm>
            <a:off x="1806021" y="5695418"/>
            <a:ext cx="576064" cy="615553"/>
          </a:xfrm>
          <a:prstGeom prst="rect">
            <a:avLst/>
          </a:prstGeom>
          <a:noFill/>
          <a:ln w="25400">
            <a:solidFill>
              <a:srgbClr val="00B050"/>
            </a:solidFill>
          </a:ln>
        </p:spPr>
        <p:txBody>
          <a:bodyPr wrap="square" rtlCol="0">
            <a:spAutoFit/>
          </a:bodyPr>
          <a:lstStyle/>
          <a:p>
            <a:r>
              <a:rPr lang="de-DE" dirty="0" smtClean="0">
                <a:solidFill>
                  <a:prstClr val="black"/>
                </a:solidFill>
              </a:rPr>
              <a:t>Ext. 101</a:t>
            </a:r>
            <a:endParaRPr lang="en-GB" dirty="0">
              <a:solidFill>
                <a:prstClr val="black"/>
              </a:solidFill>
            </a:endParaRPr>
          </a:p>
        </p:txBody>
      </p:sp>
      <p:sp>
        <p:nvSpPr>
          <p:cNvPr id="87" name="Textfeld 86"/>
          <p:cNvSpPr txBox="1"/>
          <p:nvPr/>
        </p:nvSpPr>
        <p:spPr>
          <a:xfrm>
            <a:off x="2517365" y="5695418"/>
            <a:ext cx="576064" cy="615553"/>
          </a:xfrm>
          <a:prstGeom prst="rect">
            <a:avLst/>
          </a:prstGeom>
          <a:noFill/>
          <a:ln w="25400">
            <a:solidFill>
              <a:srgbClr val="00B050"/>
            </a:solidFill>
          </a:ln>
        </p:spPr>
        <p:txBody>
          <a:bodyPr wrap="square" rtlCol="0">
            <a:spAutoFit/>
          </a:bodyPr>
          <a:lstStyle/>
          <a:p>
            <a:r>
              <a:rPr lang="de-DE" dirty="0" smtClean="0">
                <a:solidFill>
                  <a:prstClr val="black"/>
                </a:solidFill>
              </a:rPr>
              <a:t>Ext. 102</a:t>
            </a:r>
            <a:endParaRPr lang="en-GB" dirty="0">
              <a:solidFill>
                <a:prstClr val="black"/>
              </a:solidFill>
            </a:endParaRPr>
          </a:p>
        </p:txBody>
      </p:sp>
      <p:sp>
        <p:nvSpPr>
          <p:cNvPr id="88" name="Textfeld 87"/>
          <p:cNvSpPr txBox="1"/>
          <p:nvPr/>
        </p:nvSpPr>
        <p:spPr>
          <a:xfrm>
            <a:off x="3366371" y="5697113"/>
            <a:ext cx="576064" cy="615553"/>
          </a:xfrm>
          <a:prstGeom prst="rect">
            <a:avLst/>
          </a:prstGeom>
          <a:noFill/>
          <a:ln w="25400">
            <a:solidFill>
              <a:srgbClr val="00B050"/>
            </a:solidFill>
          </a:ln>
        </p:spPr>
        <p:txBody>
          <a:bodyPr wrap="square" rtlCol="0">
            <a:spAutoFit/>
          </a:bodyPr>
          <a:lstStyle/>
          <a:p>
            <a:r>
              <a:rPr lang="de-DE" dirty="0" smtClean="0">
                <a:solidFill>
                  <a:prstClr val="black"/>
                </a:solidFill>
              </a:rPr>
              <a:t>Ext. 103</a:t>
            </a:r>
            <a:endParaRPr lang="en-GB" dirty="0">
              <a:solidFill>
                <a:prstClr val="black"/>
              </a:solidFill>
            </a:endParaRPr>
          </a:p>
        </p:txBody>
      </p:sp>
      <p:cxnSp>
        <p:nvCxnSpPr>
          <p:cNvPr id="102" name="Gerade Verbindung mit Pfeil 101"/>
          <p:cNvCxnSpPr/>
          <p:nvPr/>
        </p:nvCxnSpPr>
        <p:spPr>
          <a:xfrm flipH="1">
            <a:off x="3936393" y="6004042"/>
            <a:ext cx="1553438" cy="848"/>
          </a:xfrm>
          <a:prstGeom prst="straightConnector1">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flipH="1" flipV="1">
            <a:off x="2783453" y="6487948"/>
            <a:ext cx="3632902" cy="2"/>
          </a:xfrm>
          <a:prstGeom prst="straightConnector1">
            <a:avLst/>
          </a:prstGeom>
          <a:ln w="25400">
            <a:solidFill>
              <a:schemeClr val="tx2">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a:stCxn id="95" idx="2"/>
          </p:cNvCxnSpPr>
          <p:nvPr/>
        </p:nvCxnSpPr>
        <p:spPr>
          <a:xfrm>
            <a:off x="6411564" y="5593631"/>
            <a:ext cx="4791" cy="894319"/>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2" name="Gerade Verbindung mit Pfeil 111"/>
          <p:cNvCxnSpPr/>
          <p:nvPr/>
        </p:nvCxnSpPr>
        <p:spPr>
          <a:xfrm flipH="1">
            <a:off x="5486471" y="5593631"/>
            <a:ext cx="3360" cy="413102"/>
          </a:xfrm>
          <a:prstGeom prst="straightConnector1">
            <a:avLst/>
          </a:prstGeom>
          <a:ln w="254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p:cNvCxnSpPr/>
          <p:nvPr/>
        </p:nvCxnSpPr>
        <p:spPr>
          <a:xfrm>
            <a:off x="6059636" y="4325379"/>
            <a:ext cx="0" cy="532079"/>
          </a:xfrm>
          <a:prstGeom prst="straightConnector1">
            <a:avLst/>
          </a:prstGeom>
          <a:ln w="22225">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Wolke 68"/>
          <p:cNvSpPr/>
          <p:nvPr/>
        </p:nvSpPr>
        <p:spPr>
          <a:xfrm>
            <a:off x="4426300" y="1435047"/>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prstClr val="black"/>
                </a:solidFill>
              </a:rPr>
              <a:t>BRI</a:t>
            </a:r>
          </a:p>
        </p:txBody>
      </p:sp>
      <p:cxnSp>
        <p:nvCxnSpPr>
          <p:cNvPr id="121" name="Gerade Verbindung mit Pfeil 120"/>
          <p:cNvCxnSpPr/>
          <p:nvPr/>
        </p:nvCxnSpPr>
        <p:spPr>
          <a:xfrm flipH="1">
            <a:off x="5411562" y="3490471"/>
            <a:ext cx="2" cy="573298"/>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Rechteck 54"/>
          <p:cNvSpPr/>
          <p:nvPr/>
        </p:nvSpPr>
        <p:spPr>
          <a:xfrm>
            <a:off x="4723977" y="3136528"/>
            <a:ext cx="1188132" cy="353943"/>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7" name="Textfeld 56"/>
          <p:cNvSpPr txBox="1"/>
          <p:nvPr/>
        </p:nvSpPr>
        <p:spPr>
          <a:xfrm>
            <a:off x="4686347" y="3111128"/>
            <a:ext cx="1292063" cy="353943"/>
          </a:xfrm>
          <a:prstGeom prst="rect">
            <a:avLst/>
          </a:prstGeom>
          <a:noFill/>
          <a:ln>
            <a:noFill/>
            <a:prstDash val="solid"/>
          </a:ln>
        </p:spPr>
        <p:txBody>
          <a:bodyPr wrap="square" rtlCol="0">
            <a:spAutoFit/>
          </a:bodyPr>
          <a:lstStyle/>
          <a:p>
            <a:pPr algn="ctr"/>
            <a:r>
              <a:rPr lang="de-DE" dirty="0" smtClean="0">
                <a:solidFill>
                  <a:prstClr val="black"/>
                </a:solidFill>
              </a:rPr>
              <a:t>SIP-Gateway</a:t>
            </a:r>
            <a:endParaRPr lang="en-GB" dirty="0">
              <a:solidFill>
                <a:prstClr val="black"/>
              </a:solidFill>
            </a:endParaRPr>
          </a:p>
        </p:txBody>
      </p:sp>
      <p:grpSp>
        <p:nvGrpSpPr>
          <p:cNvPr id="3" name="Gruppieren 2"/>
          <p:cNvGrpSpPr/>
          <p:nvPr/>
        </p:nvGrpSpPr>
        <p:grpSpPr>
          <a:xfrm>
            <a:off x="8363892" y="2366102"/>
            <a:ext cx="2012143" cy="554402"/>
            <a:chOff x="7283772" y="2278529"/>
            <a:chExt cx="2012143" cy="554402"/>
          </a:xfrm>
        </p:grpSpPr>
        <p:cxnSp>
          <p:nvCxnSpPr>
            <p:cNvPr id="61" name="Gerade Verbindung mit Pfeil 60"/>
            <p:cNvCxnSpPr/>
            <p:nvPr/>
          </p:nvCxnSpPr>
          <p:spPr>
            <a:xfrm flipH="1">
              <a:off x="7283772" y="2494013"/>
              <a:ext cx="648072" cy="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a:off x="7283772" y="2647712"/>
              <a:ext cx="648072" cy="0"/>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Textfeld 67"/>
            <p:cNvSpPr txBox="1"/>
            <p:nvPr/>
          </p:nvSpPr>
          <p:spPr>
            <a:xfrm>
              <a:off x="8003852" y="2278529"/>
              <a:ext cx="1292063" cy="353943"/>
            </a:xfrm>
            <a:prstGeom prst="rect">
              <a:avLst/>
            </a:prstGeom>
            <a:noFill/>
          </p:spPr>
          <p:txBody>
            <a:bodyPr wrap="square" rtlCol="0">
              <a:spAutoFit/>
            </a:bodyPr>
            <a:lstStyle/>
            <a:p>
              <a:r>
                <a:rPr lang="de-DE" dirty="0" err="1" smtClean="0">
                  <a:solidFill>
                    <a:prstClr val="black"/>
                  </a:solidFill>
                </a:rPr>
                <a:t>outgoing</a:t>
              </a:r>
              <a:endParaRPr lang="en-GB" dirty="0">
                <a:solidFill>
                  <a:prstClr val="black"/>
                </a:solidFill>
              </a:endParaRPr>
            </a:p>
          </p:txBody>
        </p:sp>
        <p:sp>
          <p:nvSpPr>
            <p:cNvPr id="72" name="Textfeld 71"/>
            <p:cNvSpPr txBox="1"/>
            <p:nvPr/>
          </p:nvSpPr>
          <p:spPr>
            <a:xfrm>
              <a:off x="8003852" y="2478988"/>
              <a:ext cx="1292063" cy="353943"/>
            </a:xfrm>
            <a:prstGeom prst="rect">
              <a:avLst/>
            </a:prstGeom>
            <a:noFill/>
          </p:spPr>
          <p:txBody>
            <a:bodyPr wrap="square" rtlCol="0">
              <a:spAutoFit/>
            </a:bodyPr>
            <a:lstStyle/>
            <a:p>
              <a:r>
                <a:rPr lang="de-DE" dirty="0" err="1" smtClean="0">
                  <a:solidFill>
                    <a:prstClr val="black"/>
                  </a:solidFill>
                </a:rPr>
                <a:t>incoming</a:t>
              </a:r>
              <a:endParaRPr lang="en-GB" dirty="0">
                <a:solidFill>
                  <a:prstClr val="black"/>
                </a:solidFill>
              </a:endParaRPr>
            </a:p>
          </p:txBody>
        </p:sp>
      </p:grpSp>
      <p:sp>
        <p:nvSpPr>
          <p:cNvPr id="65" name="Rechteck 64"/>
          <p:cNvSpPr/>
          <p:nvPr/>
        </p:nvSpPr>
        <p:spPr>
          <a:xfrm>
            <a:off x="3266693" y="5505531"/>
            <a:ext cx="776719" cy="130340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0" name="Gerade Verbindung mit Pfeil 69"/>
          <p:cNvCxnSpPr/>
          <p:nvPr/>
        </p:nvCxnSpPr>
        <p:spPr>
          <a:xfrm flipV="1">
            <a:off x="2791616" y="6310972"/>
            <a:ext cx="1" cy="176978"/>
          </a:xfrm>
          <a:prstGeom prst="straightConnector1">
            <a:avLst/>
          </a:prstGeom>
          <a:ln w="222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1" name="Textfeld 70"/>
          <p:cNvSpPr txBox="1"/>
          <p:nvPr/>
        </p:nvSpPr>
        <p:spPr>
          <a:xfrm>
            <a:off x="1951861" y="6527001"/>
            <a:ext cx="1070628" cy="353943"/>
          </a:xfrm>
          <a:prstGeom prst="rect">
            <a:avLst/>
          </a:prstGeom>
          <a:noFill/>
        </p:spPr>
        <p:txBody>
          <a:bodyPr wrap="square" rtlCol="0">
            <a:spAutoFit/>
          </a:bodyPr>
          <a:lstStyle/>
          <a:p>
            <a:pPr algn="ctr"/>
            <a:r>
              <a:rPr lang="de-DE" dirty="0" smtClean="0">
                <a:solidFill>
                  <a:prstClr val="black"/>
                </a:solidFill>
              </a:rPr>
              <a:t>National</a:t>
            </a:r>
            <a:endParaRPr lang="en-GB" dirty="0">
              <a:solidFill>
                <a:prstClr val="black"/>
              </a:solidFill>
            </a:endParaRPr>
          </a:p>
        </p:txBody>
      </p:sp>
      <p:sp>
        <p:nvSpPr>
          <p:cNvPr id="73" name="Textfeld 72"/>
          <p:cNvSpPr txBox="1"/>
          <p:nvPr/>
        </p:nvSpPr>
        <p:spPr>
          <a:xfrm>
            <a:off x="3268744" y="6527001"/>
            <a:ext cx="774668" cy="353943"/>
          </a:xfrm>
          <a:prstGeom prst="rect">
            <a:avLst/>
          </a:prstGeom>
          <a:noFill/>
        </p:spPr>
        <p:txBody>
          <a:bodyPr wrap="square" rtlCol="0">
            <a:spAutoFit/>
          </a:bodyPr>
          <a:lstStyle/>
          <a:p>
            <a:pPr algn="ctr"/>
            <a:r>
              <a:rPr lang="de-DE" dirty="0" err="1" smtClean="0">
                <a:solidFill>
                  <a:prstClr val="black"/>
                </a:solidFill>
              </a:rPr>
              <a:t>Local</a:t>
            </a:r>
            <a:endParaRPr lang="en-GB" dirty="0">
              <a:solidFill>
                <a:prstClr val="black"/>
              </a:solidFill>
            </a:endParaRPr>
          </a:p>
        </p:txBody>
      </p:sp>
      <p:grpSp>
        <p:nvGrpSpPr>
          <p:cNvPr id="40" name="Gruppieren 39"/>
          <p:cNvGrpSpPr/>
          <p:nvPr/>
        </p:nvGrpSpPr>
        <p:grpSpPr>
          <a:xfrm>
            <a:off x="5881041" y="5302865"/>
            <a:ext cx="1070628" cy="353943"/>
            <a:chOff x="5095109" y="5406348"/>
            <a:chExt cx="1070628" cy="353943"/>
          </a:xfrm>
        </p:grpSpPr>
        <p:sp>
          <p:nvSpPr>
            <p:cNvPr id="94" name="Textfeld 93"/>
            <p:cNvSpPr txBox="1"/>
            <p:nvPr/>
          </p:nvSpPr>
          <p:spPr>
            <a:xfrm>
              <a:off x="5095109" y="5406348"/>
              <a:ext cx="1070628" cy="353943"/>
            </a:xfrm>
            <a:prstGeom prst="rect">
              <a:avLst/>
            </a:prstGeom>
            <a:noFill/>
          </p:spPr>
          <p:txBody>
            <a:bodyPr wrap="square" rtlCol="0">
              <a:spAutoFit/>
            </a:bodyPr>
            <a:lstStyle/>
            <a:p>
              <a:pPr algn="ctr"/>
              <a:r>
                <a:rPr lang="de-DE" dirty="0" smtClean="0">
                  <a:solidFill>
                    <a:prstClr val="black"/>
                  </a:solidFill>
                </a:rPr>
                <a:t>National</a:t>
              </a:r>
              <a:endParaRPr lang="en-GB" dirty="0">
                <a:solidFill>
                  <a:prstClr val="black"/>
                </a:solidFill>
              </a:endParaRPr>
            </a:p>
          </p:txBody>
        </p:sp>
        <p:sp>
          <p:nvSpPr>
            <p:cNvPr id="95" name="Rechteck 94"/>
            <p:cNvSpPr/>
            <p:nvPr/>
          </p:nvSpPr>
          <p:spPr>
            <a:xfrm>
              <a:off x="5191627" y="5469860"/>
              <a:ext cx="868009" cy="2272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9" name="Gruppieren 38"/>
          <p:cNvGrpSpPr/>
          <p:nvPr/>
        </p:nvGrpSpPr>
        <p:grpSpPr>
          <a:xfrm>
            <a:off x="5102497" y="5307199"/>
            <a:ext cx="774668" cy="353943"/>
            <a:chOff x="6147600" y="5409607"/>
            <a:chExt cx="774668" cy="353943"/>
          </a:xfrm>
        </p:grpSpPr>
        <p:sp>
          <p:nvSpPr>
            <p:cNvPr id="93" name="Textfeld 92"/>
            <p:cNvSpPr txBox="1"/>
            <p:nvPr/>
          </p:nvSpPr>
          <p:spPr>
            <a:xfrm>
              <a:off x="6147600" y="5409607"/>
              <a:ext cx="774668" cy="353943"/>
            </a:xfrm>
            <a:prstGeom prst="rect">
              <a:avLst/>
            </a:prstGeom>
            <a:noFill/>
          </p:spPr>
          <p:txBody>
            <a:bodyPr wrap="square" rtlCol="0">
              <a:spAutoFit/>
            </a:bodyPr>
            <a:lstStyle/>
            <a:p>
              <a:pPr algn="ctr"/>
              <a:r>
                <a:rPr lang="de-DE" dirty="0" err="1" smtClean="0">
                  <a:solidFill>
                    <a:prstClr val="black"/>
                  </a:solidFill>
                </a:rPr>
                <a:t>Local</a:t>
              </a:r>
              <a:endParaRPr lang="en-GB" dirty="0">
                <a:solidFill>
                  <a:prstClr val="black"/>
                </a:solidFill>
              </a:endParaRPr>
            </a:p>
          </p:txBody>
        </p:sp>
        <p:sp>
          <p:nvSpPr>
            <p:cNvPr id="96" name="Rechteck 95"/>
            <p:cNvSpPr/>
            <p:nvPr/>
          </p:nvSpPr>
          <p:spPr>
            <a:xfrm>
              <a:off x="6203652" y="5468164"/>
              <a:ext cx="656789" cy="2272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cxnSp>
        <p:nvCxnSpPr>
          <p:cNvPr id="97" name="Gerade Verbindung mit Pfeil 96"/>
          <p:cNvCxnSpPr/>
          <p:nvPr/>
        </p:nvCxnSpPr>
        <p:spPr>
          <a:xfrm>
            <a:off x="4118176" y="6703973"/>
            <a:ext cx="1199867"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Gerade Verbindung mit Pfeil 97"/>
          <p:cNvCxnSpPr/>
          <p:nvPr/>
        </p:nvCxnSpPr>
        <p:spPr>
          <a:xfrm flipV="1">
            <a:off x="5916835" y="5852846"/>
            <a:ext cx="0" cy="74006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feld 104"/>
          <p:cNvSpPr txBox="1"/>
          <p:nvPr/>
        </p:nvSpPr>
        <p:spPr>
          <a:xfrm>
            <a:off x="5419907" y="5517987"/>
            <a:ext cx="978907" cy="353943"/>
          </a:xfrm>
          <a:prstGeom prst="rect">
            <a:avLst/>
          </a:prstGeom>
          <a:noFill/>
        </p:spPr>
        <p:txBody>
          <a:bodyPr wrap="square" rtlCol="0">
            <a:spAutoFit/>
          </a:bodyPr>
          <a:lstStyle/>
          <a:p>
            <a:pPr algn="ctr"/>
            <a:r>
              <a:rPr lang="de-DE" dirty="0" smtClean="0">
                <a:solidFill>
                  <a:prstClr val="black"/>
                </a:solidFill>
              </a:rPr>
              <a:t>Group</a:t>
            </a:r>
            <a:endParaRPr lang="en-GB" dirty="0">
              <a:solidFill>
                <a:prstClr val="black"/>
              </a:solidFill>
            </a:endParaRPr>
          </a:p>
        </p:txBody>
      </p:sp>
      <p:cxnSp>
        <p:nvCxnSpPr>
          <p:cNvPr id="62" name="Gerade Verbindung mit Pfeil 61"/>
          <p:cNvCxnSpPr/>
          <p:nvPr/>
        </p:nvCxnSpPr>
        <p:spPr>
          <a:xfrm flipV="1">
            <a:off x="5627588" y="3496821"/>
            <a:ext cx="0" cy="222803"/>
          </a:xfrm>
          <a:prstGeom prst="straightConnector1">
            <a:avLst/>
          </a:prstGeom>
          <a:ln w="25400">
            <a:solidFill>
              <a:schemeClr val="tx2">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Gerade Verbindung mit Pfeil 65"/>
          <p:cNvCxnSpPr/>
          <p:nvPr/>
        </p:nvCxnSpPr>
        <p:spPr>
          <a:xfrm flipH="1">
            <a:off x="5627588" y="3718981"/>
            <a:ext cx="1352294" cy="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 name="Gewinkelte Verbindung 5"/>
          <p:cNvCxnSpPr>
            <a:stCxn id="63" idx="0"/>
            <a:endCxn id="69" idx="0"/>
          </p:cNvCxnSpPr>
          <p:nvPr/>
        </p:nvCxnSpPr>
        <p:spPr>
          <a:xfrm rot="16200000" flipV="1">
            <a:off x="6222750" y="1941273"/>
            <a:ext cx="1445968" cy="1441628"/>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6" name="Gewinkelte Verbindung 75"/>
          <p:cNvCxnSpPr>
            <a:stCxn id="55" idx="3"/>
          </p:cNvCxnSpPr>
          <p:nvPr/>
        </p:nvCxnSpPr>
        <p:spPr>
          <a:xfrm>
            <a:off x="5912109" y="3313500"/>
            <a:ext cx="1065097" cy="288372"/>
          </a:xfrm>
          <a:prstGeom prst="bentConnector3">
            <a:avLst>
              <a:gd name="adj1" fmla="val 50000"/>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4" name="Gewinkelte Verbindung 83"/>
          <p:cNvCxnSpPr/>
          <p:nvPr/>
        </p:nvCxnSpPr>
        <p:spPr>
          <a:xfrm>
            <a:off x="3813548" y="3699738"/>
            <a:ext cx="1165968" cy="364031"/>
          </a:xfrm>
          <a:prstGeom prst="bentConnector3">
            <a:avLst>
              <a:gd name="adj1" fmla="val 100104"/>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3" name="Gewinkelte Verbindung 102"/>
          <p:cNvCxnSpPr>
            <a:stCxn id="88" idx="0"/>
            <a:endCxn id="79" idx="2"/>
          </p:cNvCxnSpPr>
          <p:nvPr/>
        </p:nvCxnSpPr>
        <p:spPr>
          <a:xfrm rot="16200000" flipV="1">
            <a:off x="2378099" y="4420809"/>
            <a:ext cx="1707991" cy="844618"/>
          </a:xfrm>
          <a:prstGeom prst="bentConnector3">
            <a:avLst>
              <a:gd name="adj1" fmla="val 50000"/>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p:nvPr/>
        </p:nvCxnSpPr>
        <p:spPr>
          <a:xfrm flipV="1">
            <a:off x="2094053" y="3989122"/>
            <a:ext cx="9255" cy="1689928"/>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Gerade Verbindung mit Pfeil 106"/>
          <p:cNvCxnSpPr/>
          <p:nvPr/>
        </p:nvCxnSpPr>
        <p:spPr>
          <a:xfrm flipV="1">
            <a:off x="5204795" y="3485681"/>
            <a:ext cx="0" cy="578088"/>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8" name="Textfeld 57"/>
          <p:cNvSpPr txBox="1"/>
          <p:nvPr/>
        </p:nvSpPr>
        <p:spPr>
          <a:xfrm>
            <a:off x="1035345" y="1628101"/>
            <a:ext cx="2504011"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smtClean="0"/>
              <a:t>Overview</a:t>
            </a:r>
            <a:r>
              <a:rPr lang="de-DE" sz="1800" dirty="0" smtClean="0"/>
              <a:t>: </a:t>
            </a:r>
            <a:r>
              <a:rPr lang="de-DE" sz="1800" dirty="0"/>
              <a:t>Call </a:t>
            </a:r>
            <a:r>
              <a:rPr lang="de-DE" sz="1800" dirty="0" err="1"/>
              <a:t>flow</a:t>
            </a:r>
            <a:r>
              <a:rPr lang="de-DE" sz="1800" dirty="0"/>
              <a:t> in/out</a:t>
            </a:r>
            <a:endParaRPr lang="en-GB" sz="1800" dirty="0"/>
          </a:p>
        </p:txBody>
      </p:sp>
      <p:sp>
        <p:nvSpPr>
          <p:cNvPr id="59" name="Textfeld 58"/>
          <p:cNvSpPr txBox="1"/>
          <p:nvPr/>
        </p:nvSpPr>
        <p:spPr>
          <a:xfrm>
            <a:off x="6835904" y="5291971"/>
            <a:ext cx="1070628" cy="353943"/>
          </a:xfrm>
          <a:prstGeom prst="rect">
            <a:avLst/>
          </a:prstGeom>
          <a:noFill/>
        </p:spPr>
        <p:txBody>
          <a:bodyPr wrap="square" rtlCol="0">
            <a:spAutoFit/>
          </a:bodyPr>
          <a:lstStyle/>
          <a:p>
            <a:pPr algn="ctr"/>
            <a:r>
              <a:rPr lang="de-DE" dirty="0" smtClean="0">
                <a:solidFill>
                  <a:prstClr val="black"/>
                </a:solidFill>
              </a:rPr>
              <a:t>All Users</a:t>
            </a:r>
            <a:endParaRPr lang="en-GB" dirty="0">
              <a:solidFill>
                <a:prstClr val="black"/>
              </a:solidFill>
            </a:endParaRPr>
          </a:p>
        </p:txBody>
      </p:sp>
      <p:cxnSp>
        <p:nvCxnSpPr>
          <p:cNvPr id="74" name="Gerade Verbindung mit Pfeil 73"/>
          <p:cNvCxnSpPr/>
          <p:nvPr/>
        </p:nvCxnSpPr>
        <p:spPr>
          <a:xfrm flipH="1">
            <a:off x="7367858" y="5584800"/>
            <a:ext cx="3360" cy="413102"/>
          </a:xfrm>
          <a:prstGeom prst="straightConnector1">
            <a:avLst/>
          </a:prstGeom>
          <a:ln w="254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Gerade Verbindung mit Pfeil 74"/>
          <p:cNvCxnSpPr/>
          <p:nvPr/>
        </p:nvCxnSpPr>
        <p:spPr>
          <a:xfrm>
            <a:off x="7520880" y="5584800"/>
            <a:ext cx="4791" cy="894319"/>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7" name="Rechteck 76"/>
          <p:cNvSpPr/>
          <p:nvPr/>
        </p:nvSpPr>
        <p:spPr>
          <a:xfrm>
            <a:off x="6937214" y="5357546"/>
            <a:ext cx="868009" cy="2272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8" name="Gerade Verbindung mit Pfeil 77"/>
          <p:cNvCxnSpPr/>
          <p:nvPr/>
        </p:nvCxnSpPr>
        <p:spPr>
          <a:xfrm flipH="1">
            <a:off x="2783466" y="6479119"/>
            <a:ext cx="4742205" cy="8841"/>
          </a:xfrm>
          <a:prstGeom prst="straightConnector1">
            <a:avLst/>
          </a:prstGeom>
          <a:ln w="25400">
            <a:solidFill>
              <a:schemeClr val="tx2">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Gerade Verbindung mit Pfeil 88"/>
          <p:cNvCxnSpPr/>
          <p:nvPr/>
        </p:nvCxnSpPr>
        <p:spPr>
          <a:xfrm flipH="1">
            <a:off x="3936406" y="5997902"/>
            <a:ext cx="3434812" cy="7000"/>
          </a:xfrm>
          <a:prstGeom prst="straightConnector1">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09174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Gerade Verbindung mit Pfeil 57"/>
          <p:cNvCxnSpPr/>
          <p:nvPr/>
        </p:nvCxnSpPr>
        <p:spPr>
          <a:xfrm flipV="1">
            <a:off x="5195540" y="1849910"/>
            <a:ext cx="0" cy="1036596"/>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BRI Routing</a:t>
            </a:r>
            <a:endParaRPr lang="de-DE" dirty="0"/>
          </a:p>
        </p:txBody>
      </p:sp>
      <p:sp>
        <p:nvSpPr>
          <p:cNvPr id="56" name="Textfeld 55"/>
          <p:cNvSpPr txBox="1"/>
          <p:nvPr/>
        </p:nvSpPr>
        <p:spPr>
          <a:xfrm>
            <a:off x="4578156" y="4325381"/>
            <a:ext cx="1496407" cy="261610"/>
          </a:xfrm>
          <a:prstGeom prst="rect">
            <a:avLst/>
          </a:prstGeom>
          <a:noFill/>
          <a:ln w="25400">
            <a:solidFill>
              <a:schemeClr val="accent6"/>
            </a:solidFill>
          </a:ln>
        </p:spPr>
        <p:txBody>
          <a:bodyPr wrap="square" lIns="0" tIns="0" rIns="0" bIns="0" rtlCol="0">
            <a:spAutoFit/>
          </a:bodyPr>
          <a:lstStyle/>
          <a:p>
            <a:pPr algn="ctr"/>
            <a:r>
              <a:rPr lang="de-DE" dirty="0" smtClean="0">
                <a:solidFill>
                  <a:prstClr val="black"/>
                </a:solidFill>
              </a:rPr>
              <a:t>Gateway Group</a:t>
            </a:r>
          </a:p>
        </p:txBody>
      </p:sp>
      <p:grpSp>
        <p:nvGrpSpPr>
          <p:cNvPr id="4" name="Gruppieren 3"/>
          <p:cNvGrpSpPr/>
          <p:nvPr/>
        </p:nvGrpSpPr>
        <p:grpSpPr>
          <a:xfrm>
            <a:off x="4597012" y="2865264"/>
            <a:ext cx="1458694" cy="620418"/>
            <a:chOff x="6937201" y="3385071"/>
            <a:chExt cx="1458694" cy="620418"/>
          </a:xfrm>
        </p:grpSpPr>
        <p:sp>
          <p:nvSpPr>
            <p:cNvPr id="63" name="Textfeld 62"/>
            <p:cNvSpPr txBox="1"/>
            <p:nvPr/>
          </p:nvSpPr>
          <p:spPr>
            <a:xfrm>
              <a:off x="6937201" y="3385071"/>
              <a:ext cx="1458694" cy="615553"/>
            </a:xfrm>
            <a:prstGeom prst="rect">
              <a:avLst/>
            </a:prstGeom>
            <a:noFill/>
          </p:spPr>
          <p:txBody>
            <a:bodyPr wrap="square" rtlCol="0">
              <a:spAutoFit/>
            </a:bodyPr>
            <a:lstStyle/>
            <a:p>
              <a:pPr algn="ctr"/>
              <a:r>
                <a:rPr lang="de-DE" dirty="0" smtClean="0">
                  <a:solidFill>
                    <a:prstClr val="black"/>
                  </a:solidFill>
                </a:rPr>
                <a:t>ISDN-Port</a:t>
              </a:r>
            </a:p>
            <a:p>
              <a:pPr algn="ctr"/>
              <a:r>
                <a:rPr lang="de-DE" dirty="0" smtClean="0">
                  <a:solidFill>
                    <a:prstClr val="black"/>
                  </a:solidFill>
                </a:rPr>
                <a:t>PTP</a:t>
              </a:r>
              <a:endParaRPr lang="en-GB" dirty="0">
                <a:solidFill>
                  <a:prstClr val="black"/>
                </a:solidFill>
              </a:endParaRPr>
            </a:p>
          </p:txBody>
        </p:sp>
        <p:sp>
          <p:nvSpPr>
            <p:cNvPr id="60" name="Rechteck 59"/>
            <p:cNvSpPr/>
            <p:nvPr/>
          </p:nvSpPr>
          <p:spPr>
            <a:xfrm>
              <a:off x="6977206" y="3410349"/>
              <a:ext cx="1386686" cy="595140"/>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80" name="Textfeld 79"/>
          <p:cNvSpPr txBox="1"/>
          <p:nvPr/>
        </p:nvSpPr>
        <p:spPr>
          <a:xfrm>
            <a:off x="1183544" y="5453393"/>
            <a:ext cx="2043247" cy="523220"/>
          </a:xfrm>
          <a:prstGeom prst="rect">
            <a:avLst/>
          </a:prstGeom>
          <a:noFill/>
        </p:spPr>
        <p:txBody>
          <a:bodyPr wrap="square" lIns="0" tIns="0" rIns="0" bIns="0" rtlCol="0">
            <a:spAutoFit/>
          </a:bodyPr>
          <a:lstStyle/>
          <a:p>
            <a:r>
              <a:rPr lang="de-DE" dirty="0" err="1" smtClean="0">
                <a:solidFill>
                  <a:prstClr val="black"/>
                </a:solidFill>
              </a:rPr>
              <a:t>Inbound</a:t>
            </a:r>
            <a:r>
              <a:rPr lang="de-DE" dirty="0" smtClean="0">
                <a:solidFill>
                  <a:prstClr val="black"/>
                </a:solidFill>
              </a:rPr>
              <a:t> Routing</a:t>
            </a:r>
            <a:br>
              <a:rPr lang="de-DE" dirty="0" smtClean="0">
                <a:solidFill>
                  <a:prstClr val="black"/>
                </a:solidFill>
              </a:rPr>
            </a:br>
            <a:r>
              <a:rPr lang="de-DE" dirty="0" err="1" smtClean="0">
                <a:solidFill>
                  <a:prstClr val="black"/>
                </a:solidFill>
              </a:rPr>
              <a:t>Number-scheme</a:t>
            </a:r>
            <a:endParaRPr lang="en-GB" dirty="0">
              <a:solidFill>
                <a:prstClr val="black"/>
              </a:solidFill>
            </a:endParaRPr>
          </a:p>
        </p:txBody>
      </p:sp>
      <p:sp>
        <p:nvSpPr>
          <p:cNvPr id="79" name="Rechteck 78"/>
          <p:cNvSpPr/>
          <p:nvPr/>
        </p:nvSpPr>
        <p:spPr>
          <a:xfrm>
            <a:off x="1116238" y="5439984"/>
            <a:ext cx="2007527" cy="57877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82" name="Rechteck 81"/>
          <p:cNvSpPr/>
          <p:nvPr/>
        </p:nvSpPr>
        <p:spPr>
          <a:xfrm>
            <a:off x="7790008" y="5415215"/>
            <a:ext cx="2095541" cy="6283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83" name="Textfeld 82"/>
          <p:cNvSpPr txBox="1"/>
          <p:nvPr/>
        </p:nvSpPr>
        <p:spPr>
          <a:xfrm>
            <a:off x="7887261" y="5415211"/>
            <a:ext cx="2132827" cy="523220"/>
          </a:xfrm>
          <a:prstGeom prst="rect">
            <a:avLst/>
          </a:prstGeom>
          <a:noFill/>
        </p:spPr>
        <p:txBody>
          <a:bodyPr wrap="square" lIns="0" tIns="0" rIns="0" bIns="0" rtlCol="0">
            <a:spAutoFit/>
          </a:bodyPr>
          <a:lstStyle/>
          <a:p>
            <a:r>
              <a:rPr lang="de-DE" dirty="0" smtClean="0">
                <a:solidFill>
                  <a:prstClr val="black"/>
                </a:solidFill>
              </a:rPr>
              <a:t>Outbound Routing</a:t>
            </a:r>
            <a:br>
              <a:rPr lang="de-DE" dirty="0" smtClean="0">
                <a:solidFill>
                  <a:prstClr val="black"/>
                </a:solidFill>
              </a:rPr>
            </a:br>
            <a:r>
              <a:rPr lang="de-DE" dirty="0" err="1" smtClean="0">
                <a:solidFill>
                  <a:prstClr val="black"/>
                </a:solidFill>
              </a:rPr>
              <a:t>Number-scheme</a:t>
            </a:r>
            <a:endParaRPr lang="en-GB" dirty="0">
              <a:solidFill>
                <a:prstClr val="black"/>
              </a:solidFill>
            </a:endParaRPr>
          </a:p>
        </p:txBody>
      </p:sp>
      <p:sp>
        <p:nvSpPr>
          <p:cNvPr id="85" name="Rechteck 84"/>
          <p:cNvSpPr/>
          <p:nvPr/>
        </p:nvSpPr>
        <p:spPr>
          <a:xfrm>
            <a:off x="4588347" y="5257699"/>
            <a:ext cx="1476024" cy="94336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21" name="Textfeld 20"/>
          <p:cNvSpPr txBox="1"/>
          <p:nvPr/>
        </p:nvSpPr>
        <p:spPr>
          <a:xfrm>
            <a:off x="4696222" y="5421598"/>
            <a:ext cx="576064" cy="615553"/>
          </a:xfrm>
          <a:prstGeom prst="rect">
            <a:avLst/>
          </a:prstGeom>
          <a:noFill/>
          <a:ln w="25400">
            <a:solidFill>
              <a:srgbClr val="00B050"/>
            </a:solidFill>
          </a:ln>
        </p:spPr>
        <p:txBody>
          <a:bodyPr wrap="square" lIns="91367" tIns="45684" rIns="91367" bIns="45684" rtlCol="0">
            <a:spAutoFit/>
          </a:bodyPr>
          <a:lstStyle/>
          <a:p>
            <a:r>
              <a:rPr lang="de-DE" dirty="0" smtClean="0">
                <a:solidFill>
                  <a:prstClr val="black"/>
                </a:solidFill>
              </a:rPr>
              <a:t>Ext. 101</a:t>
            </a:r>
            <a:endParaRPr lang="en-GB" dirty="0">
              <a:solidFill>
                <a:prstClr val="black"/>
              </a:solidFill>
            </a:endParaRPr>
          </a:p>
        </p:txBody>
      </p:sp>
      <p:sp>
        <p:nvSpPr>
          <p:cNvPr id="87" name="Textfeld 86"/>
          <p:cNvSpPr txBox="1"/>
          <p:nvPr/>
        </p:nvSpPr>
        <p:spPr>
          <a:xfrm>
            <a:off x="5416298" y="5421598"/>
            <a:ext cx="576064" cy="615553"/>
          </a:xfrm>
          <a:prstGeom prst="rect">
            <a:avLst/>
          </a:prstGeom>
          <a:noFill/>
          <a:ln w="25400">
            <a:solidFill>
              <a:srgbClr val="00B050"/>
            </a:solidFill>
          </a:ln>
        </p:spPr>
        <p:txBody>
          <a:bodyPr wrap="square" lIns="91367" tIns="45684" rIns="91367" bIns="45684" rtlCol="0">
            <a:spAutoFit/>
          </a:bodyPr>
          <a:lstStyle/>
          <a:p>
            <a:r>
              <a:rPr lang="de-DE" dirty="0" smtClean="0">
                <a:solidFill>
                  <a:prstClr val="black"/>
                </a:solidFill>
              </a:rPr>
              <a:t>Ext. 102</a:t>
            </a:r>
            <a:endParaRPr lang="en-GB" dirty="0">
              <a:solidFill>
                <a:prstClr val="black"/>
              </a:solidFill>
            </a:endParaRPr>
          </a:p>
        </p:txBody>
      </p:sp>
      <p:cxnSp>
        <p:nvCxnSpPr>
          <p:cNvPr id="117" name="Gerade Verbindung mit Pfeil 116"/>
          <p:cNvCxnSpPr/>
          <p:nvPr/>
        </p:nvCxnSpPr>
        <p:spPr>
          <a:xfrm flipH="1">
            <a:off x="5479572" y="4086938"/>
            <a:ext cx="4000" cy="238442"/>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Wolke 68"/>
          <p:cNvSpPr/>
          <p:nvPr/>
        </p:nvSpPr>
        <p:spPr>
          <a:xfrm>
            <a:off x="4426299" y="1435047"/>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de-DE" dirty="0" smtClean="0">
                <a:solidFill>
                  <a:prstClr val="black"/>
                </a:solidFill>
              </a:rPr>
              <a:t>BRI</a:t>
            </a:r>
          </a:p>
        </p:txBody>
      </p:sp>
      <p:grpSp>
        <p:nvGrpSpPr>
          <p:cNvPr id="19" name="Gruppieren 18"/>
          <p:cNvGrpSpPr/>
          <p:nvPr/>
        </p:nvGrpSpPr>
        <p:grpSpPr>
          <a:xfrm>
            <a:off x="4637017" y="3720937"/>
            <a:ext cx="1386685" cy="365976"/>
            <a:chOff x="4637017" y="3720961"/>
            <a:chExt cx="1386685" cy="365976"/>
          </a:xfrm>
        </p:grpSpPr>
        <p:sp>
          <p:nvSpPr>
            <p:cNvPr id="57" name="Textfeld 56"/>
            <p:cNvSpPr txBox="1"/>
            <p:nvPr/>
          </p:nvSpPr>
          <p:spPr>
            <a:xfrm>
              <a:off x="4680328" y="3720961"/>
              <a:ext cx="1292063" cy="353943"/>
            </a:xfrm>
            <a:prstGeom prst="rect">
              <a:avLst/>
            </a:prstGeom>
            <a:noFill/>
            <a:ln>
              <a:noFill/>
              <a:prstDash val="solid"/>
            </a:ln>
          </p:spPr>
          <p:txBody>
            <a:bodyPr wrap="square" rtlCol="0">
              <a:spAutoFit/>
            </a:bodyPr>
            <a:lstStyle/>
            <a:p>
              <a:pPr algn="ctr"/>
              <a:r>
                <a:rPr lang="de-DE" dirty="0" smtClean="0">
                  <a:solidFill>
                    <a:prstClr val="black"/>
                  </a:solidFill>
                </a:rPr>
                <a:t>SIP-Gateway</a:t>
              </a:r>
              <a:endParaRPr lang="en-GB" dirty="0">
                <a:solidFill>
                  <a:prstClr val="black"/>
                </a:solidFill>
              </a:endParaRPr>
            </a:p>
          </p:txBody>
        </p:sp>
        <p:sp>
          <p:nvSpPr>
            <p:cNvPr id="55" name="Rechteck 54"/>
            <p:cNvSpPr/>
            <p:nvPr/>
          </p:nvSpPr>
          <p:spPr>
            <a:xfrm>
              <a:off x="4637017" y="3740678"/>
              <a:ext cx="1386685" cy="346259"/>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3" name="Gruppieren 2"/>
          <p:cNvGrpSpPr/>
          <p:nvPr/>
        </p:nvGrpSpPr>
        <p:grpSpPr>
          <a:xfrm>
            <a:off x="8363905" y="2366102"/>
            <a:ext cx="2012143" cy="532740"/>
            <a:chOff x="7283772" y="2278529"/>
            <a:chExt cx="2012143" cy="532740"/>
          </a:xfrm>
        </p:grpSpPr>
        <p:cxnSp>
          <p:nvCxnSpPr>
            <p:cNvPr id="61" name="Gerade Verbindung mit Pfeil 60"/>
            <p:cNvCxnSpPr/>
            <p:nvPr/>
          </p:nvCxnSpPr>
          <p:spPr>
            <a:xfrm flipH="1">
              <a:off x="7283772" y="2494013"/>
              <a:ext cx="648072" cy="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a:off x="7283772" y="2647712"/>
              <a:ext cx="648072" cy="0"/>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Textfeld 67"/>
            <p:cNvSpPr txBox="1"/>
            <p:nvPr/>
          </p:nvSpPr>
          <p:spPr>
            <a:xfrm>
              <a:off x="8003852" y="2278529"/>
              <a:ext cx="1292063" cy="353943"/>
            </a:xfrm>
            <a:prstGeom prst="rect">
              <a:avLst/>
            </a:prstGeom>
            <a:noFill/>
          </p:spPr>
          <p:txBody>
            <a:bodyPr wrap="square" rtlCol="0">
              <a:spAutoFit/>
            </a:bodyPr>
            <a:lstStyle/>
            <a:p>
              <a:r>
                <a:rPr lang="de-DE" dirty="0" err="1" smtClean="0">
                  <a:solidFill>
                    <a:prstClr val="black"/>
                  </a:solidFill>
                </a:rPr>
                <a:t>outgoing</a:t>
              </a:r>
              <a:endParaRPr lang="en-GB" dirty="0">
                <a:solidFill>
                  <a:prstClr val="black"/>
                </a:solidFill>
              </a:endParaRPr>
            </a:p>
          </p:txBody>
        </p:sp>
        <p:sp>
          <p:nvSpPr>
            <p:cNvPr id="72" name="Textfeld 71"/>
            <p:cNvSpPr txBox="1"/>
            <p:nvPr/>
          </p:nvSpPr>
          <p:spPr>
            <a:xfrm>
              <a:off x="8003852" y="2457326"/>
              <a:ext cx="1292063" cy="353943"/>
            </a:xfrm>
            <a:prstGeom prst="rect">
              <a:avLst/>
            </a:prstGeom>
            <a:noFill/>
          </p:spPr>
          <p:txBody>
            <a:bodyPr wrap="square" rtlCol="0">
              <a:spAutoFit/>
            </a:bodyPr>
            <a:lstStyle/>
            <a:p>
              <a:r>
                <a:rPr lang="de-DE" dirty="0" err="1" smtClean="0">
                  <a:solidFill>
                    <a:prstClr val="black"/>
                  </a:solidFill>
                </a:rPr>
                <a:t>incoming</a:t>
              </a:r>
              <a:endParaRPr lang="en-GB" dirty="0">
                <a:solidFill>
                  <a:prstClr val="black"/>
                </a:solidFill>
              </a:endParaRPr>
            </a:p>
          </p:txBody>
        </p:sp>
      </p:grpSp>
      <p:cxnSp>
        <p:nvCxnSpPr>
          <p:cNvPr id="107" name="Gerade Verbindung mit Pfeil 106"/>
          <p:cNvCxnSpPr/>
          <p:nvPr/>
        </p:nvCxnSpPr>
        <p:spPr>
          <a:xfrm flipV="1">
            <a:off x="5195540" y="3485682"/>
            <a:ext cx="0" cy="254997"/>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p:nvPr/>
        </p:nvCxnSpPr>
        <p:spPr>
          <a:xfrm flipV="1">
            <a:off x="5195540" y="4095781"/>
            <a:ext cx="0" cy="220072"/>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3" name="Gewinkelte Verbindung 22"/>
          <p:cNvCxnSpPr>
            <a:stCxn id="56" idx="1"/>
            <a:endCxn id="80" idx="0"/>
          </p:cNvCxnSpPr>
          <p:nvPr/>
        </p:nvCxnSpPr>
        <p:spPr>
          <a:xfrm rot="10800000" flipV="1">
            <a:off x="2205168" y="4456185"/>
            <a:ext cx="2372988" cy="997207"/>
          </a:xfrm>
          <a:prstGeom prst="bentConnector2">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74"/>
          <p:cNvCxnSpPr/>
          <p:nvPr/>
        </p:nvCxnSpPr>
        <p:spPr>
          <a:xfrm flipH="1" flipV="1">
            <a:off x="3123753" y="5729146"/>
            <a:ext cx="1572466" cy="471"/>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9" name="Gerade Verbindung mit Pfeil 88"/>
          <p:cNvCxnSpPr>
            <a:stCxn id="82" idx="1"/>
            <a:endCxn id="87" idx="3"/>
          </p:cNvCxnSpPr>
          <p:nvPr/>
        </p:nvCxnSpPr>
        <p:spPr>
          <a:xfrm flipH="1">
            <a:off x="5992362" y="5729370"/>
            <a:ext cx="1797634" cy="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0" name="Gewinkelte Verbindung 89"/>
          <p:cNvCxnSpPr>
            <a:stCxn id="56" idx="3"/>
            <a:endCxn id="83" idx="0"/>
          </p:cNvCxnSpPr>
          <p:nvPr/>
        </p:nvCxnSpPr>
        <p:spPr>
          <a:xfrm>
            <a:off x="6074563" y="4456186"/>
            <a:ext cx="2879112" cy="959025"/>
          </a:xfrm>
          <a:prstGeom prst="bentConnector2">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p:nvPr/>
        </p:nvCxnSpPr>
        <p:spPr>
          <a:xfrm>
            <a:off x="5483572" y="3485682"/>
            <a:ext cx="0" cy="254997"/>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9" name="Gerade Verbindung mit Pfeil 98"/>
          <p:cNvCxnSpPr/>
          <p:nvPr/>
        </p:nvCxnSpPr>
        <p:spPr>
          <a:xfrm>
            <a:off x="5478838" y="2344444"/>
            <a:ext cx="0" cy="54610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1" name="Textfeld 100"/>
          <p:cNvSpPr txBox="1"/>
          <p:nvPr/>
        </p:nvSpPr>
        <p:spPr>
          <a:xfrm>
            <a:off x="1035345" y="1628101"/>
            <a:ext cx="2504011" cy="646331"/>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smtClean="0"/>
              <a:t>Overview</a:t>
            </a:r>
            <a:r>
              <a:rPr lang="de-DE" sz="1800" dirty="0" smtClean="0"/>
              <a:t>: </a:t>
            </a:r>
            <a:r>
              <a:rPr lang="de-DE" sz="1800" dirty="0"/>
              <a:t>Call </a:t>
            </a:r>
            <a:r>
              <a:rPr lang="de-DE" sz="1800" dirty="0" err="1"/>
              <a:t>flow</a:t>
            </a:r>
            <a:r>
              <a:rPr lang="de-DE" sz="1800" dirty="0"/>
              <a:t> Point-</a:t>
            </a:r>
            <a:r>
              <a:rPr lang="de-DE" sz="1800" dirty="0" err="1"/>
              <a:t>to</a:t>
            </a:r>
            <a:r>
              <a:rPr lang="de-DE" sz="1800" dirty="0"/>
              <a:t>-Point</a:t>
            </a:r>
            <a:endParaRPr lang="en-GB" sz="1800" dirty="0"/>
          </a:p>
        </p:txBody>
      </p:sp>
    </p:spTree>
    <p:extLst>
      <p:ext uri="{BB962C8B-B14F-4D97-AF65-F5344CB8AC3E}">
        <p14:creationId xmlns:p14="http://schemas.microsoft.com/office/powerpoint/2010/main" val="213959854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Gerade Verbindung mit Pfeil 57"/>
          <p:cNvCxnSpPr/>
          <p:nvPr/>
        </p:nvCxnSpPr>
        <p:spPr>
          <a:xfrm flipV="1">
            <a:off x="5195540" y="1849910"/>
            <a:ext cx="0" cy="1036596"/>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BRI Routing</a:t>
            </a:r>
            <a:endParaRPr lang="de-DE" dirty="0"/>
          </a:p>
        </p:txBody>
      </p:sp>
      <p:sp>
        <p:nvSpPr>
          <p:cNvPr id="56" name="Textfeld 55"/>
          <p:cNvSpPr txBox="1"/>
          <p:nvPr/>
        </p:nvSpPr>
        <p:spPr>
          <a:xfrm>
            <a:off x="4573419" y="4376179"/>
            <a:ext cx="1496407" cy="261610"/>
          </a:xfrm>
          <a:prstGeom prst="rect">
            <a:avLst/>
          </a:prstGeom>
          <a:noFill/>
          <a:ln w="25400">
            <a:solidFill>
              <a:schemeClr val="accent6"/>
            </a:solidFill>
          </a:ln>
        </p:spPr>
        <p:txBody>
          <a:bodyPr wrap="square" lIns="0" tIns="0" rIns="0" bIns="0" rtlCol="0">
            <a:spAutoFit/>
          </a:bodyPr>
          <a:lstStyle/>
          <a:p>
            <a:pPr algn="ctr"/>
            <a:r>
              <a:rPr lang="de-DE" dirty="0" smtClean="0">
                <a:solidFill>
                  <a:prstClr val="black"/>
                </a:solidFill>
              </a:rPr>
              <a:t>Gateway Group</a:t>
            </a:r>
          </a:p>
        </p:txBody>
      </p:sp>
      <p:sp>
        <p:nvSpPr>
          <p:cNvPr id="63" name="Textfeld 62"/>
          <p:cNvSpPr txBox="1"/>
          <p:nvPr/>
        </p:nvSpPr>
        <p:spPr>
          <a:xfrm>
            <a:off x="4597012" y="2865263"/>
            <a:ext cx="1458694" cy="615553"/>
          </a:xfrm>
          <a:prstGeom prst="rect">
            <a:avLst/>
          </a:prstGeom>
          <a:noFill/>
        </p:spPr>
        <p:txBody>
          <a:bodyPr wrap="square" lIns="91367" tIns="45684" rIns="91367" bIns="45684" rtlCol="0">
            <a:spAutoFit/>
          </a:bodyPr>
          <a:lstStyle/>
          <a:p>
            <a:pPr algn="ctr"/>
            <a:r>
              <a:rPr lang="de-DE" dirty="0" smtClean="0">
                <a:solidFill>
                  <a:prstClr val="black"/>
                </a:solidFill>
              </a:rPr>
              <a:t>ISDN-Port</a:t>
            </a:r>
          </a:p>
          <a:p>
            <a:pPr algn="ctr"/>
            <a:r>
              <a:rPr lang="de-DE" dirty="0" smtClean="0">
                <a:solidFill>
                  <a:prstClr val="black"/>
                </a:solidFill>
              </a:rPr>
              <a:t>MSN</a:t>
            </a:r>
            <a:endParaRPr lang="en-GB" dirty="0">
              <a:solidFill>
                <a:prstClr val="black"/>
              </a:solidFill>
            </a:endParaRPr>
          </a:p>
        </p:txBody>
      </p:sp>
      <p:sp>
        <p:nvSpPr>
          <p:cNvPr id="60" name="Rechteck 59"/>
          <p:cNvSpPr/>
          <p:nvPr/>
        </p:nvSpPr>
        <p:spPr>
          <a:xfrm>
            <a:off x="4637021" y="2895078"/>
            <a:ext cx="1386686" cy="595140"/>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80" name="Textfeld 79"/>
          <p:cNvSpPr txBox="1"/>
          <p:nvPr/>
        </p:nvSpPr>
        <p:spPr>
          <a:xfrm>
            <a:off x="1183544" y="5453393"/>
            <a:ext cx="2043247" cy="523220"/>
          </a:xfrm>
          <a:prstGeom prst="rect">
            <a:avLst/>
          </a:prstGeom>
          <a:noFill/>
        </p:spPr>
        <p:txBody>
          <a:bodyPr wrap="square" lIns="0" tIns="0" rIns="0" bIns="0" rtlCol="0">
            <a:spAutoFit/>
          </a:bodyPr>
          <a:lstStyle/>
          <a:p>
            <a:r>
              <a:rPr lang="de-DE" dirty="0" err="1" smtClean="0">
                <a:solidFill>
                  <a:prstClr val="black"/>
                </a:solidFill>
              </a:rPr>
              <a:t>Inbound</a:t>
            </a:r>
            <a:r>
              <a:rPr lang="de-DE" dirty="0" smtClean="0">
                <a:solidFill>
                  <a:prstClr val="black"/>
                </a:solidFill>
              </a:rPr>
              <a:t> Routing</a:t>
            </a:r>
            <a:br>
              <a:rPr lang="de-DE" dirty="0" smtClean="0">
                <a:solidFill>
                  <a:prstClr val="black"/>
                </a:solidFill>
              </a:rPr>
            </a:br>
            <a:r>
              <a:rPr lang="de-DE" dirty="0" err="1" smtClean="0">
                <a:solidFill>
                  <a:prstClr val="black"/>
                </a:solidFill>
              </a:rPr>
              <a:t>Number-scheme</a:t>
            </a:r>
            <a:endParaRPr lang="en-GB" dirty="0">
              <a:solidFill>
                <a:prstClr val="black"/>
              </a:solidFill>
            </a:endParaRPr>
          </a:p>
        </p:txBody>
      </p:sp>
      <p:sp>
        <p:nvSpPr>
          <p:cNvPr id="79" name="Rechteck 78"/>
          <p:cNvSpPr/>
          <p:nvPr/>
        </p:nvSpPr>
        <p:spPr>
          <a:xfrm>
            <a:off x="1116238" y="5439984"/>
            <a:ext cx="2007527" cy="57877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82" name="Rechteck 81"/>
          <p:cNvSpPr/>
          <p:nvPr/>
        </p:nvSpPr>
        <p:spPr>
          <a:xfrm>
            <a:off x="7790008" y="5415215"/>
            <a:ext cx="2095541" cy="6283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83" name="Textfeld 82"/>
          <p:cNvSpPr txBox="1"/>
          <p:nvPr/>
        </p:nvSpPr>
        <p:spPr>
          <a:xfrm>
            <a:off x="7887261" y="5415211"/>
            <a:ext cx="2132827" cy="523220"/>
          </a:xfrm>
          <a:prstGeom prst="rect">
            <a:avLst/>
          </a:prstGeom>
          <a:noFill/>
        </p:spPr>
        <p:txBody>
          <a:bodyPr wrap="square" lIns="0" tIns="0" rIns="0" bIns="0" rtlCol="0">
            <a:spAutoFit/>
          </a:bodyPr>
          <a:lstStyle/>
          <a:p>
            <a:r>
              <a:rPr lang="de-DE" dirty="0" smtClean="0">
                <a:solidFill>
                  <a:prstClr val="black"/>
                </a:solidFill>
              </a:rPr>
              <a:t>Outbound Routing</a:t>
            </a:r>
            <a:br>
              <a:rPr lang="de-DE" dirty="0" smtClean="0">
                <a:solidFill>
                  <a:prstClr val="black"/>
                </a:solidFill>
              </a:rPr>
            </a:br>
            <a:r>
              <a:rPr lang="de-DE" dirty="0" err="1" smtClean="0">
                <a:solidFill>
                  <a:prstClr val="black"/>
                </a:solidFill>
              </a:rPr>
              <a:t>Number-scheme</a:t>
            </a:r>
            <a:endParaRPr lang="en-GB" dirty="0">
              <a:solidFill>
                <a:prstClr val="black"/>
              </a:solidFill>
            </a:endParaRPr>
          </a:p>
        </p:txBody>
      </p:sp>
      <p:sp>
        <p:nvSpPr>
          <p:cNvPr id="85" name="Rechteck 84"/>
          <p:cNvSpPr/>
          <p:nvPr/>
        </p:nvSpPr>
        <p:spPr>
          <a:xfrm>
            <a:off x="4588347" y="5257699"/>
            <a:ext cx="1476024" cy="94336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21" name="Textfeld 20"/>
          <p:cNvSpPr txBox="1"/>
          <p:nvPr/>
        </p:nvSpPr>
        <p:spPr>
          <a:xfrm>
            <a:off x="4696222" y="5421598"/>
            <a:ext cx="576064" cy="615553"/>
          </a:xfrm>
          <a:prstGeom prst="rect">
            <a:avLst/>
          </a:prstGeom>
          <a:noFill/>
          <a:ln w="25400">
            <a:solidFill>
              <a:srgbClr val="00B050"/>
            </a:solidFill>
          </a:ln>
        </p:spPr>
        <p:txBody>
          <a:bodyPr wrap="square" lIns="91367" tIns="45684" rIns="91367" bIns="45684" rtlCol="0">
            <a:spAutoFit/>
          </a:bodyPr>
          <a:lstStyle/>
          <a:p>
            <a:r>
              <a:rPr lang="de-DE" dirty="0" smtClean="0">
                <a:solidFill>
                  <a:prstClr val="black"/>
                </a:solidFill>
              </a:rPr>
              <a:t>Ext. 101</a:t>
            </a:r>
            <a:endParaRPr lang="en-GB" dirty="0">
              <a:solidFill>
                <a:prstClr val="black"/>
              </a:solidFill>
            </a:endParaRPr>
          </a:p>
        </p:txBody>
      </p:sp>
      <p:sp>
        <p:nvSpPr>
          <p:cNvPr id="87" name="Textfeld 86"/>
          <p:cNvSpPr txBox="1"/>
          <p:nvPr/>
        </p:nvSpPr>
        <p:spPr>
          <a:xfrm>
            <a:off x="5416298" y="5421598"/>
            <a:ext cx="576064" cy="615553"/>
          </a:xfrm>
          <a:prstGeom prst="rect">
            <a:avLst/>
          </a:prstGeom>
          <a:noFill/>
          <a:ln w="25400">
            <a:solidFill>
              <a:srgbClr val="00B050"/>
            </a:solidFill>
          </a:ln>
        </p:spPr>
        <p:txBody>
          <a:bodyPr wrap="square" lIns="91367" tIns="45684" rIns="91367" bIns="45684" rtlCol="0">
            <a:spAutoFit/>
          </a:bodyPr>
          <a:lstStyle/>
          <a:p>
            <a:r>
              <a:rPr lang="de-DE" dirty="0" smtClean="0">
                <a:solidFill>
                  <a:prstClr val="black"/>
                </a:solidFill>
              </a:rPr>
              <a:t>Ext. 102</a:t>
            </a:r>
            <a:endParaRPr lang="en-GB" dirty="0">
              <a:solidFill>
                <a:prstClr val="black"/>
              </a:solidFill>
            </a:endParaRPr>
          </a:p>
        </p:txBody>
      </p:sp>
      <p:cxnSp>
        <p:nvCxnSpPr>
          <p:cNvPr id="117" name="Gerade Verbindung mit Pfeil 116"/>
          <p:cNvCxnSpPr/>
          <p:nvPr/>
        </p:nvCxnSpPr>
        <p:spPr>
          <a:xfrm>
            <a:off x="5483572" y="4126093"/>
            <a:ext cx="0" cy="24263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Wolke 68"/>
          <p:cNvSpPr/>
          <p:nvPr/>
        </p:nvSpPr>
        <p:spPr>
          <a:xfrm>
            <a:off x="4426299" y="1435047"/>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de-DE" dirty="0" smtClean="0">
                <a:solidFill>
                  <a:prstClr val="black"/>
                </a:solidFill>
              </a:rPr>
              <a:t>BRI</a:t>
            </a:r>
          </a:p>
        </p:txBody>
      </p:sp>
      <p:sp>
        <p:nvSpPr>
          <p:cNvPr id="57" name="Textfeld 56"/>
          <p:cNvSpPr txBox="1"/>
          <p:nvPr/>
        </p:nvSpPr>
        <p:spPr>
          <a:xfrm>
            <a:off x="4680328" y="3757720"/>
            <a:ext cx="1292063" cy="353870"/>
          </a:xfrm>
          <a:prstGeom prst="rect">
            <a:avLst/>
          </a:prstGeom>
          <a:noFill/>
          <a:ln>
            <a:noFill/>
            <a:prstDash val="solid"/>
          </a:ln>
        </p:spPr>
        <p:txBody>
          <a:bodyPr wrap="square" lIns="91367" tIns="45684" rIns="91367" bIns="45684" rtlCol="0">
            <a:spAutoFit/>
          </a:bodyPr>
          <a:lstStyle/>
          <a:p>
            <a:pPr algn="ctr"/>
            <a:r>
              <a:rPr lang="de-DE" dirty="0" smtClean="0">
                <a:solidFill>
                  <a:prstClr val="black"/>
                </a:solidFill>
              </a:rPr>
              <a:t>SIP-Gateway</a:t>
            </a:r>
            <a:endParaRPr lang="en-GB" dirty="0">
              <a:solidFill>
                <a:prstClr val="black"/>
              </a:solidFill>
            </a:endParaRPr>
          </a:p>
        </p:txBody>
      </p:sp>
      <p:sp>
        <p:nvSpPr>
          <p:cNvPr id="55" name="Rechteck 54"/>
          <p:cNvSpPr/>
          <p:nvPr/>
        </p:nvSpPr>
        <p:spPr>
          <a:xfrm>
            <a:off x="4637017" y="3777439"/>
            <a:ext cx="1386685" cy="346259"/>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grpSp>
        <p:nvGrpSpPr>
          <p:cNvPr id="3" name="Gruppieren 2"/>
          <p:cNvGrpSpPr/>
          <p:nvPr/>
        </p:nvGrpSpPr>
        <p:grpSpPr>
          <a:xfrm>
            <a:off x="8363905" y="2366102"/>
            <a:ext cx="2012143" cy="532740"/>
            <a:chOff x="7283772" y="2278529"/>
            <a:chExt cx="2012143" cy="532740"/>
          </a:xfrm>
        </p:grpSpPr>
        <p:cxnSp>
          <p:nvCxnSpPr>
            <p:cNvPr id="61" name="Gerade Verbindung mit Pfeil 60"/>
            <p:cNvCxnSpPr/>
            <p:nvPr/>
          </p:nvCxnSpPr>
          <p:spPr>
            <a:xfrm flipH="1">
              <a:off x="7283772" y="2494013"/>
              <a:ext cx="648072" cy="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a:off x="7283772" y="2647712"/>
              <a:ext cx="648072" cy="0"/>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Textfeld 67"/>
            <p:cNvSpPr txBox="1"/>
            <p:nvPr/>
          </p:nvSpPr>
          <p:spPr>
            <a:xfrm>
              <a:off x="8003852" y="2278529"/>
              <a:ext cx="1292063" cy="353943"/>
            </a:xfrm>
            <a:prstGeom prst="rect">
              <a:avLst/>
            </a:prstGeom>
            <a:noFill/>
          </p:spPr>
          <p:txBody>
            <a:bodyPr wrap="square" rtlCol="0">
              <a:spAutoFit/>
            </a:bodyPr>
            <a:lstStyle/>
            <a:p>
              <a:r>
                <a:rPr lang="de-DE" dirty="0" err="1" smtClean="0">
                  <a:solidFill>
                    <a:prstClr val="black"/>
                  </a:solidFill>
                </a:rPr>
                <a:t>outgoing</a:t>
              </a:r>
              <a:endParaRPr lang="en-GB" dirty="0">
                <a:solidFill>
                  <a:prstClr val="black"/>
                </a:solidFill>
              </a:endParaRPr>
            </a:p>
          </p:txBody>
        </p:sp>
        <p:sp>
          <p:nvSpPr>
            <p:cNvPr id="72" name="Textfeld 71"/>
            <p:cNvSpPr txBox="1"/>
            <p:nvPr/>
          </p:nvSpPr>
          <p:spPr>
            <a:xfrm>
              <a:off x="8003852" y="2457326"/>
              <a:ext cx="1292063" cy="353943"/>
            </a:xfrm>
            <a:prstGeom prst="rect">
              <a:avLst/>
            </a:prstGeom>
            <a:noFill/>
          </p:spPr>
          <p:txBody>
            <a:bodyPr wrap="square" rtlCol="0">
              <a:spAutoFit/>
            </a:bodyPr>
            <a:lstStyle/>
            <a:p>
              <a:r>
                <a:rPr lang="de-DE" dirty="0" err="1" smtClean="0">
                  <a:solidFill>
                    <a:prstClr val="black"/>
                  </a:solidFill>
                </a:rPr>
                <a:t>incoming</a:t>
              </a:r>
              <a:endParaRPr lang="en-GB" dirty="0">
                <a:solidFill>
                  <a:prstClr val="black"/>
                </a:solidFill>
              </a:endParaRPr>
            </a:p>
          </p:txBody>
        </p:sp>
      </p:grpSp>
      <p:cxnSp>
        <p:nvCxnSpPr>
          <p:cNvPr id="107" name="Gerade Verbindung mit Pfeil 106"/>
          <p:cNvCxnSpPr/>
          <p:nvPr/>
        </p:nvCxnSpPr>
        <p:spPr>
          <a:xfrm flipV="1">
            <a:off x="5195540" y="3485695"/>
            <a:ext cx="0" cy="291745"/>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p:nvPr/>
        </p:nvCxnSpPr>
        <p:spPr>
          <a:xfrm flipV="1">
            <a:off x="5195540" y="4126092"/>
            <a:ext cx="0" cy="238160"/>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Gerade Verbindung mit Pfeil 74"/>
          <p:cNvCxnSpPr/>
          <p:nvPr/>
        </p:nvCxnSpPr>
        <p:spPr>
          <a:xfrm flipH="1" flipV="1">
            <a:off x="3123753" y="5729146"/>
            <a:ext cx="1572466" cy="471"/>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9" name="Gerade Verbindung mit Pfeil 88"/>
          <p:cNvCxnSpPr>
            <a:stCxn id="82" idx="1"/>
            <a:endCxn id="87" idx="3"/>
          </p:cNvCxnSpPr>
          <p:nvPr/>
        </p:nvCxnSpPr>
        <p:spPr>
          <a:xfrm flipH="1">
            <a:off x="5992362" y="5729370"/>
            <a:ext cx="1797634" cy="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p:nvPr/>
        </p:nvCxnSpPr>
        <p:spPr>
          <a:xfrm>
            <a:off x="5483572" y="3485681"/>
            <a:ext cx="0" cy="291746"/>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9" name="Gerade Verbindung mit Pfeil 98"/>
          <p:cNvCxnSpPr/>
          <p:nvPr/>
        </p:nvCxnSpPr>
        <p:spPr>
          <a:xfrm>
            <a:off x="5478838" y="2344444"/>
            <a:ext cx="0" cy="54610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Gerade Verbindung mit Pfeil 69"/>
          <p:cNvCxnSpPr/>
          <p:nvPr/>
        </p:nvCxnSpPr>
        <p:spPr>
          <a:xfrm flipV="1">
            <a:off x="2097922" y="4863813"/>
            <a:ext cx="2556" cy="589582"/>
          </a:xfrm>
          <a:prstGeom prst="straightConnector1">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1" name="Gerade Verbindung mit Pfeil 80"/>
          <p:cNvCxnSpPr/>
          <p:nvPr/>
        </p:nvCxnSpPr>
        <p:spPr>
          <a:xfrm flipH="1">
            <a:off x="2099197" y="4874426"/>
            <a:ext cx="3096344" cy="2705"/>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Gerade Verbindung mit Pfeil 83"/>
          <p:cNvCxnSpPr/>
          <p:nvPr/>
        </p:nvCxnSpPr>
        <p:spPr>
          <a:xfrm flipV="1">
            <a:off x="5195540" y="4648203"/>
            <a:ext cx="0" cy="226212"/>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5" name="Textfeld 94"/>
          <p:cNvSpPr txBox="1"/>
          <p:nvPr/>
        </p:nvSpPr>
        <p:spPr>
          <a:xfrm>
            <a:off x="3899396" y="3856608"/>
            <a:ext cx="792088" cy="353943"/>
          </a:xfrm>
          <a:prstGeom prst="rect">
            <a:avLst/>
          </a:prstGeom>
          <a:noFill/>
          <a:ln>
            <a:noFill/>
            <a:prstDash val="solid"/>
          </a:ln>
        </p:spPr>
        <p:txBody>
          <a:bodyPr wrap="square" lIns="91367" tIns="45684" rIns="91367" bIns="45684" rtlCol="0">
            <a:spAutoFit/>
          </a:bodyPr>
          <a:lstStyle/>
          <a:p>
            <a:pPr algn="ctr"/>
            <a:r>
              <a:rPr lang="de-DE" dirty="0" smtClean="0">
                <a:solidFill>
                  <a:prstClr val="black"/>
                </a:solidFill>
              </a:rPr>
              <a:t>MSN1</a:t>
            </a:r>
            <a:endParaRPr lang="en-GB" dirty="0">
              <a:solidFill>
                <a:prstClr val="black"/>
              </a:solidFill>
            </a:endParaRPr>
          </a:p>
        </p:txBody>
      </p:sp>
      <p:sp>
        <p:nvSpPr>
          <p:cNvPr id="96" name="Textfeld 95"/>
          <p:cNvSpPr txBox="1"/>
          <p:nvPr/>
        </p:nvSpPr>
        <p:spPr>
          <a:xfrm>
            <a:off x="3899396" y="4065806"/>
            <a:ext cx="792088" cy="353943"/>
          </a:xfrm>
          <a:prstGeom prst="rect">
            <a:avLst/>
          </a:prstGeom>
          <a:noFill/>
          <a:ln>
            <a:noFill/>
            <a:prstDash val="solid"/>
          </a:ln>
        </p:spPr>
        <p:txBody>
          <a:bodyPr wrap="square" lIns="91367" tIns="45684" rIns="91367" bIns="45684" rtlCol="0">
            <a:spAutoFit/>
          </a:bodyPr>
          <a:lstStyle/>
          <a:p>
            <a:pPr algn="ctr"/>
            <a:r>
              <a:rPr lang="de-DE" dirty="0" smtClean="0">
                <a:solidFill>
                  <a:prstClr val="black"/>
                </a:solidFill>
              </a:rPr>
              <a:t>MSN2</a:t>
            </a:r>
            <a:endParaRPr lang="en-GB" dirty="0">
              <a:solidFill>
                <a:prstClr val="black"/>
              </a:solidFill>
            </a:endParaRPr>
          </a:p>
        </p:txBody>
      </p:sp>
      <p:sp>
        <p:nvSpPr>
          <p:cNvPr id="97" name="Textfeld 96"/>
          <p:cNvSpPr txBox="1"/>
          <p:nvPr/>
        </p:nvSpPr>
        <p:spPr>
          <a:xfrm>
            <a:off x="3899396" y="4294753"/>
            <a:ext cx="792088" cy="353943"/>
          </a:xfrm>
          <a:prstGeom prst="rect">
            <a:avLst/>
          </a:prstGeom>
          <a:noFill/>
          <a:ln>
            <a:noFill/>
            <a:prstDash val="solid"/>
          </a:ln>
        </p:spPr>
        <p:txBody>
          <a:bodyPr wrap="square" lIns="91367" tIns="45684" rIns="91367" bIns="45684" rtlCol="0">
            <a:spAutoFit/>
          </a:bodyPr>
          <a:lstStyle/>
          <a:p>
            <a:pPr algn="ctr"/>
            <a:r>
              <a:rPr lang="de-DE" dirty="0" smtClean="0">
                <a:solidFill>
                  <a:prstClr val="black"/>
                </a:solidFill>
              </a:rPr>
              <a:t>MSN3</a:t>
            </a:r>
            <a:endParaRPr lang="en-GB" dirty="0">
              <a:solidFill>
                <a:prstClr val="black"/>
              </a:solidFill>
            </a:endParaRPr>
          </a:p>
        </p:txBody>
      </p:sp>
      <p:cxnSp>
        <p:nvCxnSpPr>
          <p:cNvPr id="103" name="Gerade Verbindung mit Pfeil 102"/>
          <p:cNvCxnSpPr/>
          <p:nvPr/>
        </p:nvCxnSpPr>
        <p:spPr>
          <a:xfrm>
            <a:off x="5483572" y="4634489"/>
            <a:ext cx="0" cy="242630"/>
          </a:xfrm>
          <a:prstGeom prst="straightConnector1">
            <a:avLst/>
          </a:prstGeom>
          <a:ln w="254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 name="Gerade Verbindung mit Pfeil 107"/>
          <p:cNvCxnSpPr/>
          <p:nvPr/>
        </p:nvCxnSpPr>
        <p:spPr>
          <a:xfrm flipV="1">
            <a:off x="8723933" y="4853319"/>
            <a:ext cx="0" cy="561903"/>
          </a:xfrm>
          <a:prstGeom prst="straightConnector1">
            <a:avLst/>
          </a:prstGeom>
          <a:ln w="25400">
            <a:solidFill>
              <a:schemeClr val="tx2">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p:nvPr/>
        </p:nvCxnSpPr>
        <p:spPr>
          <a:xfrm flipH="1">
            <a:off x="5483585" y="4860291"/>
            <a:ext cx="3238473" cy="7067"/>
          </a:xfrm>
          <a:prstGeom prst="straightConnector1">
            <a:avLst/>
          </a:prstGeom>
          <a:ln w="25400">
            <a:solidFill>
              <a:schemeClr val="tx2">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8" name="Textfeld 127"/>
          <p:cNvSpPr txBox="1"/>
          <p:nvPr/>
        </p:nvSpPr>
        <p:spPr>
          <a:xfrm>
            <a:off x="1035345" y="1628101"/>
            <a:ext cx="2504011" cy="646331"/>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smtClean="0"/>
              <a:t>Overview</a:t>
            </a:r>
            <a:r>
              <a:rPr lang="de-DE" sz="1800" dirty="0" smtClean="0"/>
              <a:t>: </a:t>
            </a:r>
            <a:r>
              <a:rPr lang="de-DE" sz="1800" dirty="0"/>
              <a:t>Call </a:t>
            </a:r>
            <a:r>
              <a:rPr lang="de-DE" sz="1800" dirty="0" err="1"/>
              <a:t>flow</a:t>
            </a:r>
            <a:r>
              <a:rPr lang="de-DE" sz="1800" dirty="0"/>
              <a:t> Point-</a:t>
            </a:r>
            <a:r>
              <a:rPr lang="de-DE" sz="1800" dirty="0" err="1"/>
              <a:t>to</a:t>
            </a:r>
            <a:r>
              <a:rPr lang="de-DE" sz="1800" dirty="0"/>
              <a:t>-Multipoint</a:t>
            </a:r>
            <a:endParaRPr lang="en-GB" sz="1800" dirty="0"/>
          </a:p>
        </p:txBody>
      </p:sp>
    </p:spTree>
    <p:extLst>
      <p:ext uri="{BB962C8B-B14F-4D97-AF65-F5344CB8AC3E}">
        <p14:creationId xmlns:p14="http://schemas.microsoft.com/office/powerpoint/2010/main" val="263545483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Users\kopowski_t\Desktop\Oasy\Galilei\Screenshots\Mozilla Firefox_02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988" y="2587784"/>
            <a:ext cx="5220000" cy="16061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1" name="Picture 3" descr="C:\Users\kopowski_t\Desktop\Oasy\Galilei\Screenshots\Mozilla Firefox_037.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86163" y="1601217"/>
            <a:ext cx="4680000" cy="42679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BRI </a:t>
            </a:r>
            <a:r>
              <a:rPr lang="de-DE" dirty="0" err="1" smtClean="0"/>
              <a:t>Configuration</a:t>
            </a:r>
            <a:r>
              <a:rPr lang="de-DE" dirty="0" smtClean="0"/>
              <a:t/>
            </a:r>
            <a:br>
              <a:rPr lang="de-DE" dirty="0" smtClean="0"/>
            </a:br>
            <a:r>
              <a:rPr lang="de-DE" dirty="0" smtClean="0"/>
              <a:t>Setup Agent</a:t>
            </a:r>
            <a:endParaRPr lang="de-DE" dirty="0"/>
          </a:p>
        </p:txBody>
      </p:sp>
      <p:sp>
        <p:nvSpPr>
          <p:cNvPr id="15" name="Textfeld 14"/>
          <p:cNvSpPr txBox="1"/>
          <p:nvPr/>
        </p:nvSpPr>
        <p:spPr>
          <a:xfrm>
            <a:off x="309156" y="1624360"/>
            <a:ext cx="332506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smtClean="0">
                <a:solidFill>
                  <a:prstClr val="black"/>
                </a:solidFill>
              </a:rPr>
              <a:t>Routes</a:t>
            </a:r>
            <a:r>
              <a:rPr lang="de-DE" sz="1800" dirty="0" smtClean="0">
                <a:solidFill>
                  <a:prstClr val="black"/>
                </a:solidFill>
              </a:rPr>
              <a:t> </a:t>
            </a:r>
            <a:r>
              <a:rPr lang="de-DE" sz="1800" dirty="0">
                <a:solidFill>
                  <a:prstClr val="black"/>
                </a:solidFill>
              </a:rPr>
              <a:t>– </a:t>
            </a:r>
            <a:r>
              <a:rPr lang="de-DE" sz="1800" dirty="0" smtClean="0">
                <a:solidFill>
                  <a:prstClr val="black"/>
                </a:solidFill>
              </a:rPr>
              <a:t>Gateway-Groups</a:t>
            </a:r>
            <a:endParaRPr lang="en-GB" sz="1800" dirty="0">
              <a:solidFill>
                <a:prstClr val="black"/>
              </a:solidFill>
            </a:endParaRPr>
          </a:p>
        </p:txBody>
      </p:sp>
      <p:sp>
        <p:nvSpPr>
          <p:cNvPr id="21" name="Textfeld 20"/>
          <p:cNvSpPr txBox="1"/>
          <p:nvPr/>
        </p:nvSpPr>
        <p:spPr>
          <a:xfrm>
            <a:off x="1163092" y="4402015"/>
            <a:ext cx="3960441" cy="33848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600" dirty="0" smtClean="0">
                <a:solidFill>
                  <a:prstClr val="black"/>
                </a:solidFill>
              </a:rPr>
              <a:t>Values </a:t>
            </a:r>
            <a:r>
              <a:rPr lang="de-DE" sz="1600" dirty="0" err="1" smtClean="0">
                <a:solidFill>
                  <a:prstClr val="black"/>
                </a:solidFill>
              </a:rPr>
              <a:t>entered</a:t>
            </a:r>
            <a:r>
              <a:rPr lang="de-DE" sz="1600" dirty="0" smtClean="0">
                <a:solidFill>
                  <a:prstClr val="black"/>
                </a:solidFill>
              </a:rPr>
              <a:t> </a:t>
            </a:r>
            <a:r>
              <a:rPr lang="de-DE" sz="1600" dirty="0" err="1" smtClean="0">
                <a:solidFill>
                  <a:prstClr val="black"/>
                </a:solidFill>
              </a:rPr>
              <a:t>by</a:t>
            </a:r>
            <a:r>
              <a:rPr lang="de-DE" sz="1600" dirty="0" smtClean="0">
                <a:solidFill>
                  <a:prstClr val="black"/>
                </a:solidFill>
              </a:rPr>
              <a:t> </a:t>
            </a:r>
            <a:r>
              <a:rPr lang="de-DE" sz="1600" dirty="0" err="1" smtClean="0">
                <a:solidFill>
                  <a:prstClr val="black"/>
                </a:solidFill>
              </a:rPr>
              <a:t>the</a:t>
            </a:r>
            <a:r>
              <a:rPr lang="de-DE" sz="1600" dirty="0" smtClean="0">
                <a:solidFill>
                  <a:prstClr val="black"/>
                </a:solidFill>
              </a:rPr>
              <a:t> Setup Agent</a:t>
            </a:r>
            <a:endParaRPr lang="en-GB" sz="1600" dirty="0">
              <a:solidFill>
                <a:prstClr val="black"/>
              </a:solidFill>
            </a:endParaRPr>
          </a:p>
        </p:txBody>
      </p:sp>
      <p:sp>
        <p:nvSpPr>
          <p:cNvPr id="23" name="Rechteck 22"/>
          <p:cNvSpPr/>
          <p:nvPr/>
        </p:nvSpPr>
        <p:spPr>
          <a:xfrm>
            <a:off x="7787827" y="1993692"/>
            <a:ext cx="2678335" cy="387548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24" name="Rechteck 23"/>
          <p:cNvSpPr/>
          <p:nvPr/>
        </p:nvSpPr>
        <p:spPr>
          <a:xfrm>
            <a:off x="4230188" y="3064520"/>
            <a:ext cx="538857" cy="32634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cxnSp>
        <p:nvCxnSpPr>
          <p:cNvPr id="14" name="Gewinkelte Verbindung 13"/>
          <p:cNvCxnSpPr>
            <a:stCxn id="24" idx="3"/>
            <a:endCxn id="16" idx="1"/>
          </p:cNvCxnSpPr>
          <p:nvPr/>
        </p:nvCxnSpPr>
        <p:spPr>
          <a:xfrm flipV="1">
            <a:off x="4769045" y="1774984"/>
            <a:ext cx="1002559" cy="1452707"/>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winkelte Verbindung 41"/>
          <p:cNvCxnSpPr>
            <a:stCxn id="21" idx="3"/>
            <a:endCxn id="23" idx="1"/>
          </p:cNvCxnSpPr>
          <p:nvPr/>
        </p:nvCxnSpPr>
        <p:spPr>
          <a:xfrm flipV="1">
            <a:off x="5123533" y="3931432"/>
            <a:ext cx="2664294" cy="639824"/>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5771604" y="1637575"/>
            <a:ext cx="1060207" cy="2748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Tree>
    <p:extLst>
      <p:ext uri="{BB962C8B-B14F-4D97-AF65-F5344CB8AC3E}">
        <p14:creationId xmlns:p14="http://schemas.microsoft.com/office/powerpoint/2010/main" val="410980028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kopowski_t\Desktop\Oasy\Galilei\Screenshots\Mozilla Firefox_03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11564" y="1815628"/>
            <a:ext cx="4680000" cy="54335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4" name="Picture 2" descr="C:\Users\kopowski_t\Desktop\Oasy\Galilei\Screenshots\Mozilla Firefox_03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8996" y="2056407"/>
            <a:ext cx="4680000" cy="51927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BRI </a:t>
            </a:r>
            <a:r>
              <a:rPr lang="de-DE" dirty="0" err="1" smtClean="0"/>
              <a:t>Configuration</a:t>
            </a:r>
            <a:r>
              <a:rPr lang="de-DE" dirty="0" smtClean="0"/>
              <a:t/>
            </a:r>
            <a:br>
              <a:rPr lang="de-DE" dirty="0" smtClean="0"/>
            </a:br>
            <a:r>
              <a:rPr lang="de-DE" dirty="0" smtClean="0"/>
              <a:t>Setup Agent</a:t>
            </a:r>
            <a:endParaRPr lang="de-DE" dirty="0"/>
          </a:p>
        </p:txBody>
      </p:sp>
      <p:sp>
        <p:nvSpPr>
          <p:cNvPr id="12" name="Rechteck 11"/>
          <p:cNvSpPr/>
          <p:nvPr/>
        </p:nvSpPr>
        <p:spPr>
          <a:xfrm>
            <a:off x="344263" y="6520904"/>
            <a:ext cx="4491237"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14" name="Rechteck 13"/>
          <p:cNvSpPr/>
          <p:nvPr/>
        </p:nvSpPr>
        <p:spPr>
          <a:xfrm>
            <a:off x="371004" y="5800824"/>
            <a:ext cx="4464496"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pic>
        <p:nvPicPr>
          <p:cNvPr id="18436" name="Picture 4" descr="C:\Users\kopowski_t\Desktop\Oasy\Galilei\Screenshots\Mozilla Firefox_029.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98996" y="1192312"/>
            <a:ext cx="4680000" cy="7909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02582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K:\BRI_simple_outboun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69870" y="4792712"/>
            <a:ext cx="4673678" cy="24113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BRI </a:t>
            </a:r>
            <a:r>
              <a:rPr lang="de-DE" dirty="0" err="1"/>
              <a:t>Configuration</a:t>
            </a:r>
            <a:r>
              <a:rPr lang="de-DE" dirty="0" smtClean="0"/>
              <a:t/>
            </a:r>
            <a:br>
              <a:rPr lang="de-DE" dirty="0" smtClean="0"/>
            </a:br>
            <a:r>
              <a:rPr lang="de-DE" dirty="0" smtClean="0"/>
              <a:t>Setup Agent</a:t>
            </a:r>
            <a:endParaRPr lang="de-DE" dirty="0"/>
          </a:p>
        </p:txBody>
      </p:sp>
      <p:sp>
        <p:nvSpPr>
          <p:cNvPr id="5" name="Textfeld 4"/>
          <p:cNvSpPr txBox="1"/>
          <p:nvPr/>
        </p:nvSpPr>
        <p:spPr>
          <a:xfrm>
            <a:off x="302940" y="1615067"/>
            <a:ext cx="323641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a:solidFill>
                  <a:prstClr val="black"/>
                </a:solidFill>
              </a:rPr>
              <a:t>Routes</a:t>
            </a:r>
            <a:r>
              <a:rPr lang="de-DE" sz="1800" dirty="0">
                <a:solidFill>
                  <a:prstClr val="black"/>
                </a:solidFill>
              </a:rPr>
              <a:t> – </a:t>
            </a:r>
            <a:r>
              <a:rPr lang="de-DE" sz="1800" dirty="0" err="1">
                <a:solidFill>
                  <a:prstClr val="black"/>
                </a:solidFill>
              </a:rPr>
              <a:t>Inbound</a:t>
            </a:r>
            <a:r>
              <a:rPr lang="de-DE" sz="1800" dirty="0">
                <a:solidFill>
                  <a:prstClr val="black"/>
                </a:solidFill>
              </a:rPr>
              <a:t> Routing</a:t>
            </a:r>
            <a:endParaRPr lang="en-GB" sz="1800" dirty="0">
              <a:solidFill>
                <a:prstClr val="black"/>
              </a:solidFill>
            </a:endParaRPr>
          </a:p>
        </p:txBody>
      </p:sp>
      <p:sp>
        <p:nvSpPr>
          <p:cNvPr id="7" name="Textfeld 6"/>
          <p:cNvSpPr txBox="1"/>
          <p:nvPr/>
        </p:nvSpPr>
        <p:spPr>
          <a:xfrm>
            <a:off x="302940" y="4567397"/>
            <a:ext cx="323641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a:solidFill>
                  <a:prstClr val="black"/>
                </a:solidFill>
              </a:rPr>
              <a:t>Routes</a:t>
            </a:r>
            <a:r>
              <a:rPr lang="de-DE" sz="1800" dirty="0">
                <a:solidFill>
                  <a:prstClr val="black"/>
                </a:solidFill>
              </a:rPr>
              <a:t> – Outbound Routing</a:t>
            </a:r>
            <a:endParaRPr lang="en-GB" sz="1800" dirty="0">
              <a:solidFill>
                <a:prstClr val="black"/>
              </a:solidFill>
            </a:endParaRPr>
          </a:p>
        </p:txBody>
      </p:sp>
      <p:sp>
        <p:nvSpPr>
          <p:cNvPr id="3" name="Foliennummernplatzhalter 2"/>
          <p:cNvSpPr>
            <a:spLocks noGrp="1"/>
          </p:cNvSpPr>
          <p:nvPr>
            <p:ph type="sldNum" sz="quarter" idx="12"/>
          </p:nvPr>
        </p:nvSpPr>
        <p:spPr/>
        <p:txBody>
          <a:bodyPr/>
          <a:lstStyle/>
          <a:p>
            <a:fld id="{6EF70C66-DF0F-408C-A41E-239540566B1B}" type="slidenum">
              <a:rPr lang="de-DE" smtClean="0">
                <a:solidFill>
                  <a:prstClr val="black">
                    <a:tint val="75000"/>
                  </a:prstClr>
                </a:solidFill>
              </a:rPr>
              <a:pPr/>
              <a:t>46</a:t>
            </a:fld>
            <a:endParaRPr lang="de-DE">
              <a:solidFill>
                <a:prstClr val="black">
                  <a:tint val="75000"/>
                </a:prstClr>
              </a:solidFill>
            </a:endParaRPr>
          </a:p>
        </p:txBody>
      </p:sp>
      <p:sp>
        <p:nvSpPr>
          <p:cNvPr id="10" name="Rechteck 9"/>
          <p:cNvSpPr/>
          <p:nvPr/>
        </p:nvSpPr>
        <p:spPr>
          <a:xfrm>
            <a:off x="3899396" y="4795461"/>
            <a:ext cx="1203630" cy="30869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pic>
        <p:nvPicPr>
          <p:cNvPr id="2050" name="Picture 2" descr="K:\BRI_simple_inboun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69870" y="1615066"/>
            <a:ext cx="4585088" cy="30186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hteck 10"/>
          <p:cNvSpPr/>
          <p:nvPr/>
        </p:nvSpPr>
        <p:spPr>
          <a:xfrm>
            <a:off x="3869870" y="1984399"/>
            <a:ext cx="1203630" cy="30869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Tree>
    <p:extLst>
      <p:ext uri="{BB962C8B-B14F-4D97-AF65-F5344CB8AC3E}">
        <p14:creationId xmlns:p14="http://schemas.microsoft.com/office/powerpoint/2010/main" val="1704000323"/>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G:\Screenshots\Mozilla Firefox_26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3132" y="4720704"/>
            <a:ext cx="8585073" cy="26137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2" name="Picture 2" descr="G:\Screenshots\Mozilla Firefox_26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476074" y="1858415"/>
            <a:ext cx="8616010" cy="29342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BRI </a:t>
            </a:r>
            <a:r>
              <a:rPr lang="de-DE" dirty="0" err="1" smtClean="0"/>
              <a:t>Configuration</a:t>
            </a:r>
            <a:r>
              <a:rPr lang="de-DE" dirty="0" smtClean="0"/>
              <a:t/>
            </a:r>
            <a:br>
              <a:rPr lang="de-DE" dirty="0" smtClean="0"/>
            </a:br>
            <a:r>
              <a:rPr lang="de-DE" dirty="0" smtClean="0"/>
              <a:t>Setup Agent</a:t>
            </a:r>
            <a:endParaRPr lang="de-DE" dirty="0"/>
          </a:p>
        </p:txBody>
      </p:sp>
      <p:sp>
        <p:nvSpPr>
          <p:cNvPr id="5" name="Textfeld 4"/>
          <p:cNvSpPr txBox="1"/>
          <p:nvPr/>
        </p:nvSpPr>
        <p:spPr>
          <a:xfrm>
            <a:off x="302940" y="1408336"/>
            <a:ext cx="323641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smtClean="0">
                <a:solidFill>
                  <a:prstClr val="black"/>
                </a:solidFill>
              </a:rPr>
              <a:t>Routes</a:t>
            </a:r>
            <a:r>
              <a:rPr lang="de-DE" sz="1800" dirty="0" smtClean="0">
                <a:solidFill>
                  <a:prstClr val="black"/>
                </a:solidFill>
              </a:rPr>
              <a:t> </a:t>
            </a:r>
            <a:r>
              <a:rPr lang="de-DE" sz="1800" dirty="0">
                <a:solidFill>
                  <a:prstClr val="black"/>
                </a:solidFill>
              </a:rPr>
              <a:t>– </a:t>
            </a:r>
            <a:r>
              <a:rPr lang="de-DE" sz="1800" dirty="0" err="1" smtClean="0">
                <a:solidFill>
                  <a:prstClr val="black"/>
                </a:solidFill>
              </a:rPr>
              <a:t>Inbound</a:t>
            </a:r>
            <a:r>
              <a:rPr lang="de-DE" sz="1800" dirty="0" smtClean="0">
                <a:solidFill>
                  <a:prstClr val="black"/>
                </a:solidFill>
              </a:rPr>
              <a:t> Routing</a:t>
            </a:r>
            <a:endParaRPr lang="en-GB" sz="1800" dirty="0">
              <a:solidFill>
                <a:prstClr val="black"/>
              </a:solidFill>
            </a:endParaRPr>
          </a:p>
        </p:txBody>
      </p:sp>
      <p:sp>
        <p:nvSpPr>
          <p:cNvPr id="7" name="Textfeld 6"/>
          <p:cNvSpPr txBox="1"/>
          <p:nvPr/>
        </p:nvSpPr>
        <p:spPr>
          <a:xfrm>
            <a:off x="302940" y="4423381"/>
            <a:ext cx="323641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smtClean="0">
                <a:solidFill>
                  <a:prstClr val="black"/>
                </a:solidFill>
              </a:rPr>
              <a:t>Routes</a:t>
            </a:r>
            <a:r>
              <a:rPr lang="de-DE" sz="1800" dirty="0" smtClean="0">
                <a:solidFill>
                  <a:prstClr val="black"/>
                </a:solidFill>
              </a:rPr>
              <a:t> </a:t>
            </a:r>
            <a:r>
              <a:rPr lang="de-DE" sz="1800" dirty="0">
                <a:solidFill>
                  <a:prstClr val="black"/>
                </a:solidFill>
              </a:rPr>
              <a:t>– </a:t>
            </a:r>
            <a:r>
              <a:rPr lang="de-DE" sz="1800" dirty="0" smtClean="0">
                <a:solidFill>
                  <a:prstClr val="black"/>
                </a:solidFill>
              </a:rPr>
              <a:t>Outbound Routing</a:t>
            </a:r>
            <a:endParaRPr lang="en-GB" sz="1800" dirty="0">
              <a:solidFill>
                <a:prstClr val="black"/>
              </a:solidFill>
            </a:endParaRPr>
          </a:p>
        </p:txBody>
      </p:sp>
      <p:sp>
        <p:nvSpPr>
          <p:cNvPr id="8" name="Textfeld 7"/>
          <p:cNvSpPr txBox="1"/>
          <p:nvPr/>
        </p:nvSpPr>
        <p:spPr>
          <a:xfrm>
            <a:off x="7025803" y="4351691"/>
            <a:ext cx="3236416" cy="147725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en-US" sz="1800" dirty="0" smtClean="0"/>
              <a:t>REMARK!</a:t>
            </a:r>
            <a:r>
              <a:rPr lang="en-US" sz="1800" dirty="0"/>
              <a:t/>
            </a:r>
            <a:br>
              <a:rPr lang="en-US" sz="1800" dirty="0"/>
            </a:br>
            <a:r>
              <a:rPr lang="en-US" sz="1800" dirty="0"/>
              <a:t>"Advanced options = ON" </a:t>
            </a:r>
            <a:r>
              <a:rPr lang="en-US" sz="1800" dirty="0" smtClean="0"/>
              <a:t>prevents a </a:t>
            </a:r>
            <a:r>
              <a:rPr lang="en-US" sz="1800" dirty="0"/>
              <a:t>configuration with "Advanced options = OFF"</a:t>
            </a:r>
            <a:br>
              <a:rPr lang="en-US" sz="1800" dirty="0"/>
            </a:br>
            <a:r>
              <a:rPr lang="en-US" sz="1800" dirty="0" smtClean="0"/>
              <a:t>activated.</a:t>
            </a:r>
            <a:endParaRPr lang="en-GB" sz="1800" dirty="0">
              <a:solidFill>
                <a:prstClr val="black"/>
              </a:solidFill>
            </a:endParaRPr>
          </a:p>
        </p:txBody>
      </p:sp>
    </p:spTree>
    <p:extLst>
      <p:ext uri="{BB962C8B-B14F-4D97-AF65-F5344CB8AC3E}">
        <p14:creationId xmlns:p14="http://schemas.microsoft.com/office/powerpoint/2010/main" val="343447614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opowski_t\Desktop\Oasy\Galilei\Screenshots\Mozilla Firefox_03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56060" y="1809026"/>
            <a:ext cx="4320000" cy="39750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Routing </a:t>
            </a:r>
            <a:r>
              <a:rPr lang="de-DE" dirty="0" err="1" smtClean="0"/>
              <a:t>of</a:t>
            </a:r>
            <a:r>
              <a:rPr lang="de-DE" dirty="0" smtClean="0"/>
              <a:t> </a:t>
            </a:r>
            <a:r>
              <a:rPr lang="de-DE" dirty="0" err="1" smtClean="0"/>
              <a:t>numbers</a:t>
            </a:r>
            <a:r>
              <a:rPr lang="de-DE" dirty="0" smtClean="0"/>
              <a:t/>
            </a:r>
            <a:br>
              <a:rPr lang="de-DE" dirty="0" smtClean="0"/>
            </a:br>
            <a:r>
              <a:rPr lang="de-DE" dirty="0" err="1" smtClean="0"/>
              <a:t>Inbound</a:t>
            </a:r>
            <a:r>
              <a:rPr lang="de-DE" dirty="0" smtClean="0"/>
              <a:t> Routing</a:t>
            </a:r>
            <a:endParaRPr lang="de-DE" dirty="0"/>
          </a:p>
        </p:txBody>
      </p:sp>
      <p:sp>
        <p:nvSpPr>
          <p:cNvPr id="15" name="Textfeld 14"/>
          <p:cNvSpPr txBox="1"/>
          <p:nvPr/>
        </p:nvSpPr>
        <p:spPr>
          <a:xfrm>
            <a:off x="309156" y="1624360"/>
            <a:ext cx="332506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smtClean="0">
                <a:solidFill>
                  <a:prstClr val="black"/>
                </a:solidFill>
              </a:rPr>
              <a:t>Routes</a:t>
            </a:r>
            <a:r>
              <a:rPr lang="de-DE" sz="1800" dirty="0" smtClean="0">
                <a:solidFill>
                  <a:prstClr val="black"/>
                </a:solidFill>
              </a:rPr>
              <a:t> </a:t>
            </a:r>
            <a:r>
              <a:rPr lang="de-DE" sz="1800" dirty="0">
                <a:solidFill>
                  <a:prstClr val="black"/>
                </a:solidFill>
              </a:rPr>
              <a:t>– </a:t>
            </a:r>
            <a:r>
              <a:rPr lang="de-DE" sz="1800" dirty="0" smtClean="0">
                <a:solidFill>
                  <a:prstClr val="black"/>
                </a:solidFill>
              </a:rPr>
              <a:t>Gateway-Groups</a:t>
            </a:r>
            <a:endParaRPr lang="en-GB" sz="1800" dirty="0">
              <a:solidFill>
                <a:prstClr val="black"/>
              </a:solidFill>
            </a:endParaRPr>
          </a:p>
        </p:txBody>
      </p:sp>
      <p:sp>
        <p:nvSpPr>
          <p:cNvPr id="10" name="Pfeil nach unten 9"/>
          <p:cNvSpPr/>
          <p:nvPr/>
        </p:nvSpPr>
        <p:spPr>
          <a:xfrm>
            <a:off x="2491000" y="4576700"/>
            <a:ext cx="397566" cy="636313"/>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21" name="Textfeld 20"/>
          <p:cNvSpPr txBox="1"/>
          <p:nvPr/>
        </p:nvSpPr>
        <p:spPr>
          <a:xfrm>
            <a:off x="753550" y="4192042"/>
            <a:ext cx="3960441" cy="29231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300" dirty="0" err="1" smtClean="0">
                <a:solidFill>
                  <a:prstClr val="black"/>
                </a:solidFill>
              </a:rPr>
              <a:t>Incoming</a:t>
            </a:r>
            <a:r>
              <a:rPr lang="de-DE" sz="1300" dirty="0" smtClean="0">
                <a:solidFill>
                  <a:prstClr val="black"/>
                </a:solidFill>
              </a:rPr>
              <a:t> Extension: Content </a:t>
            </a:r>
            <a:r>
              <a:rPr lang="de-DE" sz="1300" dirty="0" err="1" smtClean="0">
                <a:solidFill>
                  <a:prstClr val="black"/>
                </a:solidFill>
              </a:rPr>
              <a:t>from</a:t>
            </a:r>
            <a:r>
              <a:rPr lang="de-DE" sz="1300" dirty="0" smtClean="0">
                <a:solidFill>
                  <a:prstClr val="black"/>
                </a:solidFill>
              </a:rPr>
              <a:t> (.*) will </a:t>
            </a:r>
            <a:r>
              <a:rPr lang="de-DE" sz="1300" dirty="0" err="1" smtClean="0">
                <a:solidFill>
                  <a:prstClr val="black"/>
                </a:solidFill>
              </a:rPr>
              <a:t>become</a:t>
            </a:r>
            <a:r>
              <a:rPr lang="de-DE" sz="1300" dirty="0" smtClean="0">
                <a:solidFill>
                  <a:prstClr val="black"/>
                </a:solidFill>
              </a:rPr>
              <a:t> $1</a:t>
            </a:r>
            <a:endParaRPr lang="en-GB" sz="1300" dirty="0">
              <a:solidFill>
                <a:prstClr val="black"/>
              </a:solidFill>
            </a:endParaRPr>
          </a:p>
        </p:txBody>
      </p:sp>
      <p:sp>
        <p:nvSpPr>
          <p:cNvPr id="22" name="Textfeld 21"/>
          <p:cNvSpPr txBox="1"/>
          <p:nvPr/>
        </p:nvSpPr>
        <p:spPr>
          <a:xfrm>
            <a:off x="720253" y="5296771"/>
            <a:ext cx="3960441" cy="29231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300" dirty="0" err="1" smtClean="0">
                <a:solidFill>
                  <a:prstClr val="black"/>
                </a:solidFill>
              </a:rPr>
              <a:t>Inbound</a:t>
            </a:r>
            <a:r>
              <a:rPr lang="de-DE" sz="1300" dirty="0" smtClean="0">
                <a:solidFill>
                  <a:prstClr val="black"/>
                </a:solidFill>
              </a:rPr>
              <a:t> </a:t>
            </a:r>
            <a:r>
              <a:rPr lang="de-DE" sz="1300" dirty="0" err="1" smtClean="0">
                <a:solidFill>
                  <a:prstClr val="black"/>
                </a:solidFill>
              </a:rPr>
              <a:t>Routes</a:t>
            </a:r>
            <a:r>
              <a:rPr lang="de-DE" sz="1300" dirty="0" smtClean="0">
                <a:solidFill>
                  <a:prstClr val="black"/>
                </a:solidFill>
              </a:rPr>
              <a:t> </a:t>
            </a:r>
            <a:r>
              <a:rPr lang="de-DE" sz="1300" dirty="0">
                <a:solidFill>
                  <a:prstClr val="black"/>
                </a:solidFill>
              </a:rPr>
              <a:t>- </a:t>
            </a:r>
            <a:r>
              <a:rPr lang="de-DE" sz="1300" dirty="0" smtClean="0">
                <a:solidFill>
                  <a:prstClr val="black"/>
                </a:solidFill>
              </a:rPr>
              <a:t>Pattern</a:t>
            </a:r>
            <a:endParaRPr lang="en-GB" sz="1300" dirty="0">
              <a:solidFill>
                <a:prstClr val="black"/>
              </a:solidFill>
            </a:endParaRPr>
          </a:p>
        </p:txBody>
      </p:sp>
      <p:sp>
        <p:nvSpPr>
          <p:cNvPr id="23" name="Rechteck 22"/>
          <p:cNvSpPr/>
          <p:nvPr/>
        </p:nvSpPr>
        <p:spPr>
          <a:xfrm>
            <a:off x="7956059" y="3941843"/>
            <a:ext cx="2340259" cy="2028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grpSp>
        <p:nvGrpSpPr>
          <p:cNvPr id="7" name="Gruppieren 6"/>
          <p:cNvGrpSpPr/>
          <p:nvPr/>
        </p:nvGrpSpPr>
        <p:grpSpPr>
          <a:xfrm>
            <a:off x="1820990" y="2552802"/>
            <a:ext cx="1758944" cy="492443"/>
            <a:chOff x="3130706" y="3018865"/>
            <a:chExt cx="1758944" cy="492443"/>
          </a:xfrm>
        </p:grpSpPr>
        <p:sp>
          <p:nvSpPr>
            <p:cNvPr id="3" name="Textfeld 2"/>
            <p:cNvSpPr txBox="1"/>
            <p:nvPr/>
          </p:nvSpPr>
          <p:spPr>
            <a:xfrm>
              <a:off x="3130706" y="3018865"/>
              <a:ext cx="1758944" cy="492443"/>
            </a:xfrm>
            <a:prstGeom prst="rect">
              <a:avLst/>
            </a:prstGeom>
            <a:noFill/>
          </p:spPr>
          <p:txBody>
            <a:bodyPr wrap="square" rtlCol="0">
              <a:spAutoFit/>
            </a:bodyPr>
            <a:lstStyle/>
            <a:p>
              <a:pPr algn="ctr"/>
              <a:r>
                <a:rPr lang="de-DE" sz="1300" dirty="0" err="1" smtClean="0">
                  <a:solidFill>
                    <a:prstClr val="black"/>
                  </a:solidFill>
                </a:rPr>
                <a:t>Example</a:t>
              </a:r>
              <a:r>
                <a:rPr lang="de-DE" sz="1300" dirty="0" smtClean="0">
                  <a:solidFill>
                    <a:prstClr val="black"/>
                  </a:solidFill>
                </a:rPr>
                <a:t>: </a:t>
              </a:r>
              <a:r>
                <a:rPr lang="de-DE" sz="1300" dirty="0" err="1" smtClean="0">
                  <a:solidFill>
                    <a:prstClr val="black"/>
                  </a:solidFill>
                </a:rPr>
                <a:t>Caller</a:t>
              </a:r>
              <a:r>
                <a:rPr lang="de-DE" sz="1300" dirty="0" smtClean="0">
                  <a:solidFill>
                    <a:prstClr val="black"/>
                  </a:solidFill>
                </a:rPr>
                <a:t> </a:t>
              </a:r>
              <a:r>
                <a:rPr lang="de-DE" sz="1300" dirty="0" err="1" smtClean="0">
                  <a:solidFill>
                    <a:prstClr val="black"/>
                  </a:solidFill>
                </a:rPr>
                <a:t>dials</a:t>
              </a:r>
              <a:r>
                <a:rPr lang="de-DE" sz="1300" dirty="0">
                  <a:solidFill>
                    <a:prstClr val="black"/>
                  </a:solidFill>
                </a:rPr>
                <a:t/>
              </a:r>
              <a:br>
                <a:rPr lang="de-DE" sz="1300" dirty="0">
                  <a:solidFill>
                    <a:prstClr val="black"/>
                  </a:solidFill>
                </a:rPr>
              </a:br>
              <a:r>
                <a:rPr lang="de-DE" sz="1300" dirty="0">
                  <a:solidFill>
                    <a:prstClr val="black"/>
                  </a:solidFill>
                </a:rPr>
                <a:t> 66100101</a:t>
              </a:r>
              <a:endParaRPr lang="en-GB" sz="1300" dirty="0">
                <a:solidFill>
                  <a:prstClr val="black"/>
                </a:solidFill>
              </a:endParaRPr>
            </a:p>
          </p:txBody>
        </p:sp>
        <p:sp>
          <p:nvSpPr>
            <p:cNvPr id="24" name="Rechteck 23"/>
            <p:cNvSpPr/>
            <p:nvPr/>
          </p:nvSpPr>
          <p:spPr>
            <a:xfrm>
              <a:off x="3175438" y="3035396"/>
              <a:ext cx="1669480" cy="42318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cxnSp>
        <p:nvCxnSpPr>
          <p:cNvPr id="14" name="Gewinkelte Verbindung 13"/>
          <p:cNvCxnSpPr>
            <a:stCxn id="24" idx="3"/>
            <a:endCxn id="23" idx="0"/>
          </p:cNvCxnSpPr>
          <p:nvPr/>
        </p:nvCxnSpPr>
        <p:spPr>
          <a:xfrm>
            <a:off x="3535202" y="2780928"/>
            <a:ext cx="5590987" cy="1160915"/>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winkelte Verbindung 26"/>
          <p:cNvCxnSpPr>
            <a:stCxn id="23" idx="1"/>
            <a:endCxn id="21" idx="0"/>
          </p:cNvCxnSpPr>
          <p:nvPr/>
        </p:nvCxnSpPr>
        <p:spPr>
          <a:xfrm rot="10800000" flipV="1">
            <a:off x="2733771" y="4043248"/>
            <a:ext cx="5222288" cy="148794"/>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7956059" y="4229147"/>
            <a:ext cx="2340259" cy="2028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cxnSp>
        <p:nvCxnSpPr>
          <p:cNvPr id="42" name="Gewinkelte Verbindung 41"/>
          <p:cNvCxnSpPr>
            <a:stCxn id="21" idx="3"/>
            <a:endCxn id="45" idx="1"/>
          </p:cNvCxnSpPr>
          <p:nvPr/>
        </p:nvCxnSpPr>
        <p:spPr>
          <a:xfrm flipV="1">
            <a:off x="4713991" y="4330552"/>
            <a:ext cx="3242068" cy="7648"/>
          </a:xfrm>
          <a:prstGeom prst="bentConnector3">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winkelte Verbindung 49"/>
          <p:cNvCxnSpPr>
            <a:stCxn id="45" idx="2"/>
            <a:endCxn id="22" idx="3"/>
          </p:cNvCxnSpPr>
          <p:nvPr/>
        </p:nvCxnSpPr>
        <p:spPr>
          <a:xfrm rot="5400000">
            <a:off x="6397956" y="2714695"/>
            <a:ext cx="1010973" cy="4445495"/>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9083984" y="4106209"/>
            <a:ext cx="432047"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1" name="Gruppieren 10"/>
          <p:cNvGrpSpPr/>
          <p:nvPr/>
        </p:nvGrpSpPr>
        <p:grpSpPr>
          <a:xfrm>
            <a:off x="8939956" y="4212292"/>
            <a:ext cx="936104" cy="292388"/>
            <a:chOff x="1164957" y="4875753"/>
            <a:chExt cx="936104" cy="292388"/>
          </a:xfrm>
        </p:grpSpPr>
        <p:sp>
          <p:nvSpPr>
            <p:cNvPr id="35" name="Textfeld 34"/>
            <p:cNvSpPr txBox="1"/>
            <p:nvPr/>
          </p:nvSpPr>
          <p:spPr>
            <a:xfrm>
              <a:off x="1164957" y="4875753"/>
              <a:ext cx="936104" cy="292388"/>
            </a:xfrm>
            <a:prstGeom prst="rect">
              <a:avLst/>
            </a:prstGeom>
            <a:noFill/>
          </p:spPr>
          <p:txBody>
            <a:bodyPr wrap="square" rtlCol="0">
              <a:spAutoFit/>
            </a:bodyPr>
            <a:lstStyle/>
            <a:p>
              <a:pPr algn="ctr"/>
              <a:r>
                <a:rPr lang="de-DE" sz="1300" strike="dblStrike" dirty="0">
                  <a:solidFill>
                    <a:prstClr val="black"/>
                  </a:solidFill>
                </a:rPr>
                <a:t>66100</a:t>
              </a:r>
              <a:r>
                <a:rPr lang="de-DE" sz="1300" dirty="0">
                  <a:solidFill>
                    <a:prstClr val="black"/>
                  </a:solidFill>
                </a:rPr>
                <a:t> 101</a:t>
              </a:r>
              <a:endParaRPr lang="en-GB" sz="1300" dirty="0">
                <a:solidFill>
                  <a:prstClr val="black"/>
                </a:solidFill>
              </a:endParaRPr>
            </a:p>
          </p:txBody>
        </p:sp>
        <p:cxnSp>
          <p:nvCxnSpPr>
            <p:cNvPr id="25" name="Gerade Verbindung 24"/>
            <p:cNvCxnSpPr/>
            <p:nvPr/>
          </p:nvCxnSpPr>
          <p:spPr>
            <a:xfrm>
              <a:off x="1236965" y="5080744"/>
              <a:ext cx="792088"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8" name="Textfeld 27"/>
          <p:cNvSpPr txBox="1"/>
          <p:nvPr/>
        </p:nvSpPr>
        <p:spPr>
          <a:xfrm>
            <a:off x="974815" y="4664017"/>
            <a:ext cx="1758944" cy="492370"/>
          </a:xfrm>
          <a:prstGeom prst="rect">
            <a:avLst/>
          </a:prstGeom>
          <a:noFill/>
        </p:spPr>
        <p:txBody>
          <a:bodyPr wrap="square" lIns="91367" tIns="45684" rIns="91367" bIns="45684" rtlCol="0">
            <a:spAutoFit/>
          </a:bodyPr>
          <a:lstStyle/>
          <a:p>
            <a:pPr algn="ctr"/>
            <a:r>
              <a:rPr lang="de-DE" sz="1300" dirty="0" err="1" smtClean="0">
                <a:solidFill>
                  <a:prstClr val="black"/>
                </a:solidFill>
              </a:rPr>
              <a:t>Forwarded</a:t>
            </a:r>
            <a:r>
              <a:rPr lang="de-DE" sz="1300" dirty="0" smtClean="0">
                <a:solidFill>
                  <a:prstClr val="black"/>
                </a:solidFill>
              </a:rPr>
              <a:t> will </a:t>
            </a:r>
            <a:r>
              <a:rPr lang="de-DE" sz="1300" dirty="0" err="1" smtClean="0">
                <a:solidFill>
                  <a:prstClr val="black"/>
                </a:solidFill>
              </a:rPr>
              <a:t>be</a:t>
            </a:r>
            <a:endParaRPr lang="de-DE" sz="1300" dirty="0" smtClean="0">
              <a:solidFill>
                <a:prstClr val="black"/>
              </a:solidFill>
            </a:endParaRPr>
          </a:p>
          <a:p>
            <a:pPr algn="ctr"/>
            <a:r>
              <a:rPr lang="de-DE" sz="1300" dirty="0" smtClean="0">
                <a:solidFill>
                  <a:prstClr val="black"/>
                </a:solidFill>
              </a:rPr>
              <a:t>101</a:t>
            </a:r>
            <a:endParaRPr lang="en-GB" sz="1300" dirty="0">
              <a:solidFill>
                <a:prstClr val="black"/>
              </a:solidFill>
            </a:endParaRPr>
          </a:p>
        </p:txBody>
      </p:sp>
      <p:sp>
        <p:nvSpPr>
          <p:cNvPr id="26" name="Pfeil nach unten 25"/>
          <p:cNvSpPr/>
          <p:nvPr/>
        </p:nvSpPr>
        <p:spPr>
          <a:xfrm>
            <a:off x="2491000" y="5656820"/>
            <a:ext cx="397566" cy="636313"/>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29" name="Rechteck 28"/>
          <p:cNvSpPr/>
          <p:nvPr/>
        </p:nvSpPr>
        <p:spPr>
          <a:xfrm>
            <a:off x="7956059" y="4792712"/>
            <a:ext cx="1055905" cy="46456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pic>
        <p:nvPicPr>
          <p:cNvPr id="30" name="Picture 22" descr="Newton_s"/>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4825295" y="6450773"/>
            <a:ext cx="715659" cy="505881"/>
          </a:xfrm>
          <a:prstGeom prst="rect">
            <a:avLst/>
          </a:prstGeom>
          <a:noFill/>
          <a:effectLst/>
        </p:spPr>
      </p:pic>
      <p:sp>
        <p:nvSpPr>
          <p:cNvPr id="31" name="Textfeld 30"/>
          <p:cNvSpPr txBox="1"/>
          <p:nvPr/>
        </p:nvSpPr>
        <p:spPr>
          <a:xfrm>
            <a:off x="4713979" y="6189597"/>
            <a:ext cx="828662" cy="292315"/>
          </a:xfrm>
          <a:prstGeom prst="rect">
            <a:avLst/>
          </a:prstGeom>
          <a:noFill/>
        </p:spPr>
        <p:txBody>
          <a:bodyPr wrap="square" lIns="91367" tIns="45684" rIns="91367" bIns="45684" rtlCol="0">
            <a:spAutoFit/>
          </a:bodyPr>
          <a:lstStyle/>
          <a:p>
            <a:pPr algn="ctr"/>
            <a:r>
              <a:rPr lang="de-DE" sz="1300" dirty="0" smtClean="0">
                <a:solidFill>
                  <a:prstClr val="black"/>
                </a:solidFill>
              </a:rPr>
              <a:t>Ext.101</a:t>
            </a:r>
            <a:endParaRPr lang="en-GB" sz="1300" dirty="0">
              <a:solidFill>
                <a:prstClr val="black"/>
              </a:solidFill>
            </a:endParaRPr>
          </a:p>
        </p:txBody>
      </p:sp>
      <p:sp>
        <p:nvSpPr>
          <p:cNvPr id="32" name="Pfeil nach unten 31"/>
          <p:cNvSpPr/>
          <p:nvPr/>
        </p:nvSpPr>
        <p:spPr>
          <a:xfrm rot="16200000">
            <a:off x="4246553" y="6385544"/>
            <a:ext cx="397566" cy="636313"/>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34" name="Textfeld 33"/>
          <p:cNvSpPr txBox="1"/>
          <p:nvPr/>
        </p:nvSpPr>
        <p:spPr>
          <a:xfrm>
            <a:off x="9227988" y="4720704"/>
            <a:ext cx="1152128" cy="292315"/>
          </a:xfrm>
          <a:prstGeom prst="rect">
            <a:avLst/>
          </a:prstGeom>
          <a:noFill/>
        </p:spPr>
        <p:txBody>
          <a:bodyPr wrap="square" lIns="91367" tIns="45684" rIns="91367" bIns="45684" rtlCol="0">
            <a:spAutoFit/>
          </a:bodyPr>
          <a:lstStyle/>
          <a:p>
            <a:pPr algn="r"/>
            <a:r>
              <a:rPr lang="de-DE" sz="1300" dirty="0" smtClean="0">
                <a:solidFill>
                  <a:prstClr val="black"/>
                </a:solidFill>
              </a:rPr>
              <a:t>05251 12345</a:t>
            </a:r>
            <a:endParaRPr lang="en-GB" sz="1300" dirty="0">
              <a:solidFill>
                <a:prstClr val="black"/>
              </a:solidFill>
            </a:endParaRPr>
          </a:p>
        </p:txBody>
      </p:sp>
      <p:sp>
        <p:nvSpPr>
          <p:cNvPr id="37" name="Textfeld 36"/>
          <p:cNvSpPr txBox="1"/>
          <p:nvPr/>
        </p:nvSpPr>
        <p:spPr>
          <a:xfrm>
            <a:off x="6517972" y="5872832"/>
            <a:ext cx="3960441" cy="492370"/>
          </a:xfrm>
          <a:prstGeom prst="rect">
            <a:avLst/>
          </a:prstGeom>
          <a:gradFill>
            <a:gsLst>
              <a:gs pos="0">
                <a:schemeClr val="accent6"/>
              </a:gs>
              <a:gs pos="35000">
                <a:schemeClr val="accent6">
                  <a:lumMod val="40000"/>
                  <a:lumOff val="60000"/>
                </a:schemeClr>
              </a:gs>
              <a:gs pos="100000">
                <a:schemeClr val="accent6"/>
              </a:gs>
            </a:gsLst>
          </a:gradFill>
          <a:ln>
            <a:solidFill>
              <a:schemeClr val="accent6"/>
            </a:solidFill>
          </a:ln>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300" dirty="0" err="1" smtClean="0">
                <a:solidFill>
                  <a:prstClr val="black"/>
                </a:solidFill>
              </a:rPr>
              <a:t>Incoming</a:t>
            </a:r>
            <a:r>
              <a:rPr lang="de-DE" sz="1300" dirty="0" smtClean="0">
                <a:solidFill>
                  <a:prstClr val="black"/>
                </a:solidFill>
              </a:rPr>
              <a:t> </a:t>
            </a:r>
            <a:r>
              <a:rPr lang="de-DE" sz="1300" dirty="0" err="1" smtClean="0">
                <a:solidFill>
                  <a:prstClr val="black"/>
                </a:solidFill>
              </a:rPr>
              <a:t>number</a:t>
            </a:r>
            <a:r>
              <a:rPr lang="de-DE" sz="1300" dirty="0" smtClean="0">
                <a:solidFill>
                  <a:prstClr val="black"/>
                </a:solidFill>
              </a:rPr>
              <a:t>:</a:t>
            </a:r>
          </a:p>
          <a:p>
            <a:pPr algn="ctr"/>
            <a:r>
              <a:rPr lang="de-DE" sz="1300" dirty="0" smtClean="0">
                <a:solidFill>
                  <a:prstClr val="black"/>
                </a:solidFill>
              </a:rPr>
              <a:t>Content </a:t>
            </a:r>
            <a:r>
              <a:rPr lang="de-DE" sz="1300" dirty="0" err="1" smtClean="0">
                <a:solidFill>
                  <a:prstClr val="black"/>
                </a:solidFill>
              </a:rPr>
              <a:t>from</a:t>
            </a:r>
            <a:r>
              <a:rPr lang="de-DE" sz="1300" dirty="0" smtClean="0">
                <a:solidFill>
                  <a:prstClr val="black"/>
                </a:solidFill>
              </a:rPr>
              <a:t> (.*) </a:t>
            </a:r>
            <a:r>
              <a:rPr lang="de-DE" sz="1300" dirty="0" err="1" smtClean="0">
                <a:solidFill>
                  <a:prstClr val="black"/>
                </a:solidFill>
              </a:rPr>
              <a:t>becomes</a:t>
            </a:r>
            <a:r>
              <a:rPr lang="de-DE" sz="1300" dirty="0" smtClean="0">
                <a:solidFill>
                  <a:prstClr val="black"/>
                </a:solidFill>
              </a:rPr>
              <a:t> variable </a:t>
            </a:r>
            <a:r>
              <a:rPr lang="de-DE" sz="1300" dirty="0">
                <a:solidFill>
                  <a:prstClr val="black"/>
                </a:solidFill>
              </a:rPr>
              <a:t>$1</a:t>
            </a:r>
            <a:endParaRPr lang="en-GB" sz="1300" dirty="0">
              <a:solidFill>
                <a:prstClr val="black"/>
              </a:solidFill>
            </a:endParaRPr>
          </a:p>
        </p:txBody>
      </p:sp>
      <p:sp>
        <p:nvSpPr>
          <p:cNvPr id="38" name="Textfeld 37"/>
          <p:cNvSpPr txBox="1"/>
          <p:nvPr/>
        </p:nvSpPr>
        <p:spPr>
          <a:xfrm>
            <a:off x="8003852" y="6565204"/>
            <a:ext cx="1404155" cy="292315"/>
          </a:xfrm>
          <a:prstGeom prst="rect">
            <a:avLst/>
          </a:prstGeom>
          <a:noFill/>
        </p:spPr>
        <p:txBody>
          <a:bodyPr wrap="square" lIns="91367" tIns="45684" rIns="91367" bIns="45684" rtlCol="0">
            <a:spAutoFit/>
          </a:bodyPr>
          <a:lstStyle/>
          <a:p>
            <a:pPr algn="ctr"/>
            <a:r>
              <a:rPr lang="de-DE" sz="1300" dirty="0" smtClean="0">
                <a:solidFill>
                  <a:prstClr val="black"/>
                </a:solidFill>
              </a:rPr>
              <a:t>005251 12345</a:t>
            </a:r>
            <a:endParaRPr lang="en-GB" sz="1300" dirty="0">
              <a:solidFill>
                <a:prstClr val="black"/>
              </a:solidFill>
            </a:endParaRPr>
          </a:p>
        </p:txBody>
      </p:sp>
      <p:sp>
        <p:nvSpPr>
          <p:cNvPr id="39" name="Textfeld 38"/>
          <p:cNvSpPr txBox="1"/>
          <p:nvPr/>
        </p:nvSpPr>
        <p:spPr>
          <a:xfrm>
            <a:off x="5994944" y="6380542"/>
            <a:ext cx="1722287" cy="692425"/>
          </a:xfrm>
          <a:prstGeom prst="rect">
            <a:avLst/>
          </a:prstGeom>
          <a:noFill/>
        </p:spPr>
        <p:txBody>
          <a:bodyPr wrap="square" lIns="91367" tIns="45684" rIns="91367" bIns="45684" rtlCol="0">
            <a:spAutoFit/>
          </a:bodyPr>
          <a:lstStyle/>
          <a:p>
            <a:pPr algn="ctr"/>
            <a:r>
              <a:rPr lang="de-DE" sz="1300" dirty="0" smtClean="0">
                <a:solidFill>
                  <a:prstClr val="black"/>
                </a:solidFill>
              </a:rPr>
              <a:t>Display</a:t>
            </a:r>
          </a:p>
          <a:p>
            <a:pPr algn="ctr"/>
            <a:r>
              <a:rPr lang="de-DE" sz="1300" dirty="0" smtClean="0">
                <a:solidFill>
                  <a:prstClr val="black"/>
                </a:solidFill>
              </a:rPr>
              <a:t>Journal</a:t>
            </a:r>
            <a:endParaRPr lang="de-DE" sz="1300" dirty="0">
              <a:solidFill>
                <a:prstClr val="black"/>
              </a:solidFill>
            </a:endParaRPr>
          </a:p>
          <a:p>
            <a:pPr algn="ctr"/>
            <a:r>
              <a:rPr lang="de-DE" sz="1300" dirty="0" smtClean="0">
                <a:solidFill>
                  <a:prstClr val="black"/>
                </a:solidFill>
              </a:rPr>
              <a:t>Callback</a:t>
            </a:r>
            <a:endParaRPr lang="en-GB" sz="1300" dirty="0">
              <a:solidFill>
                <a:prstClr val="black"/>
              </a:solidFill>
            </a:endParaRPr>
          </a:p>
        </p:txBody>
      </p:sp>
      <p:sp>
        <p:nvSpPr>
          <p:cNvPr id="40" name="Pfeil nach unten 39"/>
          <p:cNvSpPr/>
          <p:nvPr/>
        </p:nvSpPr>
        <p:spPr>
          <a:xfrm rot="5400000">
            <a:off x="7475157" y="6385544"/>
            <a:ext cx="397566" cy="636313"/>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41" name="Textfeld 40"/>
          <p:cNvSpPr txBox="1"/>
          <p:nvPr/>
        </p:nvSpPr>
        <p:spPr>
          <a:xfrm>
            <a:off x="9126190" y="5008736"/>
            <a:ext cx="1253928" cy="292315"/>
          </a:xfrm>
          <a:prstGeom prst="rect">
            <a:avLst/>
          </a:prstGeom>
          <a:noFill/>
        </p:spPr>
        <p:txBody>
          <a:bodyPr wrap="square" lIns="91367" tIns="45684" rIns="91367" bIns="45684" rtlCol="0">
            <a:spAutoFit/>
          </a:bodyPr>
          <a:lstStyle/>
          <a:p>
            <a:pPr algn="r"/>
            <a:r>
              <a:rPr lang="de-DE" sz="1300" dirty="0" smtClean="0">
                <a:solidFill>
                  <a:prstClr val="black"/>
                </a:solidFill>
              </a:rPr>
              <a:t>005251 12345</a:t>
            </a:r>
            <a:endParaRPr lang="en-GB" sz="1300" dirty="0">
              <a:solidFill>
                <a:prstClr val="black"/>
              </a:solidFill>
            </a:endParaRPr>
          </a:p>
        </p:txBody>
      </p:sp>
      <p:pic>
        <p:nvPicPr>
          <p:cNvPr id="2053" name="Picture 5" descr="C:\Users\kopowski_t\Desktop\Oasy\Galilei\Screenshots\Mozilla Firefox_04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69731" y="6364119"/>
            <a:ext cx="2420052" cy="4832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3" name="Pfeil nach unten 42"/>
          <p:cNvSpPr/>
          <p:nvPr/>
        </p:nvSpPr>
        <p:spPr>
          <a:xfrm>
            <a:off x="8273122" y="5372185"/>
            <a:ext cx="397566" cy="500648"/>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54" name="Pfeil nach unten 53"/>
          <p:cNvSpPr/>
          <p:nvPr/>
        </p:nvSpPr>
        <p:spPr>
          <a:xfrm rot="5400000">
            <a:off x="5762200" y="6385543"/>
            <a:ext cx="397566" cy="636313"/>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cxnSp>
        <p:nvCxnSpPr>
          <p:cNvPr id="55" name="Gewinkelte Verbindung 54"/>
          <p:cNvCxnSpPr>
            <a:stCxn id="24" idx="3"/>
            <a:endCxn id="29" idx="1"/>
          </p:cNvCxnSpPr>
          <p:nvPr/>
        </p:nvCxnSpPr>
        <p:spPr>
          <a:xfrm>
            <a:off x="3535202" y="2780928"/>
            <a:ext cx="4420857" cy="2244068"/>
          </a:xfrm>
          <a:prstGeom prst="bentConnector3">
            <a:avLst>
              <a:gd name="adj1" fmla="val 50000"/>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C:\Users\kopowski_t\Desktop\Oasy\Galilei\Screenshots\Mozilla Firefox_040.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675260" y="6355019"/>
            <a:ext cx="662806"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4" descr="C:\Users\kopowski_t\Desktop\Oasy\Galilei\Screenshots\Mozilla Firefox_040.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461687" y="6362483"/>
            <a:ext cx="581725" cy="5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69401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opowski_t\Desktop\Oasy\Galilei\Screenshots\Archiv\Mozilla Firefox_03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77371" y="1408336"/>
            <a:ext cx="5234334" cy="22804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Routing </a:t>
            </a:r>
            <a:r>
              <a:rPr lang="de-DE" dirty="0" err="1" smtClean="0"/>
              <a:t>of</a:t>
            </a:r>
            <a:r>
              <a:rPr lang="de-DE" dirty="0" smtClean="0"/>
              <a:t> </a:t>
            </a:r>
            <a:r>
              <a:rPr lang="de-DE" dirty="0" err="1" smtClean="0"/>
              <a:t>numbers</a:t>
            </a:r>
            <a:r>
              <a:rPr lang="de-DE" dirty="0" smtClean="0"/>
              <a:t/>
            </a:r>
            <a:br>
              <a:rPr lang="de-DE" dirty="0" smtClean="0"/>
            </a:br>
            <a:r>
              <a:rPr lang="de-DE" dirty="0" smtClean="0"/>
              <a:t>Outbound Routing via BRI-Port</a:t>
            </a:r>
            <a:endParaRPr lang="de-DE" dirty="0"/>
          </a:p>
        </p:txBody>
      </p:sp>
      <p:sp>
        <p:nvSpPr>
          <p:cNvPr id="15" name="Textfeld 14"/>
          <p:cNvSpPr txBox="1"/>
          <p:nvPr/>
        </p:nvSpPr>
        <p:spPr>
          <a:xfrm>
            <a:off x="309156" y="1624360"/>
            <a:ext cx="3325067"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smtClean="0">
                <a:solidFill>
                  <a:prstClr val="black"/>
                </a:solidFill>
              </a:rPr>
              <a:t>Routes</a:t>
            </a:r>
            <a:r>
              <a:rPr lang="de-DE" sz="1800" dirty="0" smtClean="0">
                <a:solidFill>
                  <a:prstClr val="black"/>
                </a:solidFill>
              </a:rPr>
              <a:t> </a:t>
            </a:r>
            <a:r>
              <a:rPr lang="de-DE" sz="1800" dirty="0">
                <a:solidFill>
                  <a:prstClr val="black"/>
                </a:solidFill>
              </a:rPr>
              <a:t>– </a:t>
            </a:r>
            <a:r>
              <a:rPr lang="de-DE" sz="1800" dirty="0" smtClean="0">
                <a:solidFill>
                  <a:prstClr val="black"/>
                </a:solidFill>
              </a:rPr>
              <a:t>Gateway-Groups</a:t>
            </a:r>
            <a:endParaRPr lang="en-GB" sz="1800" dirty="0">
              <a:solidFill>
                <a:prstClr val="black"/>
              </a:solidFill>
            </a:endParaRPr>
          </a:p>
        </p:txBody>
      </p:sp>
      <p:sp>
        <p:nvSpPr>
          <p:cNvPr id="21" name="Textfeld 20"/>
          <p:cNvSpPr txBox="1"/>
          <p:nvPr/>
        </p:nvSpPr>
        <p:spPr>
          <a:xfrm>
            <a:off x="775441" y="2546994"/>
            <a:ext cx="3960441" cy="29231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300" dirty="0" smtClean="0">
                <a:solidFill>
                  <a:prstClr val="black"/>
                </a:solidFill>
              </a:rPr>
              <a:t>Extension: Content </a:t>
            </a:r>
            <a:r>
              <a:rPr lang="de-DE" sz="1300" dirty="0" err="1" smtClean="0">
                <a:solidFill>
                  <a:prstClr val="black"/>
                </a:solidFill>
              </a:rPr>
              <a:t>from</a:t>
            </a:r>
            <a:r>
              <a:rPr lang="de-DE" sz="1300" dirty="0" smtClean="0">
                <a:solidFill>
                  <a:prstClr val="black"/>
                </a:solidFill>
              </a:rPr>
              <a:t> (.*) </a:t>
            </a:r>
            <a:r>
              <a:rPr lang="de-DE" sz="1300" dirty="0" err="1" smtClean="0">
                <a:solidFill>
                  <a:prstClr val="black"/>
                </a:solidFill>
              </a:rPr>
              <a:t>becomes</a:t>
            </a:r>
            <a:r>
              <a:rPr lang="de-DE" sz="1300" dirty="0" smtClean="0">
                <a:solidFill>
                  <a:prstClr val="black"/>
                </a:solidFill>
              </a:rPr>
              <a:t> variable </a:t>
            </a:r>
            <a:r>
              <a:rPr lang="de-DE" sz="1300" dirty="0">
                <a:solidFill>
                  <a:prstClr val="black"/>
                </a:solidFill>
              </a:rPr>
              <a:t>$1</a:t>
            </a:r>
            <a:endParaRPr lang="en-GB" sz="1300" dirty="0">
              <a:solidFill>
                <a:prstClr val="black"/>
              </a:solidFill>
            </a:endParaRPr>
          </a:p>
        </p:txBody>
      </p:sp>
      <p:sp>
        <p:nvSpPr>
          <p:cNvPr id="22" name="Textfeld 21"/>
          <p:cNvSpPr txBox="1"/>
          <p:nvPr/>
        </p:nvSpPr>
        <p:spPr>
          <a:xfrm>
            <a:off x="775441" y="4241691"/>
            <a:ext cx="3960441" cy="29231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300" dirty="0" smtClean="0">
                <a:solidFill>
                  <a:prstClr val="black"/>
                </a:solidFill>
              </a:rPr>
              <a:t>Outbound Routing </a:t>
            </a:r>
            <a:r>
              <a:rPr lang="de-DE" sz="1300" dirty="0">
                <a:solidFill>
                  <a:prstClr val="black"/>
                </a:solidFill>
              </a:rPr>
              <a:t>- </a:t>
            </a:r>
            <a:r>
              <a:rPr lang="de-DE" sz="1300" dirty="0" smtClean="0">
                <a:solidFill>
                  <a:prstClr val="black"/>
                </a:solidFill>
              </a:rPr>
              <a:t>Pattern</a:t>
            </a:r>
            <a:endParaRPr lang="en-GB" sz="1300" dirty="0">
              <a:solidFill>
                <a:prstClr val="black"/>
              </a:solidFill>
            </a:endParaRPr>
          </a:p>
        </p:txBody>
      </p:sp>
      <p:sp>
        <p:nvSpPr>
          <p:cNvPr id="24" name="Textfeld 23"/>
          <p:cNvSpPr txBox="1"/>
          <p:nvPr/>
        </p:nvSpPr>
        <p:spPr>
          <a:xfrm>
            <a:off x="8239258" y="3322427"/>
            <a:ext cx="1420778" cy="246149"/>
          </a:xfrm>
          <a:prstGeom prst="rect">
            <a:avLst/>
          </a:prstGeom>
          <a:solidFill>
            <a:schemeClr val="bg1"/>
          </a:solidFill>
        </p:spPr>
        <p:txBody>
          <a:bodyPr wrap="square" lIns="91367" tIns="45684" rIns="91367" bIns="45684" rtlCol="0">
            <a:spAutoFit/>
          </a:bodyPr>
          <a:lstStyle/>
          <a:p>
            <a:r>
              <a:rPr lang="de-DE" sz="1000" dirty="0" smtClean="0">
                <a:solidFill>
                  <a:prstClr val="black"/>
                </a:solidFill>
              </a:rPr>
              <a:t>$1</a:t>
            </a:r>
            <a:endParaRPr lang="en-GB" sz="1000" dirty="0">
              <a:solidFill>
                <a:prstClr val="black"/>
              </a:solidFill>
            </a:endParaRPr>
          </a:p>
        </p:txBody>
      </p:sp>
      <p:sp>
        <p:nvSpPr>
          <p:cNvPr id="23" name="Rechteck 22"/>
          <p:cNvSpPr/>
          <p:nvPr/>
        </p:nvSpPr>
        <p:spPr>
          <a:xfrm>
            <a:off x="7859837" y="3041662"/>
            <a:ext cx="2202442" cy="19701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pic>
        <p:nvPicPr>
          <p:cNvPr id="3074" name="Picture 2" descr="C:\Users\kopowski_t\Desktop\Oasy\Galilei\Screenshots\Mozilla Firefox_038.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739156" y="4847104"/>
            <a:ext cx="8579265" cy="23745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4" name="Gewinkelte Verbindung 13"/>
          <p:cNvCxnSpPr>
            <a:stCxn id="21" idx="3"/>
          </p:cNvCxnSpPr>
          <p:nvPr/>
        </p:nvCxnSpPr>
        <p:spPr>
          <a:xfrm>
            <a:off x="4735882" y="2693152"/>
            <a:ext cx="4225176" cy="348510"/>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5" name="Rechteck 44"/>
          <p:cNvSpPr/>
          <p:nvPr/>
        </p:nvSpPr>
        <p:spPr>
          <a:xfrm>
            <a:off x="7859838" y="3326832"/>
            <a:ext cx="2202441" cy="22999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33" name="Textfeld 32"/>
          <p:cNvSpPr txBox="1"/>
          <p:nvPr/>
        </p:nvSpPr>
        <p:spPr>
          <a:xfrm>
            <a:off x="9126175" y="3289729"/>
            <a:ext cx="936104" cy="292315"/>
          </a:xfrm>
          <a:prstGeom prst="rect">
            <a:avLst/>
          </a:prstGeom>
          <a:noFill/>
        </p:spPr>
        <p:txBody>
          <a:bodyPr wrap="square" lIns="91367" tIns="45684" rIns="91367" bIns="45684" rtlCol="0">
            <a:spAutoFit/>
          </a:bodyPr>
          <a:lstStyle/>
          <a:p>
            <a:pPr algn="ctr"/>
            <a:r>
              <a:rPr lang="de-DE" sz="1300" dirty="0">
                <a:solidFill>
                  <a:prstClr val="black"/>
                </a:solidFill>
              </a:rPr>
              <a:t>101</a:t>
            </a:r>
            <a:endParaRPr lang="en-GB" sz="1300" dirty="0">
              <a:solidFill>
                <a:prstClr val="black"/>
              </a:solidFill>
            </a:endParaRPr>
          </a:p>
        </p:txBody>
      </p:sp>
      <p:sp>
        <p:nvSpPr>
          <p:cNvPr id="40" name="Pfeil nach unten 39"/>
          <p:cNvSpPr/>
          <p:nvPr/>
        </p:nvSpPr>
        <p:spPr>
          <a:xfrm rot="10800000">
            <a:off x="1451124" y="4720716"/>
            <a:ext cx="397566" cy="636313"/>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46" name="Textfeld 45"/>
          <p:cNvSpPr txBox="1"/>
          <p:nvPr/>
        </p:nvSpPr>
        <p:spPr>
          <a:xfrm>
            <a:off x="732714" y="6275265"/>
            <a:ext cx="1772319" cy="692425"/>
          </a:xfrm>
          <a:prstGeom prst="rect">
            <a:avLst/>
          </a:prstGeom>
          <a:noFill/>
        </p:spPr>
        <p:txBody>
          <a:bodyPr wrap="square" lIns="91367" tIns="45684" rIns="91367" bIns="45684" rtlCol="0">
            <a:spAutoFit/>
          </a:bodyPr>
          <a:lstStyle/>
          <a:p>
            <a:pPr algn="ctr"/>
            <a:r>
              <a:rPr lang="de-DE" sz="1300" dirty="0" err="1" smtClean="0">
                <a:solidFill>
                  <a:prstClr val="black"/>
                </a:solidFill>
              </a:rPr>
              <a:t>Dials</a:t>
            </a:r>
            <a:r>
              <a:rPr lang="de-DE" sz="1300" dirty="0" smtClean="0">
                <a:solidFill>
                  <a:prstClr val="black"/>
                </a:solidFill>
              </a:rPr>
              <a:t> </a:t>
            </a:r>
            <a:r>
              <a:rPr lang="de-DE" sz="1300" dirty="0" err="1" smtClean="0">
                <a:solidFill>
                  <a:prstClr val="black"/>
                </a:solidFill>
              </a:rPr>
              <a:t>any</a:t>
            </a:r>
            <a:endParaRPr lang="de-DE" sz="1300" dirty="0">
              <a:solidFill>
                <a:prstClr val="black"/>
              </a:solidFill>
            </a:endParaRPr>
          </a:p>
          <a:p>
            <a:pPr algn="ctr"/>
            <a:r>
              <a:rPr lang="de-DE" sz="1300" dirty="0" err="1" smtClean="0">
                <a:solidFill>
                  <a:prstClr val="black"/>
                </a:solidFill>
              </a:rPr>
              <a:t>external</a:t>
            </a:r>
            <a:r>
              <a:rPr lang="de-DE" sz="1300" dirty="0" smtClean="0">
                <a:solidFill>
                  <a:prstClr val="black"/>
                </a:solidFill>
              </a:rPr>
              <a:t> </a:t>
            </a:r>
            <a:r>
              <a:rPr lang="de-DE" sz="1300" dirty="0" err="1" smtClean="0">
                <a:solidFill>
                  <a:prstClr val="black"/>
                </a:solidFill>
              </a:rPr>
              <a:t>number</a:t>
            </a:r>
            <a:endParaRPr lang="de-DE" sz="1300" dirty="0" smtClean="0">
              <a:solidFill>
                <a:prstClr val="black"/>
              </a:solidFill>
            </a:endParaRPr>
          </a:p>
          <a:p>
            <a:pPr algn="ctr"/>
            <a:r>
              <a:rPr lang="de-DE" sz="1300" dirty="0" smtClean="0">
                <a:solidFill>
                  <a:prstClr val="black"/>
                </a:solidFill>
              </a:rPr>
              <a:t>0 </a:t>
            </a:r>
            <a:r>
              <a:rPr lang="de-DE" sz="1300" dirty="0">
                <a:solidFill>
                  <a:prstClr val="black"/>
                </a:solidFill>
              </a:rPr>
              <a:t>– 0231 123456</a:t>
            </a:r>
            <a:endParaRPr lang="en-GB" sz="1300" dirty="0">
              <a:solidFill>
                <a:prstClr val="black"/>
              </a:solidFill>
            </a:endParaRPr>
          </a:p>
        </p:txBody>
      </p:sp>
      <p:pic>
        <p:nvPicPr>
          <p:cNvPr id="3076" name="Picture 4" descr="C:\Users\kopowski_t\Desktop\Oasy\Galilei\Screenshots\Mozilla Firefox_03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31044" y="2982975"/>
            <a:ext cx="1830162" cy="99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kopowski_t\Desktop\Oasy\Galilei\Screenshots\Mozilla Firefox_03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610852" y="2992592"/>
            <a:ext cx="2450553" cy="9900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Textfeld 47"/>
          <p:cNvSpPr txBox="1"/>
          <p:nvPr/>
        </p:nvSpPr>
        <p:spPr>
          <a:xfrm>
            <a:off x="4115420" y="6009933"/>
            <a:ext cx="1772319" cy="892479"/>
          </a:xfrm>
          <a:prstGeom prst="rect">
            <a:avLst/>
          </a:prstGeom>
          <a:noFill/>
        </p:spPr>
        <p:txBody>
          <a:bodyPr wrap="square" lIns="91367" tIns="45684" rIns="91367" bIns="45684" rtlCol="0">
            <a:spAutoFit/>
          </a:bodyPr>
          <a:lstStyle/>
          <a:p>
            <a:pPr algn="ctr"/>
            <a:r>
              <a:rPr lang="de-DE" sz="1300" dirty="0" smtClean="0">
                <a:solidFill>
                  <a:prstClr val="black"/>
                </a:solidFill>
              </a:rPr>
              <a:t>Displays </a:t>
            </a:r>
            <a:r>
              <a:rPr lang="de-DE" sz="1300" dirty="0" err="1" smtClean="0">
                <a:solidFill>
                  <a:prstClr val="black"/>
                </a:solidFill>
              </a:rPr>
              <a:t>following</a:t>
            </a:r>
            <a:r>
              <a:rPr lang="de-DE" sz="1300" dirty="0" smtClean="0">
                <a:solidFill>
                  <a:prstClr val="black"/>
                </a:solidFill>
              </a:rPr>
              <a:t> </a:t>
            </a:r>
            <a:r>
              <a:rPr lang="de-DE" sz="1300" dirty="0" err="1" smtClean="0">
                <a:solidFill>
                  <a:prstClr val="black"/>
                </a:solidFill>
              </a:rPr>
              <a:t>caller</a:t>
            </a:r>
            <a:r>
              <a:rPr lang="de-DE" sz="1300" dirty="0" smtClean="0">
                <a:solidFill>
                  <a:prstClr val="black"/>
                </a:solidFill>
              </a:rPr>
              <a:t> </a:t>
            </a:r>
            <a:r>
              <a:rPr lang="de-DE" sz="1300" dirty="0" err="1" smtClean="0">
                <a:solidFill>
                  <a:prstClr val="black"/>
                </a:solidFill>
              </a:rPr>
              <a:t>number</a:t>
            </a:r>
            <a:r>
              <a:rPr lang="de-DE" sz="1300" dirty="0" smtClean="0">
                <a:solidFill>
                  <a:prstClr val="black"/>
                </a:solidFill>
              </a:rPr>
              <a:t> </a:t>
            </a:r>
            <a:r>
              <a:rPr lang="de-DE" sz="1300" dirty="0" err="1" smtClean="0">
                <a:solidFill>
                  <a:prstClr val="black"/>
                </a:solidFill>
              </a:rPr>
              <a:t>to</a:t>
            </a:r>
            <a:endParaRPr lang="de-DE" sz="1300" dirty="0">
              <a:solidFill>
                <a:prstClr val="black"/>
              </a:solidFill>
            </a:endParaRPr>
          </a:p>
          <a:p>
            <a:pPr algn="ctr"/>
            <a:r>
              <a:rPr lang="de-DE" sz="1300" dirty="0" err="1" smtClean="0">
                <a:solidFill>
                  <a:prstClr val="black"/>
                </a:solidFill>
              </a:rPr>
              <a:t>external</a:t>
            </a:r>
            <a:r>
              <a:rPr lang="de-DE" sz="1300" dirty="0" smtClean="0">
                <a:solidFill>
                  <a:prstClr val="black"/>
                </a:solidFill>
              </a:rPr>
              <a:t> </a:t>
            </a:r>
            <a:r>
              <a:rPr lang="de-DE" sz="1300" dirty="0" err="1" smtClean="0">
                <a:solidFill>
                  <a:prstClr val="black"/>
                </a:solidFill>
              </a:rPr>
              <a:t>parties</a:t>
            </a:r>
            <a:endParaRPr lang="de-DE" sz="1300" dirty="0" smtClean="0">
              <a:solidFill>
                <a:prstClr val="black"/>
              </a:solidFill>
            </a:endParaRPr>
          </a:p>
          <a:p>
            <a:pPr algn="ctr"/>
            <a:r>
              <a:rPr lang="de-DE" sz="1300" dirty="0" smtClean="0">
                <a:solidFill>
                  <a:prstClr val="black"/>
                </a:solidFill>
              </a:rPr>
              <a:t>0049525266100101</a:t>
            </a:r>
            <a:endParaRPr lang="en-GB" sz="1300" dirty="0">
              <a:solidFill>
                <a:prstClr val="black"/>
              </a:solidFill>
            </a:endParaRPr>
          </a:p>
        </p:txBody>
      </p:sp>
      <p:sp>
        <p:nvSpPr>
          <p:cNvPr id="49" name="Textfeld 48"/>
          <p:cNvSpPr txBox="1"/>
          <p:nvPr/>
        </p:nvSpPr>
        <p:spPr>
          <a:xfrm>
            <a:off x="9126720" y="3012728"/>
            <a:ext cx="936104" cy="292315"/>
          </a:xfrm>
          <a:prstGeom prst="rect">
            <a:avLst/>
          </a:prstGeom>
          <a:noFill/>
        </p:spPr>
        <p:txBody>
          <a:bodyPr wrap="square" lIns="91367" tIns="45684" rIns="91367" bIns="45684" rtlCol="0">
            <a:spAutoFit/>
          </a:bodyPr>
          <a:lstStyle/>
          <a:p>
            <a:pPr algn="ctr"/>
            <a:r>
              <a:rPr lang="de-DE" sz="1300" dirty="0">
                <a:solidFill>
                  <a:prstClr val="black"/>
                </a:solidFill>
              </a:rPr>
              <a:t>101</a:t>
            </a:r>
            <a:endParaRPr lang="en-GB" sz="1300" dirty="0">
              <a:solidFill>
                <a:prstClr val="black"/>
              </a:solidFill>
            </a:endParaRPr>
          </a:p>
        </p:txBody>
      </p:sp>
      <p:sp>
        <p:nvSpPr>
          <p:cNvPr id="10" name="Pfeil nach unten 9"/>
          <p:cNvSpPr/>
          <p:nvPr/>
        </p:nvSpPr>
        <p:spPr>
          <a:xfrm rot="10800000">
            <a:off x="2387229" y="2920516"/>
            <a:ext cx="397566" cy="636313"/>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grpSp>
        <p:nvGrpSpPr>
          <p:cNvPr id="17" name="Gruppieren 16"/>
          <p:cNvGrpSpPr/>
          <p:nvPr/>
        </p:nvGrpSpPr>
        <p:grpSpPr>
          <a:xfrm>
            <a:off x="1204546" y="5549350"/>
            <a:ext cx="828662" cy="767049"/>
            <a:chOff x="4942941" y="6189593"/>
            <a:chExt cx="828663" cy="767049"/>
          </a:xfrm>
        </p:grpSpPr>
        <p:pic>
          <p:nvPicPr>
            <p:cNvPr id="30"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4999443" y="6450761"/>
              <a:ext cx="715659" cy="505881"/>
            </a:xfrm>
            <a:prstGeom prst="rect">
              <a:avLst/>
            </a:prstGeom>
            <a:noFill/>
            <a:effectLst/>
          </p:spPr>
        </p:pic>
        <p:sp>
          <p:nvSpPr>
            <p:cNvPr id="31" name="Textfeld 30"/>
            <p:cNvSpPr txBox="1"/>
            <p:nvPr/>
          </p:nvSpPr>
          <p:spPr>
            <a:xfrm>
              <a:off x="4942941" y="6189593"/>
              <a:ext cx="828663" cy="292388"/>
            </a:xfrm>
            <a:prstGeom prst="rect">
              <a:avLst/>
            </a:prstGeom>
            <a:noFill/>
          </p:spPr>
          <p:txBody>
            <a:bodyPr wrap="square" rtlCol="0">
              <a:spAutoFit/>
            </a:bodyPr>
            <a:lstStyle/>
            <a:p>
              <a:pPr algn="ctr"/>
              <a:r>
                <a:rPr lang="de-DE" sz="1300" dirty="0" smtClean="0">
                  <a:solidFill>
                    <a:prstClr val="black"/>
                  </a:solidFill>
                </a:rPr>
                <a:t>Ext.101</a:t>
              </a:r>
              <a:endParaRPr lang="en-GB" sz="1300" dirty="0">
                <a:solidFill>
                  <a:prstClr val="black"/>
                </a:solidFill>
              </a:endParaRPr>
            </a:p>
          </p:txBody>
        </p:sp>
      </p:grpSp>
      <p:cxnSp>
        <p:nvCxnSpPr>
          <p:cNvPr id="32" name="Gewinkelte Verbindung 31"/>
          <p:cNvCxnSpPr>
            <a:stCxn id="45" idx="2"/>
          </p:cNvCxnSpPr>
          <p:nvPr/>
        </p:nvCxnSpPr>
        <p:spPr>
          <a:xfrm rot="5400000">
            <a:off x="6084231" y="2426038"/>
            <a:ext cx="1746037" cy="4007621"/>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8222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422441" y="3558212"/>
            <a:ext cx="2292869" cy="302596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US" dirty="0">
              <a:solidFill>
                <a:schemeClr val="tx1"/>
              </a:solidFill>
            </a:endParaRPr>
          </a:p>
        </p:txBody>
      </p:sp>
      <p:sp>
        <p:nvSpPr>
          <p:cNvPr id="48152" name="Textfeld 34"/>
          <p:cNvSpPr txBox="1">
            <a:spLocks noChangeArrowheads="1"/>
          </p:cNvSpPr>
          <p:nvPr/>
        </p:nvSpPr>
        <p:spPr bwMode="auto">
          <a:xfrm>
            <a:off x="895014" y="6009735"/>
            <a:ext cx="994333" cy="446329"/>
          </a:xfrm>
          <a:prstGeom prst="rect">
            <a:avLst/>
          </a:prstGeom>
          <a:noFill/>
          <a:ln w="9525">
            <a:noFill/>
            <a:miter lim="800000"/>
            <a:headEnd/>
            <a:tailEnd/>
          </a:ln>
        </p:spPr>
        <p:txBody>
          <a:bodyPr wrap="none" lIns="102627" tIns="53366" rIns="102627" bIns="53366">
            <a:spAutoFit/>
          </a:bodyPr>
          <a:lstStyle/>
          <a:p>
            <a:pPr>
              <a:buFont typeface="Arial" pitchFamily="34" charset="0"/>
              <a:buNone/>
            </a:pPr>
            <a:r>
              <a:rPr lang="en-US" sz="1100" dirty="0" smtClean="0"/>
              <a:t>T440 </a:t>
            </a:r>
            <a:r>
              <a:rPr lang="en-US" sz="1100" dirty="0"/>
              <a:t>PRO </a:t>
            </a:r>
          </a:p>
          <a:p>
            <a:r>
              <a:rPr lang="en-US" sz="1100" dirty="0"/>
              <a:t> </a:t>
            </a:r>
            <a:r>
              <a:rPr lang="en-US" sz="1100" dirty="0" smtClean="0"/>
              <a:t>max.40 users</a:t>
            </a:r>
            <a:endParaRPr lang="en-US" sz="1100" dirty="0"/>
          </a:p>
        </p:txBody>
      </p:sp>
      <p:sp>
        <p:nvSpPr>
          <p:cNvPr id="3" name="Text Box 31"/>
          <p:cNvSpPr txBox="1">
            <a:spLocks noChangeArrowheads="1"/>
          </p:cNvSpPr>
          <p:nvPr/>
        </p:nvSpPr>
        <p:spPr bwMode="auto">
          <a:xfrm>
            <a:off x="895014" y="4537946"/>
            <a:ext cx="2022760" cy="441603"/>
          </a:xfrm>
          <a:prstGeom prst="rect">
            <a:avLst/>
          </a:prstGeom>
          <a:noFill/>
          <a:ln w="9525">
            <a:noFill/>
            <a:miter lim="800000"/>
            <a:headEnd/>
            <a:tailEnd/>
          </a:ln>
        </p:spPr>
        <p:txBody>
          <a:bodyPr wrap="square" lIns="104269" tIns="52135" rIns="104269" bIns="52135">
            <a:spAutoFit/>
          </a:bodyPr>
          <a:lstStyle/>
          <a:p>
            <a:pPr>
              <a:buFont typeface="Arial" pitchFamily="34" charset="0"/>
              <a:buNone/>
            </a:pPr>
            <a:r>
              <a:rPr lang="en-US" sz="1100" dirty="0" smtClean="0"/>
              <a:t>T640 </a:t>
            </a:r>
            <a:r>
              <a:rPr lang="en-US" sz="1100" dirty="0"/>
              <a:t>PRO </a:t>
            </a:r>
          </a:p>
          <a:p>
            <a:r>
              <a:rPr lang="en-US" sz="1100" dirty="0"/>
              <a:t> </a:t>
            </a:r>
            <a:r>
              <a:rPr lang="en-US" sz="1100" dirty="0" smtClean="0"/>
              <a:t>max. 80 users</a:t>
            </a:r>
            <a:endParaRPr lang="en-US" sz="1100" dirty="0"/>
          </a:p>
        </p:txBody>
      </p:sp>
      <p:sp>
        <p:nvSpPr>
          <p:cNvPr id="33" name="TextBox 32"/>
          <p:cNvSpPr txBox="1"/>
          <p:nvPr/>
        </p:nvSpPr>
        <p:spPr>
          <a:xfrm>
            <a:off x="787738" y="3601404"/>
            <a:ext cx="1286318" cy="320732"/>
          </a:xfrm>
          <a:prstGeom prst="rect">
            <a:avLst/>
          </a:prstGeom>
          <a:noFill/>
        </p:spPr>
        <p:txBody>
          <a:bodyPr wrap="none" lIns="104269" tIns="52135" rIns="104269" bIns="52135" rtlCol="0">
            <a:spAutoFit/>
          </a:bodyPr>
          <a:lstStyle/>
          <a:p>
            <a:r>
              <a:rPr lang="en-US" sz="1400" dirty="0"/>
              <a:t>IP </a:t>
            </a:r>
            <a:r>
              <a:rPr lang="en-US" sz="1400" dirty="0" smtClean="0"/>
              <a:t>PBX systems</a:t>
            </a:r>
            <a:endParaRPr lang="en-US" sz="1400" dirty="0"/>
          </a:p>
        </p:txBody>
      </p:sp>
      <p:sp>
        <p:nvSpPr>
          <p:cNvPr id="38" name="Rectangle 37"/>
          <p:cNvSpPr/>
          <p:nvPr/>
        </p:nvSpPr>
        <p:spPr>
          <a:xfrm>
            <a:off x="2951509" y="3551481"/>
            <a:ext cx="4001215" cy="142479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US" dirty="0">
              <a:solidFill>
                <a:schemeClr val="tx1"/>
              </a:solidFill>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235" y="3461586"/>
            <a:ext cx="1141399" cy="1519395"/>
          </a:xfrm>
          <a:prstGeom prst="rect">
            <a:avLst/>
          </a:prstGeom>
        </p:spPr>
      </p:pic>
      <p:sp>
        <p:nvSpPr>
          <p:cNvPr id="35" name="Rectangle 34"/>
          <p:cNvSpPr/>
          <p:nvPr/>
        </p:nvSpPr>
        <p:spPr>
          <a:xfrm>
            <a:off x="607124" y="1988768"/>
            <a:ext cx="9412951" cy="142479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US" dirty="0">
              <a:solidFill>
                <a:schemeClr val="tx1"/>
              </a:solidFill>
            </a:endParaRPr>
          </a:p>
        </p:txBody>
      </p:sp>
      <p:sp>
        <p:nvSpPr>
          <p:cNvPr id="36" name="Rectangle 35"/>
          <p:cNvSpPr/>
          <p:nvPr/>
        </p:nvSpPr>
        <p:spPr>
          <a:xfrm>
            <a:off x="7032197" y="3561975"/>
            <a:ext cx="2987879" cy="142479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US" dirty="0">
              <a:solidFill>
                <a:schemeClr val="tx1"/>
              </a:solidFill>
            </a:endParaRPr>
          </a:p>
        </p:txBody>
      </p:sp>
      <p:sp>
        <p:nvSpPr>
          <p:cNvPr id="37" name="Rectangle 36"/>
          <p:cNvSpPr/>
          <p:nvPr/>
        </p:nvSpPr>
        <p:spPr>
          <a:xfrm>
            <a:off x="2983872" y="5152653"/>
            <a:ext cx="7051242" cy="142479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04269" tIns="52135" rIns="104269" bIns="52135" rtlCol="0" anchor="ctr"/>
          <a:lstStyle/>
          <a:p>
            <a:pPr algn="ctr"/>
            <a:endParaRPr lang="en-US" dirty="0">
              <a:solidFill>
                <a:schemeClr val="tx1"/>
              </a:solidFill>
            </a:endParaRPr>
          </a:p>
        </p:txBody>
      </p:sp>
      <p:sp>
        <p:nvSpPr>
          <p:cNvPr id="48135" name="Rectangle 2"/>
          <p:cNvSpPr>
            <a:spLocks noGrp="1" noChangeArrowheads="1"/>
          </p:cNvSpPr>
          <p:nvPr>
            <p:ph type="title"/>
          </p:nvPr>
        </p:nvSpPr>
        <p:spPr/>
        <p:txBody>
          <a:bodyPr/>
          <a:lstStyle/>
          <a:p>
            <a:r>
              <a:rPr lang="nl-NL" dirty="0" smtClean="0">
                <a:ea typeface="ＭＳ Ｐゴシック" charset="-128"/>
              </a:rPr>
              <a:t>Gigaset PRO </a:t>
            </a:r>
            <a:r>
              <a:rPr lang="de-DE" dirty="0" err="1"/>
              <a:t>Product</a:t>
            </a:r>
            <a:r>
              <a:rPr lang="de-DE" dirty="0"/>
              <a:t> </a:t>
            </a:r>
            <a:r>
              <a:rPr lang="de-DE" dirty="0" err="1"/>
              <a:t>Overview</a:t>
            </a:r>
            <a:endParaRPr lang="nl-NL" dirty="0" smtClean="0">
              <a:ea typeface="ＭＳ Ｐゴシック" charset="-128"/>
            </a:endParaRPr>
          </a:p>
        </p:txBody>
      </p:sp>
      <p:pic>
        <p:nvPicPr>
          <p:cNvPr id="48162" name="Picture 34" descr="DE900_SYS_TR_black_silkymetal"/>
          <p:cNvPicPr>
            <a:picLocks noChangeAspect="1" noChangeArrowheads="1"/>
          </p:cNvPicPr>
          <p:nvPr/>
        </p:nvPicPr>
        <p:blipFill>
          <a:blip r:embed="rId4" cstate="screen"/>
          <a:srcRect/>
          <a:stretch>
            <a:fillRect/>
          </a:stretch>
        </p:blipFill>
        <p:spPr bwMode="auto">
          <a:xfrm>
            <a:off x="5702508" y="2088228"/>
            <a:ext cx="1904070" cy="1345636"/>
          </a:xfrm>
          <a:prstGeom prst="rect">
            <a:avLst/>
          </a:prstGeom>
          <a:noFill/>
          <a:ln w="9525">
            <a:noFill/>
            <a:miter lim="800000"/>
            <a:headEnd/>
            <a:tailEnd/>
          </a:ln>
        </p:spPr>
      </p:pic>
      <p:pic>
        <p:nvPicPr>
          <p:cNvPr id="48163" name="Picture 35" descr="DE700_SYS_TR_black"/>
          <p:cNvPicPr>
            <a:picLocks noChangeAspect="1" noChangeArrowheads="1"/>
          </p:cNvPicPr>
          <p:nvPr/>
        </p:nvPicPr>
        <p:blipFill>
          <a:blip r:embed="rId5" cstate="screen"/>
          <a:srcRect/>
          <a:stretch>
            <a:fillRect/>
          </a:stretch>
        </p:blipFill>
        <p:spPr bwMode="auto">
          <a:xfrm>
            <a:off x="3879802" y="2088228"/>
            <a:ext cx="1907780" cy="1345636"/>
          </a:xfrm>
          <a:prstGeom prst="rect">
            <a:avLst/>
          </a:prstGeom>
          <a:noFill/>
          <a:ln w="9525">
            <a:noFill/>
            <a:miter lim="800000"/>
            <a:headEnd/>
            <a:tailEnd/>
          </a:ln>
        </p:spPr>
      </p:pic>
      <p:sp>
        <p:nvSpPr>
          <p:cNvPr id="48154" name="Text Box 28"/>
          <p:cNvSpPr txBox="1">
            <a:spLocks noChangeArrowheads="1"/>
          </p:cNvSpPr>
          <p:nvPr/>
        </p:nvSpPr>
        <p:spPr bwMode="auto">
          <a:xfrm>
            <a:off x="861854" y="3088746"/>
            <a:ext cx="1221501" cy="274565"/>
          </a:xfrm>
          <a:prstGeom prst="rect">
            <a:avLst/>
          </a:prstGeom>
          <a:noFill/>
          <a:ln w="9525">
            <a:noFill/>
            <a:miter lim="800000"/>
            <a:headEnd/>
            <a:tailEnd/>
          </a:ln>
        </p:spPr>
        <p:txBody>
          <a:bodyPr wrap="square" lIns="104269" tIns="52135" rIns="104269" bIns="52135">
            <a:spAutoFit/>
          </a:bodyPr>
          <a:lstStyle/>
          <a:p>
            <a:pPr>
              <a:spcBef>
                <a:spcPct val="50000"/>
              </a:spcBef>
            </a:pPr>
            <a:r>
              <a:rPr lang="en-US" sz="1100" dirty="0"/>
              <a:t>DE310 IP PRO</a:t>
            </a:r>
            <a:endParaRPr lang="en-US" dirty="0"/>
          </a:p>
        </p:txBody>
      </p:sp>
      <p:sp>
        <p:nvSpPr>
          <p:cNvPr id="48155" name="Text Box 29"/>
          <p:cNvSpPr txBox="1">
            <a:spLocks noChangeArrowheads="1"/>
          </p:cNvSpPr>
          <p:nvPr/>
        </p:nvSpPr>
        <p:spPr bwMode="auto">
          <a:xfrm>
            <a:off x="4380386" y="3098469"/>
            <a:ext cx="1138364" cy="259177"/>
          </a:xfrm>
          <a:prstGeom prst="rect">
            <a:avLst/>
          </a:prstGeom>
          <a:noFill/>
          <a:ln w="9525">
            <a:noFill/>
            <a:miter lim="800000"/>
            <a:headEnd/>
            <a:tailEnd/>
          </a:ln>
        </p:spPr>
        <p:txBody>
          <a:bodyPr lIns="104269" tIns="52135" rIns="104269" bIns="52135">
            <a:spAutoFit/>
          </a:bodyPr>
          <a:lstStyle/>
          <a:p>
            <a:pPr>
              <a:spcBef>
                <a:spcPct val="50000"/>
              </a:spcBef>
            </a:pPr>
            <a:r>
              <a:rPr lang="en-US" sz="1000" dirty="0"/>
              <a:t>DE700 IP PRO</a:t>
            </a:r>
            <a:endParaRPr lang="en-US" sz="1100" dirty="0"/>
          </a:p>
        </p:txBody>
      </p:sp>
      <p:sp>
        <p:nvSpPr>
          <p:cNvPr id="2" name="Text Box 30"/>
          <p:cNvSpPr txBox="1">
            <a:spLocks noChangeArrowheads="1"/>
          </p:cNvSpPr>
          <p:nvPr/>
        </p:nvSpPr>
        <p:spPr bwMode="auto">
          <a:xfrm>
            <a:off x="6077018" y="3098469"/>
            <a:ext cx="1275561" cy="259177"/>
          </a:xfrm>
          <a:prstGeom prst="rect">
            <a:avLst/>
          </a:prstGeom>
          <a:noFill/>
          <a:ln w="9525">
            <a:noFill/>
            <a:miter lim="800000"/>
            <a:headEnd/>
            <a:tailEnd/>
          </a:ln>
        </p:spPr>
        <p:txBody>
          <a:bodyPr lIns="104269" tIns="52135" rIns="104269" bIns="52135">
            <a:spAutoFit/>
          </a:bodyPr>
          <a:lstStyle/>
          <a:p>
            <a:pPr>
              <a:spcBef>
                <a:spcPct val="50000"/>
              </a:spcBef>
            </a:pPr>
            <a:r>
              <a:rPr lang="en-US" sz="1000" dirty="0"/>
              <a:t>DE900 IP PRO</a:t>
            </a:r>
          </a:p>
        </p:txBody>
      </p:sp>
      <p:sp>
        <p:nvSpPr>
          <p:cNvPr id="39" name="TextBox 38"/>
          <p:cNvSpPr txBox="1"/>
          <p:nvPr/>
        </p:nvSpPr>
        <p:spPr>
          <a:xfrm>
            <a:off x="659473" y="2048133"/>
            <a:ext cx="1607367" cy="320732"/>
          </a:xfrm>
          <a:prstGeom prst="rect">
            <a:avLst/>
          </a:prstGeom>
          <a:noFill/>
        </p:spPr>
        <p:txBody>
          <a:bodyPr wrap="none" lIns="104269" tIns="52135" rIns="104269" bIns="52135" rtlCol="0">
            <a:spAutoFit/>
          </a:bodyPr>
          <a:lstStyle/>
          <a:p>
            <a:r>
              <a:rPr lang="en-US" sz="1400" dirty="0"/>
              <a:t>IP  Desktop </a:t>
            </a:r>
            <a:r>
              <a:rPr lang="en-US" sz="1400" dirty="0" smtClean="0"/>
              <a:t>phones</a:t>
            </a:r>
            <a:endParaRPr lang="en-US" sz="1400" dirty="0"/>
          </a:p>
        </p:txBody>
      </p:sp>
      <p:pic>
        <p:nvPicPr>
          <p:cNvPr id="41" name="Picture 40" descr="ZY700.gif"/>
          <p:cNvPicPr>
            <a:picLocks noChangeAspect="1"/>
          </p:cNvPicPr>
          <p:nvPr/>
        </p:nvPicPr>
        <p:blipFill>
          <a:blip r:embed="rId6" cstate="screen"/>
          <a:stretch>
            <a:fillRect/>
          </a:stretch>
        </p:blipFill>
        <p:spPr>
          <a:xfrm>
            <a:off x="7300879" y="3863928"/>
            <a:ext cx="1511007" cy="1072800"/>
          </a:xfrm>
          <a:prstGeom prst="rect">
            <a:avLst/>
          </a:prstGeom>
        </p:spPr>
      </p:pic>
      <p:sp>
        <p:nvSpPr>
          <p:cNvPr id="46" name="TextBox 45"/>
          <p:cNvSpPr txBox="1"/>
          <p:nvPr/>
        </p:nvSpPr>
        <p:spPr>
          <a:xfrm>
            <a:off x="3055153" y="3634392"/>
            <a:ext cx="1551647" cy="320732"/>
          </a:xfrm>
          <a:prstGeom prst="rect">
            <a:avLst/>
          </a:prstGeom>
          <a:noFill/>
        </p:spPr>
        <p:txBody>
          <a:bodyPr wrap="none" lIns="104269" tIns="52135" rIns="104269" bIns="52135" rtlCol="0">
            <a:spAutoFit/>
          </a:bodyPr>
          <a:lstStyle/>
          <a:p>
            <a:r>
              <a:rPr lang="en-US" sz="1400" dirty="0"/>
              <a:t>DECT </a:t>
            </a:r>
            <a:r>
              <a:rPr lang="en-US" sz="1400" dirty="0" err="1" smtClean="0"/>
              <a:t>Basestations</a:t>
            </a:r>
            <a:endParaRPr lang="en-US" sz="1400" dirty="0"/>
          </a:p>
        </p:txBody>
      </p:sp>
      <p:sp>
        <p:nvSpPr>
          <p:cNvPr id="47" name="TextBox 46"/>
          <p:cNvSpPr txBox="1"/>
          <p:nvPr/>
        </p:nvSpPr>
        <p:spPr>
          <a:xfrm>
            <a:off x="3062726" y="5197494"/>
            <a:ext cx="1293628" cy="320732"/>
          </a:xfrm>
          <a:prstGeom prst="rect">
            <a:avLst/>
          </a:prstGeom>
          <a:noFill/>
        </p:spPr>
        <p:txBody>
          <a:bodyPr wrap="none" lIns="104269" tIns="52135" rIns="104269" bIns="52135" rtlCol="0">
            <a:spAutoFit/>
          </a:bodyPr>
          <a:lstStyle/>
          <a:p>
            <a:r>
              <a:rPr lang="en-US" sz="1400" dirty="0"/>
              <a:t>DECT </a:t>
            </a:r>
            <a:r>
              <a:rPr lang="en-US" sz="1400" dirty="0" smtClean="0"/>
              <a:t>handsets</a:t>
            </a:r>
            <a:endParaRPr lang="en-US" sz="1400" dirty="0"/>
          </a:p>
        </p:txBody>
      </p:sp>
      <p:sp>
        <p:nvSpPr>
          <p:cNvPr id="48" name="TextBox 47"/>
          <p:cNvSpPr txBox="1"/>
          <p:nvPr/>
        </p:nvSpPr>
        <p:spPr>
          <a:xfrm>
            <a:off x="7243504" y="3609340"/>
            <a:ext cx="936030" cy="320732"/>
          </a:xfrm>
          <a:prstGeom prst="rect">
            <a:avLst/>
          </a:prstGeom>
          <a:noFill/>
        </p:spPr>
        <p:txBody>
          <a:bodyPr wrap="none" lIns="104269" tIns="52135" rIns="104269" bIns="52135" rtlCol="0">
            <a:spAutoFit/>
          </a:bodyPr>
          <a:lstStyle/>
          <a:p>
            <a:r>
              <a:rPr lang="en-US" sz="1400" dirty="0" smtClean="0"/>
              <a:t>Accessory</a:t>
            </a:r>
            <a:endParaRPr lang="en-US" sz="1400" dirty="0"/>
          </a:p>
        </p:txBody>
      </p:sp>
      <p:sp>
        <p:nvSpPr>
          <p:cNvPr id="49" name="TextBox 48"/>
          <p:cNvSpPr txBox="1"/>
          <p:nvPr/>
        </p:nvSpPr>
        <p:spPr>
          <a:xfrm>
            <a:off x="8620314" y="4657007"/>
            <a:ext cx="1255732" cy="274565"/>
          </a:xfrm>
          <a:prstGeom prst="rect">
            <a:avLst/>
          </a:prstGeom>
          <a:noFill/>
        </p:spPr>
        <p:txBody>
          <a:bodyPr wrap="none" lIns="104269" tIns="52135" rIns="104269" bIns="52135" rtlCol="0">
            <a:spAutoFit/>
          </a:bodyPr>
          <a:lstStyle/>
          <a:p>
            <a:r>
              <a:rPr lang="en-US" sz="1100" dirty="0" err="1" smtClean="0"/>
              <a:t>Extensionmodules</a:t>
            </a:r>
            <a:endParaRPr lang="en-US" sz="1100" dirty="0"/>
          </a:p>
        </p:txBody>
      </p:sp>
      <p:sp>
        <p:nvSpPr>
          <p:cNvPr id="43" name="Text Box 28"/>
          <p:cNvSpPr txBox="1">
            <a:spLocks noChangeArrowheads="1"/>
          </p:cNvSpPr>
          <p:nvPr/>
        </p:nvSpPr>
        <p:spPr bwMode="auto">
          <a:xfrm>
            <a:off x="2296207" y="3088746"/>
            <a:ext cx="1221501" cy="274565"/>
          </a:xfrm>
          <a:prstGeom prst="rect">
            <a:avLst/>
          </a:prstGeom>
          <a:noFill/>
          <a:ln w="9525">
            <a:noFill/>
            <a:miter lim="800000"/>
            <a:headEnd/>
            <a:tailEnd/>
          </a:ln>
        </p:spPr>
        <p:txBody>
          <a:bodyPr wrap="square" lIns="104269" tIns="52135" rIns="104269" bIns="52135">
            <a:spAutoFit/>
          </a:bodyPr>
          <a:lstStyle/>
          <a:p>
            <a:pPr>
              <a:spcBef>
                <a:spcPct val="50000"/>
              </a:spcBef>
            </a:pPr>
            <a:r>
              <a:rPr lang="en-US" sz="1100" dirty="0"/>
              <a:t>DE410 IP PRO</a:t>
            </a:r>
            <a:endParaRPr lang="en-US" dirty="0"/>
          </a:p>
        </p:txBody>
      </p:sp>
      <p:sp>
        <p:nvSpPr>
          <p:cNvPr id="52" name="Text Box 28"/>
          <p:cNvSpPr txBox="1">
            <a:spLocks noChangeArrowheads="1"/>
          </p:cNvSpPr>
          <p:nvPr/>
        </p:nvSpPr>
        <p:spPr bwMode="auto">
          <a:xfrm>
            <a:off x="3088437" y="4649361"/>
            <a:ext cx="1305889" cy="274565"/>
          </a:xfrm>
          <a:prstGeom prst="rect">
            <a:avLst/>
          </a:prstGeom>
          <a:noFill/>
          <a:ln w="9525">
            <a:noFill/>
            <a:miter lim="800000"/>
            <a:headEnd/>
            <a:tailEnd/>
          </a:ln>
        </p:spPr>
        <p:txBody>
          <a:bodyPr wrap="square" lIns="104269" tIns="52135" rIns="104269" bIns="52135">
            <a:spAutoFit/>
          </a:bodyPr>
          <a:lstStyle/>
          <a:p>
            <a:pPr>
              <a:spcBef>
                <a:spcPct val="50000"/>
              </a:spcBef>
            </a:pPr>
            <a:r>
              <a:rPr lang="en-US" sz="1100" dirty="0"/>
              <a:t>N510 IP PRO</a:t>
            </a:r>
            <a:endParaRPr lang="en-US" dirty="0"/>
          </a:p>
        </p:txBody>
      </p:sp>
      <p:pic>
        <p:nvPicPr>
          <p:cNvPr id="53"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2158600" y="2412807"/>
            <a:ext cx="1191589" cy="796016"/>
          </a:xfrm>
          <a:prstGeom prst="rect">
            <a:avLst/>
          </a:prstGeom>
          <a:noFill/>
          <a:effectLst/>
        </p:spPr>
      </p:pic>
      <p:pic>
        <p:nvPicPr>
          <p:cNvPr id="54"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995811" y="2405548"/>
            <a:ext cx="888619" cy="693371"/>
          </a:xfrm>
          <a:prstGeom prst="rect">
            <a:avLst/>
          </a:prstGeom>
          <a:noFill/>
        </p:spPr>
      </p:pic>
      <p:pic>
        <p:nvPicPr>
          <p:cNvPr id="55" name="Grafik 5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9793" y="3406216"/>
            <a:ext cx="1187339" cy="1580550"/>
          </a:xfrm>
          <a:prstGeom prst="rect">
            <a:avLst/>
          </a:prstGeom>
        </p:spPr>
      </p:pic>
      <p:sp>
        <p:nvSpPr>
          <p:cNvPr id="57" name="Text Box 28"/>
          <p:cNvSpPr txBox="1">
            <a:spLocks noChangeArrowheads="1"/>
          </p:cNvSpPr>
          <p:nvPr/>
        </p:nvSpPr>
        <p:spPr bwMode="auto">
          <a:xfrm>
            <a:off x="4319501" y="4663378"/>
            <a:ext cx="1305889" cy="274565"/>
          </a:xfrm>
          <a:prstGeom prst="rect">
            <a:avLst/>
          </a:prstGeom>
          <a:noFill/>
          <a:ln w="9525">
            <a:noFill/>
            <a:miter lim="800000"/>
            <a:headEnd/>
            <a:tailEnd/>
          </a:ln>
        </p:spPr>
        <p:txBody>
          <a:bodyPr wrap="square" lIns="104269" tIns="52135" rIns="104269" bIns="52135">
            <a:spAutoFit/>
          </a:bodyPr>
          <a:lstStyle/>
          <a:p>
            <a:pPr>
              <a:spcBef>
                <a:spcPct val="50000"/>
              </a:spcBef>
            </a:pPr>
            <a:r>
              <a:rPr lang="en-US" sz="1100" dirty="0"/>
              <a:t>N720IP PRO</a:t>
            </a:r>
            <a:endParaRPr lang="en-US" dirty="0"/>
          </a:p>
        </p:txBody>
      </p:sp>
      <p:pic>
        <p:nvPicPr>
          <p:cNvPr id="6146" name="Picture 2" descr="C:\Users\kopowski_t\Desktop\F7605_SL750H PRO_T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58824" y="5152653"/>
            <a:ext cx="996010" cy="1296243"/>
          </a:xfrm>
          <a:prstGeom prst="rect">
            <a:avLst/>
          </a:prstGeom>
          <a:noFill/>
          <a:extLst>
            <a:ext uri="{909E8E84-426E-40DD-AFC4-6F175D3DCCD1}">
              <a14:hiddenFill xmlns:a14="http://schemas.microsoft.com/office/drawing/2010/main">
                <a:solidFill>
                  <a:srgbClr val="FFFFFF"/>
                </a:solidFill>
              </a14:hiddenFill>
            </a:ext>
          </a:extLst>
        </p:spPr>
      </p:pic>
      <p:sp>
        <p:nvSpPr>
          <p:cNvPr id="58" name="Text Box 28"/>
          <p:cNvSpPr txBox="1">
            <a:spLocks noChangeArrowheads="1"/>
          </p:cNvSpPr>
          <p:nvPr/>
        </p:nvSpPr>
        <p:spPr bwMode="auto">
          <a:xfrm>
            <a:off x="5520901" y="4677395"/>
            <a:ext cx="1305889" cy="274565"/>
          </a:xfrm>
          <a:prstGeom prst="rect">
            <a:avLst/>
          </a:prstGeom>
          <a:noFill/>
          <a:ln w="9525">
            <a:noFill/>
            <a:miter lim="800000"/>
            <a:headEnd/>
            <a:tailEnd/>
          </a:ln>
        </p:spPr>
        <p:txBody>
          <a:bodyPr wrap="square" lIns="104269" tIns="52135" rIns="104269" bIns="52135">
            <a:spAutoFit/>
          </a:bodyPr>
          <a:lstStyle/>
          <a:p>
            <a:pPr>
              <a:spcBef>
                <a:spcPct val="50000"/>
              </a:spcBef>
            </a:pPr>
            <a:r>
              <a:rPr lang="en-US" sz="1100" dirty="0"/>
              <a:t>N720DM PRO</a:t>
            </a:r>
            <a:endParaRPr lang="en-US" dirty="0"/>
          </a:p>
        </p:txBody>
      </p:sp>
      <p:pic>
        <p:nvPicPr>
          <p:cNvPr id="4" name="Grafik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53764" y="3750716"/>
            <a:ext cx="1581349" cy="1186012"/>
          </a:xfrm>
          <a:prstGeom prst="rect">
            <a:avLst/>
          </a:prstGeom>
        </p:spPr>
      </p:pic>
      <p:pic>
        <p:nvPicPr>
          <p:cNvPr id="6" name="Grafik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9115" y="3712592"/>
            <a:ext cx="1170386" cy="1049312"/>
          </a:xfrm>
          <a:prstGeom prst="rect">
            <a:avLst/>
          </a:prstGeom>
        </p:spPr>
      </p:pic>
      <p:pic>
        <p:nvPicPr>
          <p:cNvPr id="1026" name="Picture 2" descr="C:\Users\kopowski_t\Desktop\Oasy\turtle_51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0030" y="5138459"/>
            <a:ext cx="626351" cy="1238429"/>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28"/>
          <p:cNvSpPr txBox="1">
            <a:spLocks noChangeArrowheads="1"/>
          </p:cNvSpPr>
          <p:nvPr/>
        </p:nvSpPr>
        <p:spPr bwMode="auto">
          <a:xfrm>
            <a:off x="4619476" y="6232871"/>
            <a:ext cx="996678" cy="274565"/>
          </a:xfrm>
          <a:prstGeom prst="rect">
            <a:avLst/>
          </a:prstGeom>
          <a:noFill/>
          <a:ln w="9525">
            <a:noFill/>
            <a:miter lim="800000"/>
            <a:headEnd/>
            <a:tailEnd/>
          </a:ln>
        </p:spPr>
        <p:txBody>
          <a:bodyPr wrap="square" lIns="104269" tIns="52135" rIns="104269" bIns="52135">
            <a:spAutoFit/>
          </a:bodyPr>
          <a:lstStyle/>
          <a:p>
            <a:pPr>
              <a:spcBef>
                <a:spcPct val="50000"/>
              </a:spcBef>
            </a:pPr>
            <a:r>
              <a:rPr lang="en-US" sz="1100" dirty="0" smtClean="0"/>
              <a:t>SL750H </a:t>
            </a:r>
            <a:r>
              <a:rPr lang="en-US" sz="1100" dirty="0"/>
              <a:t>PRO</a:t>
            </a:r>
            <a:endParaRPr lang="en-US" dirty="0"/>
          </a:p>
        </p:txBody>
      </p:sp>
      <p:sp>
        <p:nvSpPr>
          <p:cNvPr id="56" name="Text Box 28"/>
          <p:cNvSpPr txBox="1">
            <a:spLocks noChangeArrowheads="1"/>
          </p:cNvSpPr>
          <p:nvPr/>
        </p:nvSpPr>
        <p:spPr bwMode="auto">
          <a:xfrm>
            <a:off x="7355780" y="6232871"/>
            <a:ext cx="957672" cy="274565"/>
          </a:xfrm>
          <a:prstGeom prst="rect">
            <a:avLst/>
          </a:prstGeom>
          <a:noFill/>
          <a:ln w="9525">
            <a:noFill/>
            <a:miter lim="800000"/>
            <a:headEnd/>
            <a:tailEnd/>
          </a:ln>
        </p:spPr>
        <p:txBody>
          <a:bodyPr wrap="square" lIns="104269" tIns="52135" rIns="104269" bIns="52135">
            <a:spAutoFit/>
          </a:bodyPr>
          <a:lstStyle/>
          <a:p>
            <a:pPr>
              <a:spcBef>
                <a:spcPct val="50000"/>
              </a:spcBef>
            </a:pPr>
            <a:r>
              <a:rPr lang="en-US" sz="1100" dirty="0" smtClean="0"/>
              <a:t>R630H </a:t>
            </a:r>
            <a:r>
              <a:rPr lang="en-US" sz="1100" dirty="0"/>
              <a:t>PRO</a:t>
            </a:r>
            <a:endParaRPr lang="en-US" dirty="0"/>
          </a:p>
        </p:txBody>
      </p:sp>
      <p:pic>
        <p:nvPicPr>
          <p:cNvPr id="8" name="Picture 2" descr="C:\Users\rdenardo\AppData\Local\Temp\SNAGHTMLd5ba2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15000" y="2309872"/>
            <a:ext cx="1330302" cy="769164"/>
          </a:xfrm>
          <a:prstGeom prst="rect">
            <a:avLst/>
          </a:prstGeom>
          <a:noFill/>
          <a:extLst>
            <a:ext uri="{909E8E84-426E-40DD-AFC4-6F175D3DCCD1}">
              <a14:hiddenFill xmlns:a14="http://schemas.microsoft.com/office/drawing/2010/main">
                <a:solidFill>
                  <a:srgbClr val="FFFFFF"/>
                </a:solidFill>
              </a14:hiddenFill>
            </a:ext>
          </a:extLst>
        </p:spPr>
      </p:pic>
      <p:sp>
        <p:nvSpPr>
          <p:cNvPr id="61" name="Text Box 30"/>
          <p:cNvSpPr txBox="1">
            <a:spLocks noChangeArrowheads="1"/>
          </p:cNvSpPr>
          <p:nvPr/>
        </p:nvSpPr>
        <p:spPr bwMode="auto">
          <a:xfrm>
            <a:off x="8024436" y="3098919"/>
            <a:ext cx="1275561" cy="259177"/>
          </a:xfrm>
          <a:prstGeom prst="rect">
            <a:avLst/>
          </a:prstGeom>
          <a:noFill/>
          <a:ln w="9525">
            <a:noFill/>
            <a:miter lim="800000"/>
            <a:headEnd/>
            <a:tailEnd/>
          </a:ln>
        </p:spPr>
        <p:txBody>
          <a:bodyPr lIns="104269" tIns="52135" rIns="104269" bIns="52135">
            <a:spAutoFit/>
          </a:bodyPr>
          <a:lstStyle/>
          <a:p>
            <a:pPr>
              <a:spcBef>
                <a:spcPct val="50000"/>
              </a:spcBef>
            </a:pPr>
            <a:r>
              <a:rPr lang="en-US" sz="1000" dirty="0" smtClean="0"/>
              <a:t>Maxwell 10</a:t>
            </a:r>
            <a:endParaRPr lang="en-US" sz="1000" dirty="0"/>
          </a:p>
        </p:txBody>
      </p:sp>
      <p:sp>
        <p:nvSpPr>
          <p:cNvPr id="51" name="Abgerundetes Rechteck 50"/>
          <p:cNvSpPr/>
          <p:nvPr/>
        </p:nvSpPr>
        <p:spPr>
          <a:xfrm>
            <a:off x="422441" y="3424560"/>
            <a:ext cx="2406315" cy="3161222"/>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45" name="Abgerundetes Rechteck 44"/>
          <p:cNvSpPr/>
          <p:nvPr/>
        </p:nvSpPr>
        <p:spPr>
          <a:xfrm>
            <a:off x="371004" y="1840384"/>
            <a:ext cx="9795094" cy="1573175"/>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3074" name="Picture 2" descr="C:\Users\rdenardo\AppData\Local\Temp\SNAGHTML174d1e6.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0678" y="4112227"/>
            <a:ext cx="1365714" cy="3242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denardo\AppData\Local\Temp\SNAGHTML176b39c.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61854" y="5547118"/>
            <a:ext cx="1368572" cy="3257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kopowski_t\Desktop\F1828_S650H_TR_04.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5889124" y="5169783"/>
            <a:ext cx="1063600" cy="1351121"/>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28"/>
          <p:cNvSpPr txBox="1">
            <a:spLocks noChangeArrowheads="1"/>
          </p:cNvSpPr>
          <p:nvPr/>
        </p:nvSpPr>
        <p:spPr bwMode="auto">
          <a:xfrm>
            <a:off x="5843612" y="6232872"/>
            <a:ext cx="996678" cy="274565"/>
          </a:xfrm>
          <a:prstGeom prst="rect">
            <a:avLst/>
          </a:prstGeom>
          <a:noFill/>
          <a:ln w="9525">
            <a:noFill/>
            <a:miter lim="800000"/>
            <a:headEnd/>
            <a:tailEnd/>
          </a:ln>
        </p:spPr>
        <p:txBody>
          <a:bodyPr wrap="square" lIns="104269" tIns="52135" rIns="104269" bIns="52135">
            <a:spAutoFit/>
          </a:bodyPr>
          <a:lstStyle/>
          <a:p>
            <a:pPr>
              <a:spcBef>
                <a:spcPct val="50000"/>
              </a:spcBef>
            </a:pPr>
            <a:r>
              <a:rPr lang="en-US" sz="1100" dirty="0" smtClean="0"/>
              <a:t>S650H </a:t>
            </a:r>
            <a:r>
              <a:rPr lang="en-US" sz="1100" dirty="0"/>
              <a:t>PRO</a:t>
            </a:r>
            <a:endParaRPr lang="en-US" dirty="0"/>
          </a:p>
        </p:txBody>
      </p:sp>
    </p:spTree>
    <p:extLst>
      <p:ext uri="{BB962C8B-B14F-4D97-AF65-F5344CB8AC3E}">
        <p14:creationId xmlns:p14="http://schemas.microsoft.com/office/powerpoint/2010/main" val="1108934733"/>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ping-pongline.de/wp/wp-content/uploads/2012/02/Werk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16" y="1264320"/>
            <a:ext cx="1989253" cy="157349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Practical</a:t>
            </a:r>
            <a:r>
              <a:rPr lang="de-DE" dirty="0"/>
              <a:t> </a:t>
            </a:r>
            <a:r>
              <a:rPr lang="de-DE" dirty="0" err="1"/>
              <a:t>exercise</a:t>
            </a:r>
            <a:endParaRPr lang="de-DE" dirty="0"/>
          </a:p>
        </p:txBody>
      </p:sp>
      <p:sp>
        <p:nvSpPr>
          <p:cNvPr id="3" name="Abgerundetes Rechteck 2"/>
          <p:cNvSpPr/>
          <p:nvPr/>
        </p:nvSpPr>
        <p:spPr>
          <a:xfrm>
            <a:off x="1883186"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367" tIns="45684" rIns="91367" bIns="45684" rtlCol="0" anchor="ctr" anchorCtr="1"/>
          <a:lstStyle/>
          <a:p>
            <a:pPr marL="285528" indent="-285528">
              <a:buFont typeface="Arial" pitchFamily="34" charset="0"/>
              <a:buChar char="•"/>
            </a:pPr>
            <a:r>
              <a:rPr lang="en-US" dirty="0" smtClean="0"/>
              <a:t>Initial Configuration</a:t>
            </a:r>
          </a:p>
          <a:p>
            <a:pPr marL="285528" indent="-285528">
              <a:buFont typeface="Arial" pitchFamily="34" charset="0"/>
              <a:buChar char="•"/>
            </a:pPr>
            <a:r>
              <a:rPr lang="en-US" dirty="0"/>
              <a:t>N</a:t>
            </a:r>
            <a:r>
              <a:rPr lang="en-US" dirty="0" smtClean="0"/>
              <a:t>etwork settings</a:t>
            </a:r>
          </a:p>
          <a:p>
            <a:pPr marL="285528" indent="-285528">
              <a:buFont typeface="Arial" pitchFamily="34" charset="0"/>
              <a:buChar char="•"/>
            </a:pPr>
            <a:r>
              <a:rPr lang="en-US" dirty="0"/>
              <a:t>M</a:t>
            </a:r>
            <a:r>
              <a:rPr lang="en-US" dirty="0" smtClean="0"/>
              <a:t>ail server</a:t>
            </a:r>
          </a:p>
          <a:p>
            <a:pPr marL="285528" indent="-285528">
              <a:buFont typeface="Arial" pitchFamily="34" charset="0"/>
              <a:buChar char="•"/>
            </a:pPr>
            <a:r>
              <a:rPr lang="en-US" dirty="0" smtClean="0"/>
              <a:t>Zero-touch provisioning</a:t>
            </a:r>
          </a:p>
          <a:p>
            <a:pPr marL="285528" indent="-285528">
              <a:buFont typeface="Arial" pitchFamily="34" charset="0"/>
              <a:buChar char="•"/>
            </a:pPr>
            <a:r>
              <a:rPr lang="en-US" dirty="0" smtClean="0"/>
              <a:t>Configuring BRI Gateway</a:t>
            </a:r>
            <a:endParaRPr lang="de-DE" dirty="0" smtClean="0">
              <a:solidFill>
                <a:prstClr val="black"/>
              </a:solidFill>
            </a:endParaRPr>
          </a:p>
        </p:txBody>
      </p:sp>
    </p:spTree>
    <p:extLst>
      <p:ext uri="{BB962C8B-B14F-4D97-AF65-F5344CB8AC3E}">
        <p14:creationId xmlns:p14="http://schemas.microsoft.com/office/powerpoint/2010/main" val="354322450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User Management</a:t>
            </a:r>
            <a:endParaRPr lang="de-DE" dirty="0"/>
          </a:p>
        </p:txBody>
      </p:sp>
      <p:cxnSp>
        <p:nvCxnSpPr>
          <p:cNvPr id="5" name="Gerade Verbindung 4"/>
          <p:cNvCxnSpPr/>
          <p:nvPr/>
        </p:nvCxnSpPr>
        <p:spPr>
          <a:xfrm flipV="1">
            <a:off x="4907468" y="2283320"/>
            <a:ext cx="0" cy="102091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95"/>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7"/>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38" y="3424573"/>
            <a:ext cx="1523809" cy="242867"/>
          </a:xfrm>
          <a:prstGeom prst="rect">
            <a:avLst/>
          </a:prstGeom>
        </p:spPr>
      </p:pic>
      <p:pic>
        <p:nvPicPr>
          <p:cNvPr id="33" name="Grafik 3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1336" y="2776489"/>
            <a:ext cx="1523809" cy="250371"/>
          </a:xfrm>
          <a:prstGeom prst="rect">
            <a:avLst/>
          </a:prstGeom>
        </p:spPr>
      </p:pic>
      <p:sp>
        <p:nvSpPr>
          <p:cNvPr id="35" name="Textfeld 34"/>
          <p:cNvSpPr txBox="1"/>
          <p:nvPr/>
        </p:nvSpPr>
        <p:spPr>
          <a:xfrm>
            <a:off x="5246858" y="5086854"/>
            <a:ext cx="950754" cy="353870"/>
          </a:xfrm>
          <a:prstGeom prst="rect">
            <a:avLst/>
          </a:prstGeom>
          <a:noFill/>
        </p:spPr>
        <p:txBody>
          <a:bodyPr wrap="none" lIns="91367" tIns="45684" rIns="91367" bIns="45684" rtlCol="0">
            <a:spAutoFit/>
          </a:bodyPr>
          <a:lstStyle/>
          <a:p>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de-DE" dirty="0" smtClean="0">
                <a:solidFill>
                  <a:prstClr val="black"/>
                </a:solidFill>
              </a:rPr>
              <a:t>BRI</a:t>
            </a:r>
          </a:p>
          <a:p>
            <a:pPr algn="ctr"/>
            <a:r>
              <a:rPr lang="de-DE" dirty="0" smtClean="0">
                <a:solidFill>
                  <a:prstClr val="black"/>
                </a:solidFill>
              </a:rPr>
              <a:t>Analog </a:t>
            </a:r>
            <a:r>
              <a:rPr lang="de-DE" dirty="0" err="1" smtClean="0">
                <a:solidFill>
                  <a:prstClr val="black"/>
                </a:solidFill>
              </a:rPr>
              <a:t>line</a:t>
            </a:r>
            <a:endParaRPr lang="de-DE" dirty="0" smtClean="0">
              <a:solidFill>
                <a:prstClr val="black"/>
              </a:solidFill>
            </a:endParaRPr>
          </a:p>
        </p:txBody>
      </p:sp>
      <p:sp>
        <p:nvSpPr>
          <p:cNvPr id="44" name="Wolke 43"/>
          <p:cNvSpPr/>
          <p:nvPr/>
        </p:nvSpPr>
        <p:spPr>
          <a:xfrm>
            <a:off x="8620505" y="5008737"/>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de-DE" dirty="0" smtClean="0">
                <a:solidFill>
                  <a:prstClr val="black"/>
                </a:solidFill>
              </a:rPr>
              <a:t>ITSP</a:t>
            </a:r>
            <a:br>
              <a:rPr lang="de-DE" dirty="0" smtClean="0">
                <a:solidFill>
                  <a:prstClr val="black"/>
                </a:solidFill>
              </a:rPr>
            </a:br>
            <a:r>
              <a:rPr lang="de-DE" dirty="0" smtClean="0">
                <a:solidFill>
                  <a:prstClr val="black"/>
                </a:solidFill>
              </a:rPr>
              <a:t>Internet</a:t>
            </a:r>
          </a:p>
        </p:txBody>
      </p:sp>
      <p:cxnSp>
        <p:nvCxnSpPr>
          <p:cNvPr id="62" name="Gerade Verbindung 61"/>
          <p:cNvCxnSpPr/>
          <p:nvPr/>
        </p:nvCxnSpPr>
        <p:spPr>
          <a:xfrm flipV="1">
            <a:off x="5059867"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301" name="Gruppieren 300"/>
          <p:cNvGrpSpPr/>
          <p:nvPr/>
        </p:nvGrpSpPr>
        <p:grpSpPr>
          <a:xfrm>
            <a:off x="6495026" y="4048598"/>
            <a:ext cx="788745" cy="385107"/>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339" name="Gruppieren 338"/>
          <p:cNvGrpSpPr/>
          <p:nvPr/>
        </p:nvGrpSpPr>
        <p:grpSpPr>
          <a:xfrm>
            <a:off x="7431133" y="4048239"/>
            <a:ext cx="788745" cy="385107"/>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377" name="Gruppieren 376"/>
          <p:cNvGrpSpPr/>
          <p:nvPr/>
        </p:nvGrpSpPr>
        <p:grpSpPr>
          <a:xfrm>
            <a:off x="9299996" y="4048247"/>
            <a:ext cx="788745" cy="385107"/>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415" name="Gruppieren 414"/>
          <p:cNvGrpSpPr/>
          <p:nvPr/>
        </p:nvGrpSpPr>
        <p:grpSpPr>
          <a:xfrm>
            <a:off x="8367236" y="4048241"/>
            <a:ext cx="788745" cy="385107"/>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sp>
        <p:nvSpPr>
          <p:cNvPr id="75" name="Abgerundetes Rechteck 74"/>
          <p:cNvSpPr/>
          <p:nvPr/>
        </p:nvSpPr>
        <p:spPr>
          <a:xfrm>
            <a:off x="3353162" y="3136878"/>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lIns="91367" tIns="45684" rIns="91367" bIns="45684" rtlCol="0" anchor="ctr"/>
          <a:lstStyle/>
          <a:p>
            <a:pPr algn="ctr"/>
            <a:endParaRPr lang="de-DE">
              <a:solidFill>
                <a:prstClr val="black"/>
              </a:solidFill>
            </a:endParaRPr>
          </a:p>
        </p:txBody>
      </p:sp>
      <p:grpSp>
        <p:nvGrpSpPr>
          <p:cNvPr id="3" name="Gruppieren 2"/>
          <p:cNvGrpSpPr/>
          <p:nvPr/>
        </p:nvGrpSpPr>
        <p:grpSpPr>
          <a:xfrm>
            <a:off x="238871" y="3868604"/>
            <a:ext cx="4680477" cy="2787397"/>
            <a:chOff x="238859" y="3868601"/>
            <a:chExt cx="4680478" cy="2787397"/>
          </a:xfrm>
        </p:grpSpPr>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58" name="Textfeld 457"/>
          <p:cNvSpPr txBox="1"/>
          <p:nvPr/>
        </p:nvSpPr>
        <p:spPr>
          <a:xfrm>
            <a:off x="443009" y="1671815"/>
            <a:ext cx="3096357" cy="147725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de-DE" sz="1800" b="1" dirty="0" smtClean="0"/>
              <a:t>User Management</a:t>
            </a:r>
          </a:p>
          <a:p>
            <a:pPr marL="742440" lvl="1" indent="-285750">
              <a:buFont typeface="Arial" panose="020B0604020202020204" pitchFamily="34" charset="0"/>
              <a:buChar char="•"/>
            </a:pPr>
            <a:r>
              <a:rPr lang="de-DE" sz="1800" dirty="0" smtClean="0"/>
              <a:t>User</a:t>
            </a:r>
          </a:p>
          <a:p>
            <a:pPr marL="742440" lvl="1" indent="-285750">
              <a:buFont typeface="Arial" panose="020B0604020202020204" pitchFamily="34" charset="0"/>
              <a:buChar char="•"/>
            </a:pPr>
            <a:r>
              <a:rPr lang="de-DE" sz="1800" dirty="0" err="1" smtClean="0"/>
              <a:t>Permissions</a:t>
            </a:r>
            <a:endParaRPr lang="de-DE" sz="1800" dirty="0" smtClean="0"/>
          </a:p>
          <a:p>
            <a:pPr marL="742440" lvl="1" indent="-285750">
              <a:buFont typeface="Arial" panose="020B0604020202020204" pitchFamily="34" charset="0"/>
              <a:buChar char="•"/>
            </a:pPr>
            <a:r>
              <a:rPr lang="de-DE" sz="1800" dirty="0" smtClean="0"/>
              <a:t>Pickup </a:t>
            </a:r>
            <a:r>
              <a:rPr lang="de-DE" sz="1800" dirty="0" err="1" smtClean="0"/>
              <a:t>groups</a:t>
            </a:r>
            <a:endParaRPr lang="de-DE" sz="1800" dirty="0" smtClean="0"/>
          </a:p>
          <a:p>
            <a:pPr marL="742440" lvl="1" indent="-285750">
              <a:buFont typeface="Arial" panose="020B0604020202020204" pitchFamily="34" charset="0"/>
              <a:buChar char="•"/>
            </a:pPr>
            <a:r>
              <a:rPr lang="de-DE" sz="1800" dirty="0" err="1" smtClean="0"/>
              <a:t>Hunt</a:t>
            </a:r>
            <a:r>
              <a:rPr lang="de-DE" sz="1800" dirty="0" smtClean="0"/>
              <a:t> Groups</a:t>
            </a:r>
            <a:endParaRPr lang="de-DE" sz="1800" dirty="0">
              <a:solidFill>
                <a:prstClr val="black"/>
              </a:solidFill>
            </a:endParaRPr>
          </a:p>
        </p:txBody>
      </p:sp>
      <p:pic>
        <p:nvPicPr>
          <p:cNvPr id="459"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600" y="3280556"/>
            <a:ext cx="2737143" cy="6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05002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Screenshots\Mozilla Firefox_27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9036" y="2085654"/>
            <a:ext cx="5646146" cy="37151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User Management</a:t>
            </a:r>
          </a:p>
        </p:txBody>
      </p:sp>
      <p:sp>
        <p:nvSpPr>
          <p:cNvPr id="17" name="Rechteck 16"/>
          <p:cNvSpPr/>
          <p:nvPr/>
        </p:nvSpPr>
        <p:spPr>
          <a:xfrm>
            <a:off x="731044" y="2704480"/>
            <a:ext cx="1423764"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cxnSp>
        <p:nvCxnSpPr>
          <p:cNvPr id="18" name="Gerade Verbindung mit Pfeil 17"/>
          <p:cNvCxnSpPr/>
          <p:nvPr/>
        </p:nvCxnSpPr>
        <p:spPr>
          <a:xfrm>
            <a:off x="2154806" y="2848495"/>
            <a:ext cx="520454" cy="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1360067" y="5512792"/>
            <a:ext cx="4032448"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marL="285528" indent="-285528">
              <a:buFontTx/>
              <a:buChar char="-"/>
            </a:pPr>
            <a:r>
              <a:rPr lang="en-US" sz="1800" dirty="0"/>
              <a:t>Customize </a:t>
            </a:r>
            <a:r>
              <a:rPr lang="en-US" sz="1800" dirty="0" smtClean="0"/>
              <a:t>users individually</a:t>
            </a:r>
          </a:p>
          <a:p>
            <a:pPr marL="285528" indent="-285528">
              <a:buFontTx/>
              <a:buChar char="-"/>
            </a:pPr>
            <a:r>
              <a:rPr lang="en-US" sz="1800" dirty="0" smtClean="0"/>
              <a:t>Assign </a:t>
            </a:r>
            <a:r>
              <a:rPr lang="en-US" sz="1800" dirty="0"/>
              <a:t>permission groups</a:t>
            </a:r>
            <a:endParaRPr lang="en-GB" sz="1800" dirty="0"/>
          </a:p>
        </p:txBody>
      </p:sp>
      <p:pic>
        <p:nvPicPr>
          <p:cNvPr id="9" name="Picture 2" descr="G:\Screenshots\Mozilla Firefox_27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19676" y="2085653"/>
            <a:ext cx="3999243" cy="52395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252842"/>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opowski_t\Desktop\Oasy\Galilei\Screenshots\Mozilla Firefox_04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3492" y="1408336"/>
            <a:ext cx="4320000" cy="57155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User Management</a:t>
            </a:r>
          </a:p>
        </p:txBody>
      </p:sp>
      <p:graphicFrame>
        <p:nvGraphicFramePr>
          <p:cNvPr id="7" name="Tabelle 6"/>
          <p:cNvGraphicFramePr>
            <a:graphicFrameLocks noGrp="1"/>
          </p:cNvGraphicFramePr>
          <p:nvPr>
            <p:extLst>
              <p:ext uri="{D42A27DB-BD31-4B8C-83A1-F6EECF244321}">
                <p14:modId xmlns:p14="http://schemas.microsoft.com/office/powerpoint/2010/main" val="1582948690"/>
              </p:ext>
            </p:extLst>
          </p:nvPr>
        </p:nvGraphicFramePr>
        <p:xfrm>
          <a:off x="5123532" y="1552353"/>
          <a:ext cx="4320480" cy="5478990"/>
        </p:xfrm>
        <a:graphic>
          <a:graphicData uri="http://schemas.openxmlformats.org/drawingml/2006/table">
            <a:tbl>
              <a:tblPr>
                <a:tableStyleId>{5C22544A-7EE6-4342-B048-85BDC9FD1C3A}</a:tableStyleId>
              </a:tblPr>
              <a:tblGrid>
                <a:gridCol w="4320480"/>
              </a:tblGrid>
              <a:tr h="442006">
                <a:tc>
                  <a:txBody>
                    <a:bodyPr/>
                    <a:lstStyle/>
                    <a:p>
                      <a:pPr algn="l" fontAlgn="b"/>
                      <a:r>
                        <a:rPr lang="en-US" sz="1100" dirty="0" smtClean="0"/>
                        <a:t>User Login: Only lowercase and digits allowed.</a:t>
                      </a:r>
                      <a:endParaRPr lang="en-GB" sz="1100" b="0" i="0" u="none" strike="noStrike" dirty="0">
                        <a:solidFill>
                          <a:srgbClr val="000000"/>
                        </a:solidFill>
                        <a:effectLst/>
                        <a:latin typeface="Calibri"/>
                      </a:endParaRPr>
                    </a:p>
                  </a:txBody>
                  <a:tcPr marL="8767" marR="8767" marT="8767" marB="0" anchor="ctr"/>
                </a:tc>
              </a:tr>
              <a:tr h="442006">
                <a:tc>
                  <a:txBody>
                    <a:bodyPr/>
                    <a:lstStyle/>
                    <a:p>
                      <a:pPr algn="l" fontAlgn="b"/>
                      <a:r>
                        <a:rPr lang="de-DE" sz="1100" b="0" i="0" u="none" strike="noStrike" dirty="0" smtClean="0">
                          <a:solidFill>
                            <a:srgbClr val="000000"/>
                          </a:solidFill>
                          <a:effectLst/>
                          <a:latin typeface="Calibri"/>
                        </a:rPr>
                        <a:t>Extension</a:t>
                      </a:r>
                      <a:endParaRPr lang="en-GB" sz="1100" b="0" i="0" u="none" strike="noStrike" dirty="0">
                        <a:solidFill>
                          <a:srgbClr val="000000"/>
                        </a:solidFill>
                        <a:effectLst/>
                        <a:latin typeface="Calibri"/>
                      </a:endParaRPr>
                    </a:p>
                  </a:txBody>
                  <a:tcPr marL="8767" marR="8767" marT="8767" marB="0" anchor="ctr"/>
                </a:tc>
              </a:tr>
              <a:tr h="442006">
                <a:tc>
                  <a:txBody>
                    <a:bodyPr/>
                    <a:lstStyle/>
                    <a:p>
                      <a:pPr algn="l" fontAlgn="b"/>
                      <a:endParaRPr lang="en-GB" sz="1100" b="0" i="0" u="none" strike="noStrike" dirty="0">
                        <a:solidFill>
                          <a:srgbClr val="000000"/>
                        </a:solidFill>
                        <a:effectLst/>
                        <a:latin typeface="Calibri"/>
                      </a:endParaRPr>
                    </a:p>
                  </a:txBody>
                  <a:tcPr marL="8767" marR="8767" marT="8767" marB="0" anchor="ctr"/>
                </a:tc>
              </a:tr>
              <a:tr h="442006">
                <a:tc>
                  <a:txBody>
                    <a:bodyPr/>
                    <a:lstStyle/>
                    <a:p>
                      <a:pPr algn="l" fontAlgn="b"/>
                      <a:endParaRPr lang="en-GB" sz="1100" b="0" i="0" u="none" strike="noStrike" dirty="0">
                        <a:solidFill>
                          <a:srgbClr val="000000"/>
                        </a:solidFill>
                        <a:effectLst/>
                        <a:latin typeface="Calibri"/>
                      </a:endParaRPr>
                    </a:p>
                  </a:txBody>
                  <a:tcPr marL="8767" marR="8767" marT="8767" marB="0" anchor="ctr"/>
                </a:tc>
              </a:tr>
              <a:tr h="442006">
                <a:tc>
                  <a:txBody>
                    <a:bodyPr/>
                    <a:lstStyle/>
                    <a:p>
                      <a:pPr algn="l" fontAlgn="b"/>
                      <a:r>
                        <a:rPr lang="en-US" sz="1100" dirty="0" smtClean="0"/>
                        <a:t>PIN is set by the system</a:t>
                      </a:r>
                      <a:r>
                        <a:rPr lang="de-DE" sz="1100" b="0" i="0" u="none" strike="noStrike" dirty="0" smtClean="0">
                          <a:solidFill>
                            <a:srgbClr val="000000"/>
                          </a:solidFill>
                          <a:effectLst/>
                          <a:latin typeface="Calibri"/>
                        </a:rPr>
                        <a:t>. But </a:t>
                      </a:r>
                      <a:r>
                        <a:rPr lang="de-DE" sz="1100" b="0" i="0" u="none" strike="noStrike" dirty="0" err="1" smtClean="0">
                          <a:solidFill>
                            <a:srgbClr val="000000"/>
                          </a:solidFill>
                          <a:effectLst/>
                          <a:latin typeface="Calibri"/>
                        </a:rPr>
                        <a:t>can</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be</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changed</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by</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administrator</a:t>
                      </a:r>
                      <a:r>
                        <a:rPr lang="de-DE" sz="1100" b="0" i="0" u="none" strike="noStrike" dirty="0" smtClean="0">
                          <a:solidFill>
                            <a:srgbClr val="000000"/>
                          </a:solidFill>
                          <a:effectLst/>
                          <a:latin typeface="Calibri"/>
                        </a:rPr>
                        <a:t>.</a:t>
                      </a:r>
                      <a:endParaRPr lang="en-GB" sz="1100" b="0" i="0" u="none" strike="noStrike" dirty="0">
                        <a:solidFill>
                          <a:srgbClr val="000000"/>
                        </a:solidFill>
                        <a:effectLst/>
                        <a:latin typeface="Calibri"/>
                      </a:endParaRPr>
                    </a:p>
                  </a:txBody>
                  <a:tcPr marL="8767" marR="8767" marT="8767" marB="0" anchor="ctr"/>
                </a:tc>
              </a:tr>
              <a:tr h="442006">
                <a:tc>
                  <a:txBody>
                    <a:bodyPr/>
                    <a:lstStyle/>
                    <a:p>
                      <a:pPr algn="l" fontAlgn="b"/>
                      <a:r>
                        <a:rPr lang="en-US" sz="1100" dirty="0" smtClean="0"/>
                        <a:t>SIP password assigned by the system.</a:t>
                      </a:r>
                      <a:endParaRPr lang="en-GB" sz="1100" b="0" i="0" u="none" strike="noStrike" dirty="0">
                        <a:solidFill>
                          <a:srgbClr val="000000"/>
                        </a:solidFill>
                        <a:effectLst/>
                        <a:latin typeface="Calibri"/>
                      </a:endParaRPr>
                    </a:p>
                  </a:txBody>
                  <a:tcPr marL="8767" marR="8767" marT="8767" marB="0" anchor="ctr"/>
                </a:tc>
              </a:tr>
              <a:tr h="442006">
                <a:tc>
                  <a:txBody>
                    <a:bodyPr/>
                    <a:lstStyle/>
                    <a:p>
                      <a:pPr algn="l" fontAlgn="b"/>
                      <a:r>
                        <a:rPr lang="en-US" sz="1100" dirty="0" smtClean="0"/>
                        <a:t>Phone number of the voicemail box. Multiple boxes</a:t>
                      </a:r>
                      <a:r>
                        <a:rPr lang="en-US" sz="1100" baseline="0" dirty="0" smtClean="0"/>
                        <a:t> must be comma-separated.</a:t>
                      </a:r>
                      <a:endParaRPr lang="en-GB" sz="1100" b="0" i="0" u="none" strike="noStrike" dirty="0">
                        <a:solidFill>
                          <a:srgbClr val="000000"/>
                        </a:solidFill>
                        <a:effectLst/>
                        <a:latin typeface="Calibri"/>
                      </a:endParaRPr>
                    </a:p>
                  </a:txBody>
                  <a:tcPr marL="8767" marR="8767" marT="8767" marB="0" anchor="ctr"/>
                </a:tc>
              </a:tr>
              <a:tr h="442006">
                <a:tc>
                  <a:txBody>
                    <a:bodyPr/>
                    <a:lstStyle/>
                    <a:p>
                      <a:pPr algn="l" fontAlgn="b"/>
                      <a:r>
                        <a:rPr lang="en-US" sz="1100" dirty="0" smtClean="0"/>
                        <a:t>Email address of the user.</a:t>
                      </a:r>
                      <a:endParaRPr lang="en-GB" sz="1100" b="0" i="0" u="none" strike="noStrike" dirty="0">
                        <a:solidFill>
                          <a:srgbClr val="000000"/>
                        </a:solidFill>
                        <a:effectLst/>
                        <a:latin typeface="Calibri"/>
                      </a:endParaRPr>
                    </a:p>
                  </a:txBody>
                  <a:tcPr marL="8767" marR="8767" marT="8767" marB="0" anchor="ctr"/>
                </a:tc>
              </a:tr>
              <a:tr h="442006">
                <a:tc>
                  <a:txBody>
                    <a:bodyPr/>
                    <a:lstStyle/>
                    <a:p>
                      <a:pPr algn="l" fontAlgn="b"/>
                      <a:r>
                        <a:rPr lang="en-US" sz="1100" dirty="0" smtClean="0"/>
                        <a:t>Language for display and standard announcements.</a:t>
                      </a:r>
                      <a:endParaRPr lang="en-GB" sz="1100" b="0" i="0" u="none" strike="noStrike" dirty="0">
                        <a:solidFill>
                          <a:srgbClr val="000000"/>
                        </a:solidFill>
                        <a:effectLst/>
                        <a:latin typeface="Calibri"/>
                      </a:endParaRPr>
                    </a:p>
                  </a:txBody>
                  <a:tcPr marL="8767" marR="8767" marT="8767" marB="0" anchor="ctr"/>
                </a:tc>
              </a:tr>
              <a:tr h="653969">
                <a:tc>
                  <a:txBody>
                    <a:bodyPr/>
                    <a:lstStyle/>
                    <a:p>
                      <a:pPr algn="l" fontAlgn="b"/>
                      <a:endParaRPr lang="de-DE" sz="1100" b="0" i="0" u="none" strike="noStrike" dirty="0" smtClean="0">
                        <a:solidFill>
                          <a:srgbClr val="000000"/>
                        </a:solidFill>
                        <a:effectLst/>
                        <a:latin typeface="Calibri"/>
                      </a:endParaRPr>
                    </a:p>
                    <a:p>
                      <a:pPr algn="l" fontAlgn="b"/>
                      <a:r>
                        <a:rPr lang="de-DE" sz="1100" b="0" i="0" u="none" strike="noStrike" dirty="0" smtClean="0">
                          <a:solidFill>
                            <a:srgbClr val="000000"/>
                          </a:solidFill>
                          <a:effectLst/>
                          <a:latin typeface="Calibri"/>
                        </a:rPr>
                        <a:t>CLIP (</a:t>
                      </a:r>
                      <a:r>
                        <a:rPr lang="en-GB" sz="1100" i="1" dirty="0" smtClean="0"/>
                        <a:t>Calling Line Identification Presentation) internal. </a:t>
                      </a:r>
                    </a:p>
                  </a:txBody>
                  <a:tcPr marL="8767" marR="8767" marT="8767" marB="0" anchor="ctr"/>
                </a:tc>
              </a:tr>
              <a:tr h="840583">
                <a:tc>
                  <a:txBody>
                    <a:bodyPr/>
                    <a:lstStyle/>
                    <a:p>
                      <a:pPr algn="l" fontAlgn="b"/>
                      <a:endParaRPr lang="de-DE" sz="1100" b="0" i="0" u="none" strike="noStrike" dirty="0" smtClean="0">
                        <a:solidFill>
                          <a:srgbClr val="000000"/>
                        </a:solidFill>
                        <a:effectLst/>
                        <a:latin typeface="Calibri"/>
                      </a:endParaRPr>
                    </a:p>
                    <a:p>
                      <a:pPr algn="l" fontAlgn="b"/>
                      <a:endParaRPr lang="de-DE" sz="1100" b="0" i="0" u="none" strike="noStrike" dirty="0" smtClean="0">
                        <a:solidFill>
                          <a:srgbClr val="000000"/>
                        </a:solidFill>
                        <a:effectLst/>
                        <a:latin typeface="Calibri"/>
                      </a:endParaRPr>
                    </a:p>
                    <a:p>
                      <a:pPr algn="l" fontAlgn="b"/>
                      <a:r>
                        <a:rPr lang="de-DE" sz="1100" b="0" i="0" u="none" strike="noStrike" dirty="0" smtClean="0">
                          <a:solidFill>
                            <a:srgbClr val="000000"/>
                          </a:solidFill>
                          <a:effectLst/>
                          <a:latin typeface="Calibri"/>
                        </a:rPr>
                        <a:t>CLIP (</a:t>
                      </a:r>
                      <a:r>
                        <a:rPr lang="en-GB" sz="1100" i="1" dirty="0" smtClean="0"/>
                        <a:t>Calling Line Identification Presentation) external.</a:t>
                      </a:r>
                    </a:p>
                    <a:p>
                      <a:pPr algn="l" fontAlgn="b"/>
                      <a:endParaRPr lang="en-GB" sz="1100" b="0" i="1" u="none" strike="noStrike" dirty="0" smtClean="0">
                        <a:solidFill>
                          <a:srgbClr val="000000"/>
                        </a:solidFill>
                        <a:effectLst/>
                        <a:latin typeface="Calibri"/>
                      </a:endParaRPr>
                    </a:p>
                    <a:p>
                      <a:pPr algn="l" fontAlgn="b"/>
                      <a:endParaRPr lang="en-GB" sz="1100" b="0" i="0" u="none" strike="noStrike" dirty="0">
                        <a:solidFill>
                          <a:srgbClr val="000000"/>
                        </a:solidFill>
                        <a:effectLst/>
                        <a:latin typeface="Calibri"/>
                      </a:endParaRPr>
                    </a:p>
                  </a:txBody>
                  <a:tcPr marL="8767" marR="8767" marT="8767" marB="0" anchor="ctr"/>
                </a:tc>
              </a:tr>
            </a:tbl>
          </a:graphicData>
        </a:graphic>
      </p:graphicFrame>
      <p:sp>
        <p:nvSpPr>
          <p:cNvPr id="5" name="Textfeld 4"/>
          <p:cNvSpPr txBox="1"/>
          <p:nvPr/>
        </p:nvSpPr>
        <p:spPr>
          <a:xfrm>
            <a:off x="6635700" y="1912392"/>
            <a:ext cx="3888432" cy="147725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en-US" sz="1800" dirty="0" smtClean="0"/>
              <a:t>CLIP</a:t>
            </a:r>
          </a:p>
          <a:p>
            <a:pPr marL="285528" indent="-285528">
              <a:buFont typeface="Wingdings" panose="05000000000000000000" pitchFamily="2" charset="2"/>
              <a:buChar char="§"/>
            </a:pPr>
            <a:r>
              <a:rPr lang="en-US" sz="1800" dirty="0" smtClean="0"/>
              <a:t>Users can choose these entered numbers </a:t>
            </a:r>
            <a:r>
              <a:rPr lang="en-US" sz="1800" dirty="0"/>
              <a:t>in the </a:t>
            </a:r>
            <a:r>
              <a:rPr lang="en-US" sz="1800" dirty="0" smtClean="0"/>
              <a:t>menu </a:t>
            </a:r>
            <a:r>
              <a:rPr lang="en-US" sz="1800" i="1" dirty="0" smtClean="0"/>
              <a:t>User </a:t>
            </a:r>
            <a:r>
              <a:rPr lang="en-US" sz="1800" i="1" dirty="0"/>
              <a:t>Settings </a:t>
            </a:r>
            <a:r>
              <a:rPr lang="en-US" sz="1800" i="1" dirty="0" smtClean="0"/>
              <a:t>- </a:t>
            </a:r>
            <a:r>
              <a:rPr lang="en-US" sz="1800" i="1" dirty="0"/>
              <a:t>S</a:t>
            </a:r>
            <a:r>
              <a:rPr lang="en-US" sz="1800" i="1" dirty="0" smtClean="0"/>
              <a:t>ervice attributes </a:t>
            </a:r>
            <a:r>
              <a:rPr lang="en-US" sz="1800" dirty="0" smtClean="0"/>
              <a:t>as alternative CLIP for their calls.</a:t>
            </a:r>
            <a:endParaRPr lang="en-GB" sz="1800" dirty="0"/>
          </a:p>
        </p:txBody>
      </p:sp>
      <p:sp>
        <p:nvSpPr>
          <p:cNvPr id="6" name="Rechteck 5"/>
          <p:cNvSpPr/>
          <p:nvPr/>
        </p:nvSpPr>
        <p:spPr>
          <a:xfrm>
            <a:off x="587030" y="5552347"/>
            <a:ext cx="3960438" cy="147261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cxnSp>
        <p:nvCxnSpPr>
          <p:cNvPr id="8" name="Gerade Verbindung mit Pfeil 7"/>
          <p:cNvCxnSpPr>
            <a:stCxn id="5" idx="2"/>
            <a:endCxn id="6" idx="3"/>
          </p:cNvCxnSpPr>
          <p:nvPr/>
        </p:nvCxnSpPr>
        <p:spPr>
          <a:xfrm flipH="1">
            <a:off x="4547468" y="3389647"/>
            <a:ext cx="4032448" cy="2899007"/>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41421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opowski_t\Desktop\Oasy\Galilei\Screenshots\Mozilla Firefox_04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3012" y="1408336"/>
            <a:ext cx="4497572" cy="56884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User Management</a:t>
            </a:r>
          </a:p>
        </p:txBody>
      </p:sp>
      <p:graphicFrame>
        <p:nvGraphicFramePr>
          <p:cNvPr id="7" name="Tabelle 6"/>
          <p:cNvGraphicFramePr>
            <a:graphicFrameLocks noGrp="1"/>
          </p:cNvGraphicFramePr>
          <p:nvPr>
            <p:extLst>
              <p:ext uri="{D42A27DB-BD31-4B8C-83A1-F6EECF244321}">
                <p14:modId xmlns:p14="http://schemas.microsoft.com/office/powerpoint/2010/main" val="3329771959"/>
              </p:ext>
            </p:extLst>
          </p:nvPr>
        </p:nvGraphicFramePr>
        <p:xfrm>
          <a:off x="5462172" y="1643410"/>
          <a:ext cx="4320480" cy="5137143"/>
        </p:xfrm>
        <a:graphic>
          <a:graphicData uri="http://schemas.openxmlformats.org/drawingml/2006/table">
            <a:tbl>
              <a:tblPr>
                <a:tableStyleId>{5C22544A-7EE6-4342-B048-85BDC9FD1C3A}</a:tableStyleId>
              </a:tblPr>
              <a:tblGrid>
                <a:gridCol w="4320480"/>
              </a:tblGrid>
              <a:tr h="467013">
                <a:tc>
                  <a:txBody>
                    <a:bodyPr/>
                    <a:lstStyle/>
                    <a:p>
                      <a:pPr algn="l" fontAlgn="b"/>
                      <a:r>
                        <a:rPr lang="en-US" sz="1100" dirty="0" smtClean="0"/>
                        <a:t>Show user in the internal phonebook?</a:t>
                      </a:r>
                      <a:endParaRPr lang="en-GB" sz="1100" b="0" i="0" u="none" strike="noStrike" dirty="0">
                        <a:solidFill>
                          <a:srgbClr val="000000"/>
                        </a:solidFill>
                        <a:effectLst/>
                        <a:latin typeface="Calibri"/>
                      </a:endParaRPr>
                    </a:p>
                  </a:txBody>
                  <a:tcPr marL="8767" marR="8767" marT="8767" marB="0" anchor="ctr"/>
                </a:tc>
              </a:tr>
              <a:tr h="467013">
                <a:tc>
                  <a:txBody>
                    <a:bodyPr/>
                    <a:lstStyle/>
                    <a:p>
                      <a:pPr algn="l" fontAlgn="b"/>
                      <a:r>
                        <a:rPr lang="en-US" sz="1100" dirty="0" smtClean="0"/>
                        <a:t>Forward call to deposit if user is not available?</a:t>
                      </a:r>
                      <a:endParaRPr lang="en-GB" sz="1100" b="0" i="0" u="none" strike="noStrike" dirty="0">
                        <a:solidFill>
                          <a:srgbClr val="000000"/>
                        </a:solidFill>
                        <a:effectLst/>
                        <a:latin typeface="Calibri"/>
                      </a:endParaRPr>
                    </a:p>
                  </a:txBody>
                  <a:tcPr marL="8767" marR="8767" marT="8767" marB="0" anchor="ctr"/>
                </a:tc>
              </a:tr>
              <a:tr h="467013">
                <a:tc>
                  <a:txBody>
                    <a:bodyPr/>
                    <a:lstStyle/>
                    <a:p>
                      <a:pPr algn="l" fontAlgn="b"/>
                      <a:r>
                        <a:rPr lang="de-DE" sz="1100" b="0" i="0" u="none" strike="noStrike" dirty="0" err="1" smtClean="0">
                          <a:solidFill>
                            <a:srgbClr val="000000"/>
                          </a:solidFill>
                          <a:effectLst/>
                          <a:latin typeface="Calibri"/>
                        </a:rPr>
                        <a:t>If</a:t>
                      </a:r>
                      <a:r>
                        <a:rPr lang="de-DE" sz="1100" b="0" i="0" u="none" strike="noStrike" dirty="0" smtClean="0">
                          <a:solidFill>
                            <a:srgbClr val="000000"/>
                          </a:solidFill>
                          <a:effectLst/>
                          <a:latin typeface="Calibri"/>
                        </a:rPr>
                        <a:t> „Drop </a:t>
                      </a:r>
                      <a:r>
                        <a:rPr lang="de-DE" sz="1100" b="0" i="0" u="none" strike="noStrike" dirty="0" err="1" smtClean="0">
                          <a:solidFill>
                            <a:srgbClr val="000000"/>
                          </a:solidFill>
                          <a:effectLst/>
                          <a:latin typeface="Calibri"/>
                        </a:rPr>
                        <a:t>to</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operator</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is</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set</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to</a:t>
                      </a:r>
                      <a:r>
                        <a:rPr lang="de-DE" sz="1100" b="0" i="0" u="none" strike="noStrike" dirty="0" smtClean="0">
                          <a:solidFill>
                            <a:srgbClr val="000000"/>
                          </a:solidFill>
                          <a:effectLst/>
                          <a:latin typeface="Calibri"/>
                        </a:rPr>
                        <a:t> ON, </a:t>
                      </a:r>
                      <a:r>
                        <a:rPr lang="de-DE" sz="1100" b="0" i="0" u="none" strike="noStrike" dirty="0" err="1" smtClean="0">
                          <a:solidFill>
                            <a:srgbClr val="000000"/>
                          </a:solidFill>
                          <a:effectLst/>
                          <a:latin typeface="Calibri"/>
                        </a:rPr>
                        <a:t>forward</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call</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to</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this</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extension</a:t>
                      </a:r>
                      <a:r>
                        <a:rPr lang="de-DE" sz="1100" b="0" i="0" u="none" strike="noStrike" baseline="0" dirty="0" smtClean="0">
                          <a:solidFill>
                            <a:srgbClr val="000000"/>
                          </a:solidFill>
                          <a:effectLst/>
                          <a:latin typeface="Calibri"/>
                        </a:rPr>
                        <a:t> </a:t>
                      </a:r>
                      <a:r>
                        <a:rPr lang="de-DE" sz="1100" b="0" i="0" u="none" strike="noStrike" baseline="0" dirty="0" err="1" smtClean="0">
                          <a:solidFill>
                            <a:srgbClr val="000000"/>
                          </a:solidFill>
                          <a:effectLst/>
                          <a:latin typeface="Calibri"/>
                        </a:rPr>
                        <a:t>if</a:t>
                      </a:r>
                      <a:r>
                        <a:rPr lang="de-DE" sz="1100" b="0" i="0" u="none" strike="noStrike" baseline="0" dirty="0" smtClean="0">
                          <a:solidFill>
                            <a:srgbClr val="000000"/>
                          </a:solidFill>
                          <a:effectLst/>
                          <a:latin typeface="Calibri"/>
                        </a:rPr>
                        <a:t> </a:t>
                      </a:r>
                      <a:r>
                        <a:rPr lang="de-DE" sz="1100" b="0" i="0" u="none" strike="noStrike" baseline="0" dirty="0" err="1" smtClean="0">
                          <a:solidFill>
                            <a:srgbClr val="000000"/>
                          </a:solidFill>
                          <a:effectLst/>
                          <a:latin typeface="Calibri"/>
                        </a:rPr>
                        <a:t>no</a:t>
                      </a:r>
                      <a:r>
                        <a:rPr lang="de-DE" sz="1100" b="0" i="0" u="none" strike="noStrike" baseline="0" dirty="0" smtClean="0">
                          <a:solidFill>
                            <a:srgbClr val="000000"/>
                          </a:solidFill>
                          <a:effectLst/>
                          <a:latin typeface="Calibri"/>
                        </a:rPr>
                        <a:t> </a:t>
                      </a:r>
                      <a:r>
                        <a:rPr lang="de-DE" sz="1100" b="0" i="0" u="none" strike="noStrike" baseline="0" dirty="0" err="1" smtClean="0">
                          <a:solidFill>
                            <a:srgbClr val="000000"/>
                          </a:solidFill>
                          <a:effectLst/>
                          <a:latin typeface="Calibri"/>
                        </a:rPr>
                        <a:t>other</a:t>
                      </a:r>
                      <a:r>
                        <a:rPr lang="de-DE" sz="1100" b="0" i="0" u="none" strike="noStrike" baseline="0" dirty="0" smtClean="0">
                          <a:solidFill>
                            <a:srgbClr val="000000"/>
                          </a:solidFill>
                          <a:effectLst/>
                          <a:latin typeface="Calibri"/>
                        </a:rPr>
                        <a:t> </a:t>
                      </a:r>
                      <a:r>
                        <a:rPr lang="de-DE" sz="1100" b="0" i="0" u="none" strike="noStrike" baseline="0" dirty="0" err="1" smtClean="0">
                          <a:solidFill>
                            <a:srgbClr val="000000"/>
                          </a:solidFill>
                          <a:effectLst/>
                          <a:latin typeface="Calibri"/>
                        </a:rPr>
                        <a:t>divert</a:t>
                      </a:r>
                      <a:r>
                        <a:rPr lang="de-DE" sz="1100" b="0" i="0" u="none" strike="noStrike" baseline="0" dirty="0" smtClean="0">
                          <a:solidFill>
                            <a:srgbClr val="000000"/>
                          </a:solidFill>
                          <a:effectLst/>
                          <a:latin typeface="Calibri"/>
                        </a:rPr>
                        <a:t> </a:t>
                      </a:r>
                      <a:r>
                        <a:rPr lang="de-DE" sz="1100" b="0" i="0" u="none" strike="noStrike" baseline="0" dirty="0" err="1" smtClean="0">
                          <a:solidFill>
                            <a:srgbClr val="000000"/>
                          </a:solidFill>
                          <a:effectLst/>
                          <a:latin typeface="Calibri"/>
                        </a:rPr>
                        <a:t>is</a:t>
                      </a:r>
                      <a:r>
                        <a:rPr lang="de-DE" sz="1100" b="0" i="0" u="none" strike="noStrike" baseline="0" dirty="0" smtClean="0">
                          <a:solidFill>
                            <a:srgbClr val="000000"/>
                          </a:solidFill>
                          <a:effectLst/>
                          <a:latin typeface="Calibri"/>
                        </a:rPr>
                        <a:t> </a:t>
                      </a:r>
                      <a:r>
                        <a:rPr lang="de-DE" sz="1100" b="0" i="0" u="none" strike="noStrike" baseline="0" dirty="0" err="1" smtClean="0">
                          <a:solidFill>
                            <a:srgbClr val="000000"/>
                          </a:solidFill>
                          <a:effectLst/>
                          <a:latin typeface="Calibri"/>
                        </a:rPr>
                        <a:t>configured</a:t>
                      </a:r>
                      <a:r>
                        <a:rPr lang="de-DE" sz="1100" b="0" i="0" u="none" strike="noStrike" baseline="0" dirty="0" smtClean="0">
                          <a:solidFill>
                            <a:srgbClr val="000000"/>
                          </a:solidFill>
                          <a:effectLst/>
                          <a:latin typeface="Calibri"/>
                        </a:rPr>
                        <a:t> </a:t>
                      </a:r>
                      <a:r>
                        <a:rPr lang="de-DE" sz="1100" b="0" i="0" u="none" strike="noStrike" baseline="0" dirty="0" err="1" smtClean="0">
                          <a:solidFill>
                            <a:srgbClr val="000000"/>
                          </a:solidFill>
                          <a:effectLst/>
                          <a:latin typeface="Calibri"/>
                        </a:rPr>
                        <a:t>for</a:t>
                      </a:r>
                      <a:r>
                        <a:rPr lang="de-DE" sz="1100" b="0" i="0" u="none" strike="noStrike" baseline="0" dirty="0" smtClean="0">
                          <a:solidFill>
                            <a:srgbClr val="000000"/>
                          </a:solidFill>
                          <a:effectLst/>
                          <a:latin typeface="Calibri"/>
                        </a:rPr>
                        <a:t> </a:t>
                      </a:r>
                      <a:r>
                        <a:rPr lang="de-DE" sz="1100" b="0" i="0" u="none" strike="noStrike" baseline="0" dirty="0" err="1" smtClean="0">
                          <a:solidFill>
                            <a:srgbClr val="000000"/>
                          </a:solidFill>
                          <a:effectLst/>
                          <a:latin typeface="Calibri"/>
                        </a:rPr>
                        <a:t>the</a:t>
                      </a:r>
                      <a:r>
                        <a:rPr lang="de-DE" sz="1100" b="0" i="0" u="none" strike="noStrike" baseline="0" dirty="0" smtClean="0">
                          <a:solidFill>
                            <a:srgbClr val="000000"/>
                          </a:solidFill>
                          <a:effectLst/>
                          <a:latin typeface="Calibri"/>
                        </a:rPr>
                        <a:t> </a:t>
                      </a:r>
                      <a:r>
                        <a:rPr lang="de-DE" sz="1100" b="0" i="0" u="none" strike="noStrike" baseline="0" dirty="0" err="1" smtClean="0">
                          <a:solidFill>
                            <a:srgbClr val="000000"/>
                          </a:solidFill>
                          <a:effectLst/>
                          <a:latin typeface="Calibri"/>
                        </a:rPr>
                        <a:t>user</a:t>
                      </a:r>
                      <a:r>
                        <a:rPr lang="de-DE" sz="1100" b="0" i="0" u="none" strike="noStrike" baseline="0" dirty="0" smtClean="0">
                          <a:solidFill>
                            <a:srgbClr val="000000"/>
                          </a:solidFill>
                          <a:effectLst/>
                          <a:latin typeface="Calibri"/>
                        </a:rPr>
                        <a:t>.</a:t>
                      </a:r>
                      <a:endParaRPr lang="en-GB" sz="1100" b="0" i="0" u="none" strike="noStrike" dirty="0">
                        <a:solidFill>
                          <a:srgbClr val="000000"/>
                        </a:solidFill>
                        <a:effectLst/>
                        <a:latin typeface="Calibri"/>
                      </a:endParaRPr>
                    </a:p>
                  </a:txBody>
                  <a:tcPr marL="8767" marR="8767" marT="8767" marB="0" anchor="ctr"/>
                </a:tc>
              </a:tr>
              <a:tr h="467013">
                <a:tc>
                  <a:txBody>
                    <a:bodyPr/>
                    <a:lstStyle/>
                    <a:p>
                      <a:pPr algn="l" fontAlgn="b"/>
                      <a:r>
                        <a:rPr lang="en-US" sz="1100" dirty="0" smtClean="0"/>
                        <a:t>Should</a:t>
                      </a:r>
                      <a:r>
                        <a:rPr lang="en-US" sz="1100" baseline="0" dirty="0" smtClean="0"/>
                        <a:t> </a:t>
                      </a:r>
                      <a:r>
                        <a:rPr lang="en-US" sz="1100" dirty="0" smtClean="0"/>
                        <a:t> the call number be updated on each state change?</a:t>
                      </a:r>
                      <a:endParaRPr lang="en-GB" sz="1100" b="0" i="0" u="none" strike="noStrike" dirty="0">
                        <a:solidFill>
                          <a:srgbClr val="000000"/>
                        </a:solidFill>
                        <a:effectLst/>
                        <a:latin typeface="Calibri"/>
                      </a:endParaRPr>
                    </a:p>
                  </a:txBody>
                  <a:tcPr marL="8767" marR="8767" marT="8767" marB="0" anchor="ctr"/>
                </a:tc>
              </a:tr>
              <a:tr h="467013">
                <a:tc>
                  <a:txBody>
                    <a:bodyPr/>
                    <a:lstStyle/>
                    <a:p>
                      <a:pPr algn="l" fontAlgn="b"/>
                      <a:r>
                        <a:rPr lang="de-DE" sz="1100" b="0" i="0" u="none" strike="noStrike" dirty="0" smtClean="0">
                          <a:solidFill>
                            <a:srgbClr val="000000"/>
                          </a:solidFill>
                          <a:effectLst/>
                          <a:latin typeface="Calibri"/>
                        </a:rPr>
                        <a:t>Activate REINVITE </a:t>
                      </a:r>
                      <a:r>
                        <a:rPr lang="de-DE" sz="1100" b="0" i="0" u="none" strike="noStrike" dirty="0" err="1" smtClean="0">
                          <a:solidFill>
                            <a:srgbClr val="000000"/>
                          </a:solidFill>
                          <a:effectLst/>
                          <a:latin typeface="Calibri"/>
                        </a:rPr>
                        <a:t>for</a:t>
                      </a:r>
                      <a:r>
                        <a:rPr lang="de-DE" sz="1100" b="0" i="0" u="none" strike="noStrike" dirty="0" smtClean="0">
                          <a:solidFill>
                            <a:srgbClr val="000000"/>
                          </a:solidFill>
                          <a:effectLst/>
                          <a:latin typeface="Calibri"/>
                        </a:rPr>
                        <a:t> IP-</a:t>
                      </a:r>
                      <a:r>
                        <a:rPr lang="de-DE" sz="1100" b="0" i="0" u="none" strike="noStrike" dirty="0" err="1" smtClean="0">
                          <a:solidFill>
                            <a:srgbClr val="000000"/>
                          </a:solidFill>
                          <a:effectLst/>
                          <a:latin typeface="Calibri"/>
                        </a:rPr>
                        <a:t>phones</a:t>
                      </a:r>
                      <a:r>
                        <a:rPr lang="de-DE" sz="1100" b="0" i="0" u="none" strike="noStrike" dirty="0" smtClean="0">
                          <a:solidFill>
                            <a:srgbClr val="000000"/>
                          </a:solidFill>
                          <a:effectLst/>
                          <a:latin typeface="Calibri"/>
                        </a:rPr>
                        <a:t>.</a:t>
                      </a:r>
                      <a:br>
                        <a:rPr lang="de-DE" sz="1100" b="0" i="0" u="none" strike="noStrike" dirty="0" smtClean="0">
                          <a:solidFill>
                            <a:srgbClr val="000000"/>
                          </a:solidFill>
                          <a:effectLst/>
                          <a:latin typeface="Calibri"/>
                        </a:rPr>
                      </a:br>
                      <a:r>
                        <a:rPr lang="de-DE" sz="1100" b="0" i="0" u="none" strike="noStrike" dirty="0" smtClean="0">
                          <a:solidFill>
                            <a:srgbClr val="000000"/>
                          </a:solidFill>
                          <a:effectLst/>
                          <a:latin typeface="Calibri"/>
                        </a:rPr>
                        <a:t>This </a:t>
                      </a:r>
                      <a:r>
                        <a:rPr lang="de-DE" sz="1100" b="0" i="0" u="none" strike="noStrike" dirty="0" err="1" smtClean="0">
                          <a:solidFill>
                            <a:srgbClr val="000000"/>
                          </a:solidFill>
                          <a:effectLst/>
                          <a:latin typeface="Calibri"/>
                        </a:rPr>
                        <a:t>feature</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is</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currently</a:t>
                      </a:r>
                      <a:r>
                        <a:rPr lang="de-DE" sz="1100" b="0" i="0" u="none" strike="noStrike" dirty="0" smtClean="0">
                          <a:solidFill>
                            <a:srgbClr val="000000"/>
                          </a:solidFill>
                          <a:effectLst/>
                          <a:latin typeface="Calibri"/>
                        </a:rPr>
                        <a:t> not </a:t>
                      </a:r>
                      <a:r>
                        <a:rPr lang="de-DE" sz="1100" b="0" i="0" u="none" strike="noStrike" dirty="0" err="1" smtClean="0">
                          <a:solidFill>
                            <a:srgbClr val="000000"/>
                          </a:solidFill>
                          <a:effectLst/>
                          <a:latin typeface="Calibri"/>
                        </a:rPr>
                        <a:t>supported</a:t>
                      </a:r>
                      <a:r>
                        <a:rPr lang="de-DE" sz="1100" b="0" i="0" u="none" strike="noStrike" dirty="0" smtClean="0">
                          <a:solidFill>
                            <a:srgbClr val="000000"/>
                          </a:solidFill>
                          <a:effectLst/>
                          <a:latin typeface="Calibri"/>
                        </a:rPr>
                        <a:t>.</a:t>
                      </a:r>
                      <a:endParaRPr lang="en-GB" sz="1100" b="0" i="0" u="none" strike="noStrike" dirty="0">
                        <a:solidFill>
                          <a:srgbClr val="000000"/>
                        </a:solidFill>
                        <a:effectLst/>
                        <a:latin typeface="Calibri"/>
                      </a:endParaRPr>
                    </a:p>
                  </a:txBody>
                  <a:tcPr marL="8767" marR="8767" marT="8767" marB="0" anchor="ctr"/>
                </a:tc>
              </a:tr>
              <a:tr h="467013">
                <a:tc>
                  <a:txBody>
                    <a:bodyPr/>
                    <a:lstStyle/>
                    <a:p>
                      <a:pPr marL="0" marR="0" indent="0" algn="l" defTabSz="913386" rtl="0" eaLnBrk="1" fontAlgn="b" latinLnBrk="0" hangingPunct="1">
                        <a:lnSpc>
                          <a:spcPct val="100000"/>
                        </a:lnSpc>
                        <a:spcBef>
                          <a:spcPts val="0"/>
                        </a:spcBef>
                        <a:spcAft>
                          <a:spcPts val="0"/>
                        </a:spcAft>
                        <a:buClrTx/>
                        <a:buSzTx/>
                        <a:buFontTx/>
                        <a:buNone/>
                        <a:tabLst/>
                        <a:defRPr/>
                      </a:pPr>
                      <a:r>
                        <a:rPr lang="en-US" sz="1100" dirty="0" smtClean="0"/>
                        <a:t>If configured, assign provisioning group or keys profiles for specific devices.</a:t>
                      </a:r>
                      <a:endParaRPr lang="en-GB" sz="1100" b="0" i="0" u="none" strike="noStrike" dirty="0">
                        <a:solidFill>
                          <a:srgbClr val="000000"/>
                        </a:solidFill>
                        <a:effectLst/>
                        <a:latin typeface="Calibri"/>
                      </a:endParaRPr>
                    </a:p>
                  </a:txBody>
                  <a:tcPr marL="8767" marR="8767" marT="8767" marB="0" anchor="ctr"/>
                </a:tc>
              </a:tr>
              <a:tr h="467013">
                <a:tc>
                  <a:txBody>
                    <a:bodyPr/>
                    <a:lstStyle/>
                    <a:p>
                      <a:pPr algn="l" fontAlgn="b"/>
                      <a:r>
                        <a:rPr lang="en-US" sz="1100" dirty="0" smtClean="0"/>
                        <a:t>When present, this extension can be assigned to a Call Pickup Group.</a:t>
                      </a:r>
                      <a:endParaRPr lang="en-GB" sz="1100" b="0" i="0" u="none" strike="noStrike" dirty="0">
                        <a:solidFill>
                          <a:srgbClr val="000000"/>
                        </a:solidFill>
                        <a:effectLst/>
                        <a:latin typeface="Calibri"/>
                      </a:endParaRPr>
                    </a:p>
                  </a:txBody>
                  <a:tcPr marL="8767" marR="8767" marT="8767" marB="0" anchor="ctr"/>
                </a:tc>
              </a:tr>
              <a:tr h="467013">
                <a:tc>
                  <a:txBody>
                    <a:bodyPr/>
                    <a:lstStyle/>
                    <a:p>
                      <a:pPr algn="l" fontAlgn="b"/>
                      <a:r>
                        <a:rPr lang="de-DE" sz="1100" b="0" i="0" u="none" strike="noStrike" dirty="0" err="1" smtClean="0">
                          <a:solidFill>
                            <a:srgbClr val="000000"/>
                          </a:solidFill>
                          <a:effectLst/>
                          <a:latin typeface="Calibri"/>
                        </a:rPr>
                        <a:t>Assign</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users</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to</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certain</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permission</a:t>
                      </a:r>
                      <a:r>
                        <a:rPr lang="de-DE" sz="1100" b="0" i="0" u="none" strike="noStrike" dirty="0" smtClean="0">
                          <a:solidFill>
                            <a:srgbClr val="000000"/>
                          </a:solidFill>
                          <a:effectLst/>
                          <a:latin typeface="Calibri"/>
                        </a:rPr>
                        <a:t> </a:t>
                      </a:r>
                      <a:r>
                        <a:rPr lang="de-DE" sz="1100" b="0" i="0" u="none" strike="noStrike" dirty="0" err="1" smtClean="0">
                          <a:solidFill>
                            <a:srgbClr val="000000"/>
                          </a:solidFill>
                          <a:effectLst/>
                          <a:latin typeface="Calibri"/>
                        </a:rPr>
                        <a:t>groups</a:t>
                      </a:r>
                      <a:r>
                        <a:rPr lang="de-DE" sz="1100" b="0" i="0" u="none" strike="noStrike" dirty="0" smtClean="0">
                          <a:solidFill>
                            <a:srgbClr val="000000"/>
                          </a:solidFill>
                          <a:effectLst/>
                          <a:latin typeface="Calibri"/>
                        </a:rPr>
                        <a:t>.</a:t>
                      </a:r>
                      <a:endParaRPr lang="en-GB" sz="1100" b="0" i="0" u="none" strike="noStrike" dirty="0">
                        <a:solidFill>
                          <a:srgbClr val="000000"/>
                        </a:solidFill>
                        <a:effectLst/>
                        <a:latin typeface="Calibri"/>
                      </a:endParaRPr>
                    </a:p>
                  </a:txBody>
                  <a:tcPr marL="8767" marR="8767" marT="8767" marB="0" anchor="ctr"/>
                </a:tc>
              </a:tr>
              <a:tr h="467013">
                <a:tc>
                  <a:txBody>
                    <a:bodyPr/>
                    <a:lstStyle/>
                    <a:p>
                      <a:pPr algn="l" fontAlgn="b"/>
                      <a:endParaRPr lang="en-GB" sz="1100" b="0" i="0" u="none" strike="noStrike" dirty="0">
                        <a:solidFill>
                          <a:srgbClr val="000000"/>
                        </a:solidFill>
                        <a:effectLst/>
                        <a:latin typeface="Calibri"/>
                      </a:endParaRPr>
                    </a:p>
                  </a:txBody>
                  <a:tcPr marL="8767" marR="8767" marT="8767" marB="0" anchor="ctr"/>
                </a:tc>
              </a:tr>
              <a:tr h="467013">
                <a:tc>
                  <a:txBody>
                    <a:bodyPr/>
                    <a:lstStyle/>
                    <a:p>
                      <a:pPr algn="l" fontAlgn="b"/>
                      <a:endParaRPr lang="en-GB" sz="1100" b="0" i="0" u="none" strike="noStrike" dirty="0">
                        <a:solidFill>
                          <a:srgbClr val="000000"/>
                        </a:solidFill>
                        <a:effectLst/>
                        <a:latin typeface="Calibri"/>
                      </a:endParaRPr>
                    </a:p>
                  </a:txBody>
                  <a:tcPr marL="8767" marR="8767" marT="8767" marB="0" anchor="ctr"/>
                </a:tc>
              </a:tr>
              <a:tr h="467013">
                <a:tc>
                  <a:txBody>
                    <a:bodyPr/>
                    <a:lstStyle/>
                    <a:p>
                      <a:pPr algn="l" fontAlgn="b"/>
                      <a:r>
                        <a:rPr lang="de-DE" sz="1100" dirty="0" smtClean="0"/>
                        <a:t>Upload a personal </a:t>
                      </a:r>
                      <a:r>
                        <a:rPr lang="de-DE" sz="1100" dirty="0" err="1" smtClean="0"/>
                        <a:t>picture</a:t>
                      </a:r>
                      <a:r>
                        <a:rPr lang="de-DE" sz="1100" dirty="0" smtClean="0"/>
                        <a:t>.</a:t>
                      </a:r>
                      <a:endParaRPr lang="en-GB" sz="1100" b="0" i="0" u="none" strike="noStrike" dirty="0">
                        <a:solidFill>
                          <a:srgbClr val="000000"/>
                        </a:solidFill>
                        <a:effectLst/>
                        <a:latin typeface="Calibri"/>
                      </a:endParaRPr>
                    </a:p>
                  </a:txBody>
                  <a:tcPr marL="8767" marR="8767" marT="8767" marB="0" anchor="ctr"/>
                </a:tc>
              </a:tr>
            </a:tbl>
          </a:graphicData>
        </a:graphic>
      </p:graphicFrame>
      <p:sp>
        <p:nvSpPr>
          <p:cNvPr id="5" name="Rechteck 4"/>
          <p:cNvSpPr/>
          <p:nvPr/>
        </p:nvSpPr>
        <p:spPr>
          <a:xfrm>
            <a:off x="565628" y="4864726"/>
            <a:ext cx="4248472" cy="122413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Tree>
    <p:extLst>
      <p:ext uri="{BB962C8B-B14F-4D97-AF65-F5344CB8AC3E}">
        <p14:creationId xmlns:p14="http://schemas.microsoft.com/office/powerpoint/2010/main" val="2091818860"/>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feld 24"/>
          <p:cNvSpPr txBox="1"/>
          <p:nvPr/>
        </p:nvSpPr>
        <p:spPr>
          <a:xfrm>
            <a:off x="1019078" y="3754982"/>
            <a:ext cx="4320480"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marL="285528" indent="-285528">
              <a:buFontTx/>
              <a:buChar char="-"/>
            </a:pPr>
            <a:r>
              <a:rPr lang="en-US" sz="1800" dirty="0"/>
              <a:t>Users are </a:t>
            </a:r>
            <a:r>
              <a:rPr lang="en-US" sz="1800" dirty="0" smtClean="0"/>
              <a:t>assigned </a:t>
            </a:r>
            <a:r>
              <a:rPr lang="en-US" sz="1800" dirty="0"/>
              <a:t>to authorization groups </a:t>
            </a:r>
            <a:r>
              <a:rPr lang="en-US" sz="1800" dirty="0" smtClean="0"/>
              <a:t>of “Type=user”.</a:t>
            </a:r>
            <a:endParaRPr lang="en-GB" sz="1800" dirty="0"/>
          </a:p>
        </p:txBody>
      </p:sp>
      <p:sp>
        <p:nvSpPr>
          <p:cNvPr id="2" name="Titel 1"/>
          <p:cNvSpPr>
            <a:spLocks noGrp="1"/>
          </p:cNvSpPr>
          <p:nvPr>
            <p:ph type="title"/>
          </p:nvPr>
        </p:nvSpPr>
        <p:spPr/>
        <p:txBody>
          <a:bodyPr/>
          <a:lstStyle/>
          <a:p>
            <a:r>
              <a:rPr lang="de-DE" dirty="0"/>
              <a:t>User Management</a:t>
            </a:r>
          </a:p>
        </p:txBody>
      </p:sp>
      <p:cxnSp>
        <p:nvCxnSpPr>
          <p:cNvPr id="9" name="Gerade Verbindung mit Pfeil 8"/>
          <p:cNvCxnSpPr/>
          <p:nvPr/>
        </p:nvCxnSpPr>
        <p:spPr>
          <a:xfrm>
            <a:off x="3702530" y="2488456"/>
            <a:ext cx="2357109" cy="30615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3827388" y="2794606"/>
            <a:ext cx="2233844" cy="142204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C:\Users\kopowski_t\Desktop\Oasy\Galilei\Screenshots\Mozilla Firefox_04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9109" y="1993214"/>
            <a:ext cx="2880000" cy="12062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 name="Gerade Verbindung mit Pfeil 19"/>
          <p:cNvCxnSpPr/>
          <p:nvPr/>
        </p:nvCxnSpPr>
        <p:spPr>
          <a:xfrm>
            <a:off x="3827388" y="3064520"/>
            <a:ext cx="2233844" cy="187220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uppieren 11"/>
          <p:cNvGrpSpPr/>
          <p:nvPr/>
        </p:nvGrpSpPr>
        <p:grpSpPr>
          <a:xfrm>
            <a:off x="6061232" y="1921515"/>
            <a:ext cx="4083810" cy="3245714"/>
            <a:chOff x="6061232" y="1921503"/>
            <a:chExt cx="4083810" cy="3245714"/>
          </a:xfrm>
          <a:effectLst>
            <a:outerShdw blurRad="50800" dist="38100" dir="2700000" algn="tl" rotWithShape="0">
              <a:prstClr val="black">
                <a:alpha val="40000"/>
              </a:prstClr>
            </a:outerShdw>
          </a:effectLst>
        </p:grpSpPr>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232" y="1921503"/>
              <a:ext cx="4083810" cy="324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hteck 21"/>
            <p:cNvSpPr/>
            <p:nvPr/>
          </p:nvSpPr>
          <p:spPr>
            <a:xfrm>
              <a:off x="6131644" y="2621036"/>
              <a:ext cx="3096344" cy="3471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hteck 22"/>
            <p:cNvSpPr/>
            <p:nvPr/>
          </p:nvSpPr>
          <p:spPr>
            <a:xfrm>
              <a:off x="6099040" y="4043089"/>
              <a:ext cx="3096344" cy="3471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eck 23"/>
            <p:cNvSpPr/>
            <p:nvPr/>
          </p:nvSpPr>
          <p:spPr>
            <a:xfrm>
              <a:off x="6099040" y="4763169"/>
              <a:ext cx="3096344" cy="3471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feld 25"/>
          <p:cNvSpPr txBox="1"/>
          <p:nvPr/>
        </p:nvSpPr>
        <p:spPr>
          <a:xfrm>
            <a:off x="1019078" y="5177212"/>
            <a:ext cx="4320480" cy="1200256"/>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marL="285528" indent="-285528">
              <a:buFontTx/>
              <a:buChar char="-"/>
            </a:pPr>
            <a:r>
              <a:rPr lang="en-US" sz="1800" dirty="0" smtClean="0"/>
              <a:t>Other </a:t>
            </a:r>
            <a:r>
              <a:rPr lang="en-US" sz="1800" dirty="0"/>
              <a:t>predefined types are</a:t>
            </a:r>
          </a:p>
          <a:p>
            <a:pPr marL="742218" lvl="1" indent="-285528">
              <a:buFontTx/>
              <a:buChar char="-"/>
            </a:pPr>
            <a:r>
              <a:rPr lang="en-US" sz="1800" dirty="0" smtClean="0"/>
              <a:t>Queue</a:t>
            </a:r>
          </a:p>
          <a:p>
            <a:pPr marL="742218" lvl="1" indent="-285528">
              <a:buFontTx/>
              <a:buChar char="-"/>
            </a:pPr>
            <a:r>
              <a:rPr lang="en-US" sz="1800" dirty="0" smtClean="0"/>
              <a:t>Host </a:t>
            </a:r>
            <a:r>
              <a:rPr lang="en-US" sz="1800" dirty="0"/>
              <a:t>(IP PBX)</a:t>
            </a:r>
          </a:p>
          <a:p>
            <a:pPr marL="742218" lvl="1" indent="-285528">
              <a:buFontTx/>
              <a:buChar char="-"/>
            </a:pPr>
            <a:r>
              <a:rPr lang="en-US" sz="1800" dirty="0" smtClean="0"/>
              <a:t>Agent</a:t>
            </a:r>
            <a:endParaRPr lang="en-GB" sz="1800" dirty="0"/>
          </a:p>
        </p:txBody>
      </p:sp>
      <p:sp>
        <p:nvSpPr>
          <p:cNvPr id="27" name="Textfeld 26"/>
          <p:cNvSpPr txBox="1"/>
          <p:nvPr/>
        </p:nvSpPr>
        <p:spPr>
          <a:xfrm>
            <a:off x="6059637" y="5751329"/>
            <a:ext cx="3384375" cy="923257"/>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marL="285528" indent="-285528">
              <a:buFontTx/>
              <a:buChar char="-"/>
            </a:pPr>
            <a:r>
              <a:rPr lang="en-US" sz="1800" dirty="0"/>
              <a:t>Authorization groups from </a:t>
            </a:r>
            <a:r>
              <a:rPr lang="en-US" sz="1800" dirty="0" smtClean="0"/>
              <a:t>the</a:t>
            </a:r>
          </a:p>
          <a:p>
            <a:r>
              <a:rPr lang="en-US" sz="1800" dirty="0" smtClean="0"/>
              <a:t>"Type </a:t>
            </a:r>
            <a:r>
              <a:rPr lang="en-US" sz="1800" dirty="0"/>
              <a:t>= agent" </a:t>
            </a:r>
            <a:r>
              <a:rPr lang="en-US" sz="1800" dirty="0" smtClean="0"/>
              <a:t>and “Type = host” will </a:t>
            </a:r>
            <a:r>
              <a:rPr lang="en-US" sz="1800" dirty="0"/>
              <a:t>be </a:t>
            </a:r>
            <a:r>
              <a:rPr lang="en-US" sz="1800" dirty="0" smtClean="0"/>
              <a:t>released with a </a:t>
            </a:r>
            <a:r>
              <a:rPr lang="en-US" sz="1800" dirty="0"/>
              <a:t>later </a:t>
            </a:r>
            <a:r>
              <a:rPr lang="en-US" sz="1800" dirty="0" smtClean="0"/>
              <a:t>sw.</a:t>
            </a:r>
            <a:endParaRPr lang="en-GB" sz="1800" dirty="0"/>
          </a:p>
        </p:txBody>
      </p:sp>
      <p:cxnSp>
        <p:nvCxnSpPr>
          <p:cNvPr id="21" name="Gerade Verbindung mit Pfeil 20"/>
          <p:cNvCxnSpPr>
            <a:endCxn id="27" idx="1"/>
          </p:cNvCxnSpPr>
          <p:nvPr/>
        </p:nvCxnSpPr>
        <p:spPr>
          <a:xfrm flipV="1">
            <a:off x="3539356" y="6212958"/>
            <a:ext cx="2520281" cy="3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 descr="C:\Users\kopowski_t\Desktop\Oasy\Galilei\Screenshots\Mozilla Firefox_04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330163" y="1537951"/>
            <a:ext cx="1290232" cy="3623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kopowski_t\Desktop\Oasy\Galilei\Screenshots\Mozilla Firefox_04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69532" y="1568382"/>
            <a:ext cx="1103490" cy="3296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kopowski_t\Desktop\Oasy\Galilei\Screenshots\Mozilla Firefox_043.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92623" y="1670041"/>
            <a:ext cx="1531410" cy="3118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4" name="Gerade Verbindung 3"/>
          <p:cNvCxnSpPr/>
          <p:nvPr/>
        </p:nvCxnSpPr>
        <p:spPr>
          <a:xfrm>
            <a:off x="6061232" y="3496568"/>
            <a:ext cx="408381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6059636" y="3136528"/>
            <a:ext cx="408381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27490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User Management</a:t>
            </a:r>
          </a:p>
        </p:txBody>
      </p:sp>
      <p:grpSp>
        <p:nvGrpSpPr>
          <p:cNvPr id="3" name="Gruppieren 2"/>
          <p:cNvGrpSpPr/>
          <p:nvPr/>
        </p:nvGrpSpPr>
        <p:grpSpPr>
          <a:xfrm>
            <a:off x="369862" y="2317153"/>
            <a:ext cx="4083810" cy="3245714"/>
            <a:chOff x="1019076" y="1921503"/>
            <a:chExt cx="4083810" cy="3245714"/>
          </a:xfrm>
          <a:effectLst>
            <a:outerShdw blurRad="50800" dist="38100" dir="2700000" algn="tl" rotWithShape="0">
              <a:prstClr val="black">
                <a:alpha val="40000"/>
              </a:prstClr>
            </a:outerShdw>
          </a:effectLst>
        </p:grpSpPr>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76" y="1921503"/>
              <a:ext cx="4083810" cy="324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hteck 21"/>
            <p:cNvSpPr/>
            <p:nvPr/>
          </p:nvSpPr>
          <p:spPr>
            <a:xfrm>
              <a:off x="3324474" y="2271269"/>
              <a:ext cx="912141" cy="28959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6" name="Textfeld 135"/>
          <p:cNvSpPr txBox="1"/>
          <p:nvPr/>
        </p:nvSpPr>
        <p:spPr>
          <a:xfrm>
            <a:off x="369862" y="5828820"/>
            <a:ext cx="4465637" cy="1200256"/>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en-US" sz="1800" dirty="0"/>
              <a:t>Default permissions of "</a:t>
            </a:r>
            <a:r>
              <a:rPr lang="en-US" sz="1800" dirty="0" smtClean="0"/>
              <a:t>Type=user</a:t>
            </a:r>
            <a:r>
              <a:rPr lang="en-US" sz="1800" dirty="0"/>
              <a:t>" for the authorization group "Admins" and "All users".</a:t>
            </a:r>
          </a:p>
          <a:p>
            <a:r>
              <a:rPr lang="en-US" sz="1800" dirty="0"/>
              <a:t>Permission groups can be adapted or added individually.</a:t>
            </a:r>
            <a:endParaRPr lang="en-GB" sz="1800" dirty="0"/>
          </a:p>
        </p:txBody>
      </p:sp>
      <p:sp>
        <p:nvSpPr>
          <p:cNvPr id="137" name="Rechteck 136"/>
          <p:cNvSpPr/>
          <p:nvPr/>
        </p:nvSpPr>
        <p:spPr>
          <a:xfrm>
            <a:off x="369862" y="3064521"/>
            <a:ext cx="3025478" cy="202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138" name="Rechteck 137"/>
          <p:cNvSpPr/>
          <p:nvPr/>
        </p:nvSpPr>
        <p:spPr>
          <a:xfrm>
            <a:off x="369862" y="4517105"/>
            <a:ext cx="3025478" cy="20233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grpSp>
        <p:nvGrpSpPr>
          <p:cNvPr id="113" name="Gruppieren 112"/>
          <p:cNvGrpSpPr/>
          <p:nvPr/>
        </p:nvGrpSpPr>
        <p:grpSpPr>
          <a:xfrm>
            <a:off x="3395352" y="3068951"/>
            <a:ext cx="2535959" cy="1826448"/>
            <a:chOff x="3395340" y="2624015"/>
            <a:chExt cx="2535959" cy="1826447"/>
          </a:xfrm>
        </p:grpSpPr>
        <p:cxnSp>
          <p:nvCxnSpPr>
            <p:cNvPr id="8" name="Gerade Verbindung mit Pfeil 7"/>
            <p:cNvCxnSpPr/>
            <p:nvPr/>
          </p:nvCxnSpPr>
          <p:spPr>
            <a:xfrm>
              <a:off x="5339556" y="3842376"/>
              <a:ext cx="57606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Gerade Verbindung mit Pfeil 102"/>
            <p:cNvCxnSpPr/>
            <p:nvPr/>
          </p:nvCxnSpPr>
          <p:spPr>
            <a:xfrm>
              <a:off x="5339556" y="2776488"/>
              <a:ext cx="57606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Gerade Verbindung mit Pfeil 103"/>
            <p:cNvCxnSpPr/>
            <p:nvPr/>
          </p:nvCxnSpPr>
          <p:spPr>
            <a:xfrm>
              <a:off x="5339556" y="2632472"/>
              <a:ext cx="57606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Gerade Verbindung mit Pfeil 106"/>
            <p:cNvCxnSpPr/>
            <p:nvPr/>
          </p:nvCxnSpPr>
          <p:spPr>
            <a:xfrm flipV="1">
              <a:off x="5339556" y="2624015"/>
              <a:ext cx="0" cy="1218361"/>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12" name="Gerade Verbindung mit Pfeil 111"/>
            <p:cNvCxnSpPr/>
            <p:nvPr/>
          </p:nvCxnSpPr>
          <p:spPr>
            <a:xfrm flipV="1">
              <a:off x="3395340" y="2720754"/>
              <a:ext cx="1944216" cy="4812"/>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p:nvPr/>
          </p:nvCxnSpPr>
          <p:spPr>
            <a:xfrm>
              <a:off x="5123532" y="4144640"/>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p:nvPr/>
          </p:nvCxnSpPr>
          <p:spPr>
            <a:xfrm>
              <a:off x="5139211" y="3986392"/>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Gerade Verbindung mit Pfeil 116"/>
            <p:cNvCxnSpPr/>
            <p:nvPr/>
          </p:nvCxnSpPr>
          <p:spPr>
            <a:xfrm>
              <a:off x="5130562" y="3687686"/>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Gerade Verbindung mit Pfeil 117"/>
            <p:cNvCxnSpPr/>
            <p:nvPr/>
          </p:nvCxnSpPr>
          <p:spPr>
            <a:xfrm>
              <a:off x="5130115" y="3069517"/>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Gerade Verbindung mit Pfeil 118"/>
            <p:cNvCxnSpPr/>
            <p:nvPr/>
          </p:nvCxnSpPr>
          <p:spPr>
            <a:xfrm>
              <a:off x="5130562" y="3524411"/>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Gerade Verbindung mit Pfeil 119"/>
            <p:cNvCxnSpPr/>
            <p:nvPr/>
          </p:nvCxnSpPr>
          <p:spPr>
            <a:xfrm>
              <a:off x="5139211" y="4450462"/>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Gerade Verbindung mit Pfeil 121"/>
            <p:cNvCxnSpPr/>
            <p:nvPr/>
          </p:nvCxnSpPr>
          <p:spPr>
            <a:xfrm>
              <a:off x="5123532" y="2927620"/>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Gerade Verbindung mit Pfeil 122"/>
            <p:cNvCxnSpPr/>
            <p:nvPr/>
          </p:nvCxnSpPr>
          <p:spPr>
            <a:xfrm>
              <a:off x="5123532" y="3366784"/>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Gerade Verbindung mit Pfeil 123"/>
            <p:cNvCxnSpPr/>
            <p:nvPr/>
          </p:nvCxnSpPr>
          <p:spPr>
            <a:xfrm>
              <a:off x="5129668" y="4288656"/>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Gerade Verbindung mit Pfeil 124"/>
            <p:cNvCxnSpPr/>
            <p:nvPr/>
          </p:nvCxnSpPr>
          <p:spPr>
            <a:xfrm>
              <a:off x="5130562" y="3227217"/>
              <a:ext cx="792088"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Gerade Verbindung mit Pfeil 127"/>
            <p:cNvCxnSpPr/>
            <p:nvPr/>
          </p:nvCxnSpPr>
          <p:spPr>
            <a:xfrm>
              <a:off x="3404883" y="4179867"/>
              <a:ext cx="1734328" cy="0"/>
            </a:xfrm>
            <a:prstGeom prst="straightConnector1">
              <a:avLst/>
            </a:prstGeom>
            <a:ln w="25400">
              <a:solidFill>
                <a:srgbClr val="0070C0"/>
              </a:solidFill>
              <a:tailEnd type="none"/>
            </a:ln>
          </p:spPr>
          <p:style>
            <a:lnRef idx="1">
              <a:schemeClr val="accent1"/>
            </a:lnRef>
            <a:fillRef idx="0">
              <a:schemeClr val="accent1"/>
            </a:fillRef>
            <a:effectRef idx="0">
              <a:schemeClr val="accent1"/>
            </a:effectRef>
            <a:fontRef idx="minor">
              <a:schemeClr val="tx1"/>
            </a:fontRef>
          </p:style>
        </p:cxnSp>
        <p:cxnSp>
          <p:nvCxnSpPr>
            <p:cNvPr id="129" name="Gerade Verbindung mit Pfeil 128"/>
            <p:cNvCxnSpPr/>
            <p:nvPr/>
          </p:nvCxnSpPr>
          <p:spPr>
            <a:xfrm>
              <a:off x="5130116" y="2927620"/>
              <a:ext cx="9095" cy="1522842"/>
            </a:xfrm>
            <a:prstGeom prst="straightConnector1">
              <a:avLst/>
            </a:prstGeom>
            <a:ln w="25400">
              <a:solidFill>
                <a:srgbClr val="0070C0"/>
              </a:solidFill>
              <a:tailEnd type="none"/>
            </a:ln>
          </p:spPr>
          <p:style>
            <a:lnRef idx="1">
              <a:schemeClr val="accent1"/>
            </a:lnRef>
            <a:fillRef idx="0">
              <a:schemeClr val="accent1"/>
            </a:fillRef>
            <a:effectRef idx="0">
              <a:schemeClr val="accent1"/>
            </a:effectRef>
            <a:fontRef idx="minor">
              <a:schemeClr val="tx1"/>
            </a:fontRef>
          </p:style>
        </p:cxnSp>
      </p:grpSp>
      <p:sp>
        <p:nvSpPr>
          <p:cNvPr id="108" name="Textfeld 107"/>
          <p:cNvSpPr txBox="1"/>
          <p:nvPr/>
        </p:nvSpPr>
        <p:spPr>
          <a:xfrm>
            <a:off x="6131644" y="2516910"/>
            <a:ext cx="3096344" cy="2923877"/>
          </a:xfrm>
          <a:prstGeom prst="rect">
            <a:avLst/>
          </a:prstGeom>
          <a:noFill/>
        </p:spPr>
        <p:txBody>
          <a:bodyPr wrap="square" lIns="0" tIns="0" rIns="0" bIns="0" rtlCol="0">
            <a:spAutoFit/>
          </a:bodyPr>
          <a:lstStyle/>
          <a:p>
            <a:pPr defTabSz="400445"/>
            <a:r>
              <a:rPr lang="en-US" sz="1000" dirty="0" smtClean="0">
                <a:solidFill>
                  <a:prstClr val="black"/>
                </a:solidFill>
              </a:rPr>
              <a:t>Busy </a:t>
            </a:r>
            <a:r>
              <a:rPr lang="en-US" sz="1000" dirty="0">
                <a:solidFill>
                  <a:prstClr val="black"/>
                </a:solidFill>
              </a:rPr>
              <a:t>lamp field</a:t>
            </a:r>
          </a:p>
          <a:p>
            <a:pPr defTabSz="400445"/>
            <a:r>
              <a:rPr lang="en-US" sz="1000" dirty="0">
                <a:solidFill>
                  <a:prstClr val="black"/>
                </a:solidFill>
              </a:rPr>
              <a:t>"Monitoring" of queues</a:t>
            </a:r>
          </a:p>
          <a:p>
            <a:pPr defTabSz="400445"/>
            <a:r>
              <a:rPr lang="en-US" sz="1000" dirty="0">
                <a:solidFill>
                  <a:prstClr val="black"/>
                </a:solidFill>
              </a:rPr>
              <a:t>"Monitoring" of its own queue</a:t>
            </a:r>
          </a:p>
          <a:p>
            <a:pPr defTabSz="400445"/>
            <a:r>
              <a:rPr lang="en-US" sz="1000" dirty="0">
                <a:solidFill>
                  <a:prstClr val="black"/>
                </a:solidFill>
              </a:rPr>
              <a:t>Redirecting queues</a:t>
            </a:r>
          </a:p>
          <a:p>
            <a:pPr defTabSz="400445"/>
            <a:r>
              <a:rPr lang="en-US" sz="1000" dirty="0">
                <a:solidFill>
                  <a:prstClr val="black"/>
                </a:solidFill>
              </a:rPr>
              <a:t>Log in as a different user on the web interface</a:t>
            </a:r>
          </a:p>
          <a:p>
            <a:pPr defTabSz="400445"/>
            <a:r>
              <a:rPr lang="en-US" sz="1000" dirty="0">
                <a:solidFill>
                  <a:prstClr val="black"/>
                </a:solidFill>
              </a:rPr>
              <a:t>Member in the internal phonebook</a:t>
            </a:r>
          </a:p>
          <a:p>
            <a:pPr defTabSz="400445"/>
            <a:r>
              <a:rPr lang="en-US" sz="1000" dirty="0">
                <a:solidFill>
                  <a:prstClr val="black"/>
                </a:solidFill>
              </a:rPr>
              <a:t>Hot </a:t>
            </a:r>
            <a:r>
              <a:rPr lang="en-US" sz="1000" dirty="0" err="1">
                <a:solidFill>
                  <a:prstClr val="black"/>
                </a:solidFill>
              </a:rPr>
              <a:t>Desking</a:t>
            </a:r>
            <a:endParaRPr lang="en-US" sz="1000" dirty="0">
              <a:solidFill>
                <a:prstClr val="black"/>
              </a:solidFill>
            </a:endParaRPr>
          </a:p>
          <a:p>
            <a:pPr defTabSz="400445"/>
            <a:r>
              <a:rPr lang="en-US" sz="1000" dirty="0">
                <a:solidFill>
                  <a:prstClr val="black"/>
                </a:solidFill>
              </a:rPr>
              <a:t>Logon / Logoff in a queue</a:t>
            </a:r>
          </a:p>
          <a:p>
            <a:pPr defTabSz="400445"/>
            <a:r>
              <a:rPr lang="en-US" sz="1000" dirty="0">
                <a:solidFill>
                  <a:prstClr val="black"/>
                </a:solidFill>
              </a:rPr>
              <a:t>Activate / deactivate call forwarding</a:t>
            </a:r>
          </a:p>
          <a:p>
            <a:pPr defTabSz="400445"/>
            <a:r>
              <a:rPr lang="en-US" sz="1000" dirty="0">
                <a:solidFill>
                  <a:prstClr val="black"/>
                </a:solidFill>
              </a:rPr>
              <a:t>Enter CLIP (displayed number)</a:t>
            </a:r>
          </a:p>
          <a:p>
            <a:pPr defTabSz="400445"/>
            <a:r>
              <a:rPr lang="en-US" sz="1000" dirty="0">
                <a:solidFill>
                  <a:prstClr val="black"/>
                </a:solidFill>
              </a:rPr>
              <a:t>Add CLIR (Calling Line Identification </a:t>
            </a:r>
            <a:r>
              <a:rPr lang="en-US" sz="1000" dirty="0" smtClean="0">
                <a:solidFill>
                  <a:prstClr val="black"/>
                </a:solidFill>
              </a:rPr>
              <a:t>Restriction)</a:t>
            </a:r>
            <a:endParaRPr lang="en-US" sz="1000" dirty="0">
              <a:solidFill>
                <a:prstClr val="black"/>
              </a:solidFill>
            </a:endParaRPr>
          </a:p>
          <a:p>
            <a:pPr defTabSz="400445"/>
            <a:r>
              <a:rPr lang="en-US" sz="1000" dirty="0">
                <a:solidFill>
                  <a:prstClr val="black"/>
                </a:solidFill>
              </a:rPr>
              <a:t>Enable routing profiles</a:t>
            </a:r>
          </a:p>
          <a:p>
            <a:pPr defTabSz="400445"/>
            <a:r>
              <a:rPr lang="en-US" sz="1000" dirty="0">
                <a:solidFill>
                  <a:prstClr val="black"/>
                </a:solidFill>
              </a:rPr>
              <a:t>Call Waiting</a:t>
            </a:r>
          </a:p>
          <a:p>
            <a:pPr defTabSz="400445"/>
            <a:r>
              <a:rPr lang="en-US" sz="1000" dirty="0">
                <a:solidFill>
                  <a:prstClr val="black"/>
                </a:solidFill>
              </a:rPr>
              <a:t>Select ringtone</a:t>
            </a:r>
          </a:p>
          <a:p>
            <a:pPr defTabSz="400445"/>
            <a:r>
              <a:rPr lang="en-US" sz="1000" dirty="0">
                <a:solidFill>
                  <a:prstClr val="black"/>
                </a:solidFill>
              </a:rPr>
              <a:t>Do not disturb</a:t>
            </a:r>
          </a:p>
          <a:p>
            <a:pPr defTabSz="400445"/>
            <a:r>
              <a:rPr lang="en-US" sz="1000" dirty="0">
                <a:solidFill>
                  <a:prstClr val="black"/>
                </a:solidFill>
              </a:rPr>
              <a:t>wake-up call</a:t>
            </a:r>
          </a:p>
          <a:p>
            <a:pPr defTabSz="400445"/>
            <a:r>
              <a:rPr lang="en-US" sz="1000" dirty="0">
                <a:solidFill>
                  <a:prstClr val="black"/>
                </a:solidFill>
              </a:rPr>
              <a:t>direct appeal</a:t>
            </a:r>
          </a:p>
          <a:p>
            <a:pPr defTabSz="400445"/>
            <a:r>
              <a:rPr lang="en-US" sz="1000" dirty="0">
                <a:solidFill>
                  <a:prstClr val="black"/>
                </a:solidFill>
              </a:rPr>
              <a:t>Managing Global Contacts</a:t>
            </a:r>
          </a:p>
          <a:p>
            <a:pPr defTabSz="400445"/>
            <a:r>
              <a:rPr lang="en-US" sz="1000" dirty="0">
                <a:solidFill>
                  <a:prstClr val="black"/>
                </a:solidFill>
              </a:rPr>
              <a:t>Breaching of forwarded calls</a:t>
            </a:r>
            <a:endParaRPr lang="en-GB" sz="1000" dirty="0">
              <a:solidFill>
                <a:prstClr val="black"/>
              </a:solidFill>
            </a:endParaRPr>
          </a:p>
        </p:txBody>
      </p:sp>
      <p:pic>
        <p:nvPicPr>
          <p:cNvPr id="11266" name="Picture 2" descr="C:\Users\kopowski_t\Desktop\Oasy\Galilei\Screenshots\Mozilla Firefox_04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95140" y="1912392"/>
            <a:ext cx="1290232" cy="362323"/>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kopowski_t\Desktop\Oasy\Galilei\Screenshots\Mozilla Firefox_04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34509" y="1942823"/>
            <a:ext cx="1103490" cy="329609"/>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Gerade Verbindung 29"/>
          <p:cNvCxnSpPr/>
          <p:nvPr/>
        </p:nvCxnSpPr>
        <p:spPr>
          <a:xfrm>
            <a:off x="371004" y="3568576"/>
            <a:ext cx="408381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371004" y="3928616"/>
            <a:ext cx="408381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190332"/>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opowski_t\Desktop\Oasy\Galilei\Screenshots\Mozilla Firefox_16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992" y="2473932"/>
            <a:ext cx="4478360" cy="30388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1" name="Picture 3" descr="C:\Users\kopowski_t\Desktop\Oasy\Galilei\Screenshots\Mozilla Firefox_16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373316" y="2481446"/>
            <a:ext cx="2838448" cy="22860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Busy</a:t>
            </a:r>
            <a:r>
              <a:rPr lang="de-DE" dirty="0"/>
              <a:t> </a:t>
            </a:r>
            <a:r>
              <a:rPr lang="de-DE" dirty="0" err="1"/>
              <a:t>Lamp</a:t>
            </a:r>
            <a:r>
              <a:rPr lang="de-DE" dirty="0"/>
              <a:t> Field</a:t>
            </a:r>
          </a:p>
        </p:txBody>
      </p:sp>
      <p:cxnSp>
        <p:nvCxnSpPr>
          <p:cNvPr id="37" name="Gerade Verbindung mit Pfeil 36"/>
          <p:cNvCxnSpPr>
            <a:stCxn id="49" idx="0"/>
            <a:endCxn id="48" idx="2"/>
          </p:cNvCxnSpPr>
          <p:nvPr/>
        </p:nvCxnSpPr>
        <p:spPr>
          <a:xfrm flipV="1">
            <a:off x="1779642" y="4101042"/>
            <a:ext cx="0" cy="97970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7172" name="Picture 4" descr="C:\Users\kopowski_t\Desktop\Oasy\Galilei\Screenshots\Mozilla Firefox_16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490468" y="2200424"/>
            <a:ext cx="2684183" cy="8224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4" descr="C:\Users\kopowski_t\Desktop\Oasy\Galilei\Screenshots\Mozilla Firefox_16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490469" y="3243909"/>
            <a:ext cx="2684182" cy="214917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7" name="Gewinkelte Verbindung 16"/>
          <p:cNvCxnSpPr>
            <a:stCxn id="48" idx="3"/>
          </p:cNvCxnSpPr>
          <p:nvPr/>
        </p:nvCxnSpPr>
        <p:spPr bwMode="auto">
          <a:xfrm>
            <a:off x="3251324" y="3910210"/>
            <a:ext cx="1224136" cy="641874"/>
          </a:xfrm>
          <a:prstGeom prst="bentConnector3">
            <a:avLst>
              <a:gd name="adj1" fmla="val 50000"/>
            </a:avLst>
          </a:prstGeom>
          <a:solidFill>
            <a:schemeClr val="accent1"/>
          </a:solidFill>
          <a:ln w="19050" cap="flat" cmpd="sng" algn="ctr">
            <a:solidFill>
              <a:schemeClr val="accent6"/>
            </a:solidFill>
            <a:prstDash val="solid"/>
            <a:round/>
            <a:headEnd type="none" w="med" len="med"/>
            <a:tailEnd type="triangle"/>
          </a:ln>
          <a:effectLst/>
        </p:spPr>
      </p:cxnSp>
      <p:cxnSp>
        <p:nvCxnSpPr>
          <p:cNvPr id="34" name="Gewinkelte Verbindung 33"/>
          <p:cNvCxnSpPr>
            <a:stCxn id="33" idx="3"/>
            <a:endCxn id="55" idx="1"/>
          </p:cNvCxnSpPr>
          <p:nvPr/>
        </p:nvCxnSpPr>
        <p:spPr bwMode="auto">
          <a:xfrm flipV="1">
            <a:off x="6635700" y="3879252"/>
            <a:ext cx="1396550" cy="625722"/>
          </a:xfrm>
          <a:prstGeom prst="bentConnector3">
            <a:avLst>
              <a:gd name="adj1" fmla="val 50000"/>
            </a:avLst>
          </a:prstGeom>
          <a:solidFill>
            <a:schemeClr val="accent1"/>
          </a:solidFill>
          <a:ln w="19050" cap="flat" cmpd="sng" algn="ctr">
            <a:solidFill>
              <a:schemeClr val="accent6"/>
            </a:solidFill>
            <a:prstDash val="solid"/>
            <a:round/>
            <a:headEnd type="none" w="med" len="med"/>
            <a:tailEnd type="triangle"/>
          </a:ln>
          <a:effectLst/>
        </p:spPr>
      </p:cxnSp>
      <p:sp>
        <p:nvSpPr>
          <p:cNvPr id="36" name="Textfeld 35"/>
          <p:cNvSpPr txBox="1"/>
          <p:nvPr/>
        </p:nvSpPr>
        <p:spPr>
          <a:xfrm>
            <a:off x="3426162" y="1634634"/>
            <a:ext cx="381682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en-GB" sz="1800" dirty="0" smtClean="0">
                <a:solidFill>
                  <a:prstClr val="black"/>
                </a:solidFill>
              </a:rPr>
              <a:t>Permissions for the user</a:t>
            </a:r>
            <a:endParaRPr lang="en-GB" sz="1800" dirty="0">
              <a:solidFill>
                <a:prstClr val="black"/>
              </a:solidFill>
            </a:endParaRPr>
          </a:p>
        </p:txBody>
      </p:sp>
      <p:sp>
        <p:nvSpPr>
          <p:cNvPr id="38" name="Textfeld 37"/>
          <p:cNvSpPr txBox="1"/>
          <p:nvPr/>
        </p:nvSpPr>
        <p:spPr>
          <a:xfrm>
            <a:off x="307960" y="5918429"/>
            <a:ext cx="3816822"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en-US" sz="1800" dirty="0">
                <a:solidFill>
                  <a:prstClr val="black"/>
                </a:solidFill>
              </a:rPr>
              <a:t>Users with the </a:t>
            </a:r>
            <a:r>
              <a:rPr lang="en-US" sz="1800" dirty="0" smtClean="0">
                <a:solidFill>
                  <a:prstClr val="black"/>
                </a:solidFill>
              </a:rPr>
              <a:t>permission “Busy Lamp Field" </a:t>
            </a:r>
            <a:r>
              <a:rPr lang="en-US" sz="1800" dirty="0">
                <a:solidFill>
                  <a:prstClr val="black"/>
                </a:solidFill>
              </a:rPr>
              <a:t>are displayed in the assigned Busy Lamp Field.</a:t>
            </a:r>
            <a:endParaRPr lang="en-GB" sz="1800" dirty="0">
              <a:solidFill>
                <a:prstClr val="black"/>
              </a:solidFill>
            </a:endParaRPr>
          </a:p>
        </p:txBody>
      </p:sp>
      <p:sp>
        <p:nvSpPr>
          <p:cNvPr id="39" name="Textfeld 38"/>
          <p:cNvSpPr txBox="1"/>
          <p:nvPr/>
        </p:nvSpPr>
        <p:spPr>
          <a:xfrm>
            <a:off x="6209555" y="5918429"/>
            <a:ext cx="3816822"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en-US" sz="1800" dirty="0" smtClean="0">
                <a:solidFill>
                  <a:prstClr val="black"/>
                </a:solidFill>
              </a:rPr>
              <a:t>These groups may not </a:t>
            </a:r>
            <a:r>
              <a:rPr lang="en-US" sz="1800" dirty="0">
                <a:solidFill>
                  <a:prstClr val="black"/>
                </a:solidFill>
              </a:rPr>
              <a:t>have the </a:t>
            </a:r>
            <a:r>
              <a:rPr lang="en-US" sz="1800" dirty="0" smtClean="0">
                <a:solidFill>
                  <a:prstClr val="black"/>
                </a:solidFill>
              </a:rPr>
              <a:t>“Busy Lamp Field" permission, </a:t>
            </a:r>
            <a:r>
              <a:rPr lang="en-US" sz="1800" dirty="0">
                <a:solidFill>
                  <a:prstClr val="black"/>
                </a:solidFill>
              </a:rPr>
              <a:t>when groups </a:t>
            </a:r>
            <a:r>
              <a:rPr lang="en-US" sz="1800" dirty="0" smtClean="0">
                <a:solidFill>
                  <a:prstClr val="black"/>
                </a:solidFill>
              </a:rPr>
              <a:t>of BLFs are configured.</a:t>
            </a:r>
            <a:endParaRPr lang="en-GB" sz="1800" dirty="0">
              <a:solidFill>
                <a:prstClr val="black"/>
              </a:solidFill>
            </a:endParaRPr>
          </a:p>
        </p:txBody>
      </p:sp>
      <p:sp>
        <p:nvSpPr>
          <p:cNvPr id="40" name="Rechteck 39"/>
          <p:cNvSpPr/>
          <p:nvPr/>
        </p:nvSpPr>
        <p:spPr>
          <a:xfrm>
            <a:off x="8032250" y="4862642"/>
            <a:ext cx="1843810" cy="50613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41" name="Gerade Verbindung mit Pfeil 40"/>
          <p:cNvCxnSpPr>
            <a:endCxn id="42" idx="2"/>
          </p:cNvCxnSpPr>
          <p:nvPr/>
        </p:nvCxnSpPr>
        <p:spPr>
          <a:xfrm flipV="1">
            <a:off x="8832560" y="5393084"/>
            <a:ext cx="0" cy="52534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p:cNvCxnSpPr>
            <a:endCxn id="49" idx="2"/>
          </p:cNvCxnSpPr>
          <p:nvPr/>
        </p:nvCxnSpPr>
        <p:spPr>
          <a:xfrm flipV="1">
            <a:off x="1779642" y="5368776"/>
            <a:ext cx="0" cy="549656"/>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8" name="Rechteck 47"/>
          <p:cNvSpPr/>
          <p:nvPr/>
        </p:nvSpPr>
        <p:spPr>
          <a:xfrm>
            <a:off x="307960" y="3719377"/>
            <a:ext cx="2943364" cy="38166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49" name="Rechteck 48"/>
          <p:cNvSpPr/>
          <p:nvPr/>
        </p:nvSpPr>
        <p:spPr>
          <a:xfrm>
            <a:off x="307960" y="5080745"/>
            <a:ext cx="2943364" cy="28803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55" name="Rechteck 54"/>
          <p:cNvSpPr/>
          <p:nvPr/>
        </p:nvSpPr>
        <p:spPr>
          <a:xfrm>
            <a:off x="8032250" y="3752718"/>
            <a:ext cx="1843810" cy="25306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
        <p:nvSpPr>
          <p:cNvPr id="33" name="Rechteck 32"/>
          <p:cNvSpPr/>
          <p:nvPr/>
        </p:nvSpPr>
        <p:spPr>
          <a:xfrm>
            <a:off x="4475460" y="4361251"/>
            <a:ext cx="2160240" cy="2874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Tree>
    <p:extLst>
      <p:ext uri="{BB962C8B-B14F-4D97-AF65-F5344CB8AC3E}">
        <p14:creationId xmlns:p14="http://schemas.microsoft.com/office/powerpoint/2010/main" val="174853764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kopowski_t\Desktop\Oasy\Galilei\Screenshots\Mozilla Firefox_16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787828" y="3046038"/>
            <a:ext cx="1998921" cy="24667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descr="C:\Users\kopowski_t\Desktop\Oasy\Galilei\Screenshots\Mozilla Firefox_16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1002" y="2411127"/>
            <a:ext cx="6739442" cy="27738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Busy</a:t>
            </a:r>
            <a:r>
              <a:rPr lang="de-DE" dirty="0"/>
              <a:t> </a:t>
            </a:r>
            <a:r>
              <a:rPr lang="de-DE" dirty="0" err="1"/>
              <a:t>Lamp</a:t>
            </a:r>
            <a:r>
              <a:rPr lang="de-DE" dirty="0"/>
              <a:t> Field</a:t>
            </a:r>
          </a:p>
        </p:txBody>
      </p:sp>
      <p:sp>
        <p:nvSpPr>
          <p:cNvPr id="21" name="Rechteck 20"/>
          <p:cNvSpPr/>
          <p:nvPr/>
        </p:nvSpPr>
        <p:spPr>
          <a:xfrm>
            <a:off x="2789964" y="3836946"/>
            <a:ext cx="3701720" cy="117178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cxnSp>
        <p:nvCxnSpPr>
          <p:cNvPr id="23" name="Gerade Verbindung mit Pfeil 22"/>
          <p:cNvCxnSpPr/>
          <p:nvPr/>
        </p:nvCxnSpPr>
        <p:spPr bwMode="auto">
          <a:xfrm>
            <a:off x="6491684" y="4774432"/>
            <a:ext cx="1282401" cy="0"/>
          </a:xfrm>
          <a:prstGeom prst="straightConnector1">
            <a:avLst/>
          </a:prstGeom>
          <a:solidFill>
            <a:schemeClr val="accent1"/>
          </a:solidFill>
          <a:ln w="25400" cap="flat" cmpd="sng" algn="ctr">
            <a:solidFill>
              <a:schemeClr val="accent6"/>
            </a:solidFill>
            <a:prstDash val="solid"/>
            <a:round/>
            <a:headEnd type="none" w="med" len="med"/>
            <a:tailEnd type="triangle"/>
          </a:ln>
          <a:effectLst/>
        </p:spPr>
      </p:cxnSp>
      <p:sp>
        <p:nvSpPr>
          <p:cNvPr id="26" name="Textfeld 25"/>
          <p:cNvSpPr txBox="1"/>
          <p:nvPr/>
        </p:nvSpPr>
        <p:spPr>
          <a:xfrm>
            <a:off x="3426162" y="1634634"/>
            <a:ext cx="381682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en-US" sz="1800" dirty="0" smtClean="0">
                <a:solidFill>
                  <a:prstClr val="black"/>
                </a:solidFill>
              </a:rPr>
              <a:t>Permissions for </a:t>
            </a:r>
            <a:r>
              <a:rPr lang="en-US" sz="1800" dirty="0">
                <a:solidFill>
                  <a:prstClr val="black"/>
                </a:solidFill>
              </a:rPr>
              <a:t>the Web interface</a:t>
            </a:r>
            <a:endParaRPr lang="en-GB" sz="1800" dirty="0">
              <a:solidFill>
                <a:prstClr val="black"/>
              </a:solidFill>
            </a:endParaRPr>
          </a:p>
        </p:txBody>
      </p:sp>
      <p:sp>
        <p:nvSpPr>
          <p:cNvPr id="10" name="Rechteck 9"/>
          <p:cNvSpPr/>
          <p:nvPr/>
        </p:nvSpPr>
        <p:spPr>
          <a:xfrm>
            <a:off x="7774085" y="4608366"/>
            <a:ext cx="2012664" cy="32895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50"/>
            <a:endParaRPr lang="en-GB">
              <a:solidFill>
                <a:prstClr val="white"/>
              </a:solidFill>
            </a:endParaRPr>
          </a:p>
        </p:txBody>
      </p:sp>
    </p:spTree>
    <p:extLst>
      <p:ext uri="{BB962C8B-B14F-4D97-AF65-F5344CB8AC3E}">
        <p14:creationId xmlns:p14="http://schemas.microsoft.com/office/powerpoint/2010/main" val="230156062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Busy</a:t>
            </a:r>
            <a:r>
              <a:rPr lang="de-DE" dirty="0"/>
              <a:t> </a:t>
            </a:r>
            <a:r>
              <a:rPr lang="de-DE" dirty="0" err="1"/>
              <a:t>Lamp</a:t>
            </a:r>
            <a:r>
              <a:rPr lang="de-DE" dirty="0"/>
              <a:t> Field</a:t>
            </a:r>
          </a:p>
        </p:txBody>
      </p:sp>
      <p:sp>
        <p:nvSpPr>
          <p:cNvPr id="36" name="Textfeld 35"/>
          <p:cNvSpPr txBox="1"/>
          <p:nvPr/>
        </p:nvSpPr>
        <p:spPr>
          <a:xfrm>
            <a:off x="3426162" y="1634634"/>
            <a:ext cx="381682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57050"/>
            <a:r>
              <a:rPr lang="en-GB" sz="1800" dirty="0" smtClean="0">
                <a:solidFill>
                  <a:prstClr val="black"/>
                </a:solidFill>
              </a:rPr>
              <a:t>Usage of the BLF</a:t>
            </a:r>
            <a:endParaRPr lang="en-GB" sz="1800" dirty="0">
              <a:solidFill>
                <a:prstClr val="black"/>
              </a:solidFill>
            </a:endParaRPr>
          </a:p>
        </p:txBody>
      </p:sp>
      <p:pic>
        <p:nvPicPr>
          <p:cNvPr id="16386" name="Picture 2" descr="G:\Screenshots\Mozilla Firefox_28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79116" y="2358918"/>
            <a:ext cx="8423889" cy="24499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16046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rdenardo\AppData\Local\Temp\SNAGHTML1783eb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842" y="1768376"/>
            <a:ext cx="5462858" cy="129714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Hardware </a:t>
            </a:r>
            <a:r>
              <a:rPr lang="de-DE" dirty="0" err="1" smtClean="0"/>
              <a:t>Overview</a:t>
            </a:r>
            <a:r>
              <a:rPr lang="de-DE" dirty="0" smtClean="0"/>
              <a:t> T640 PRO</a:t>
            </a:r>
            <a:endParaRPr lang="de-DE" dirty="0"/>
          </a:p>
        </p:txBody>
      </p:sp>
      <p:sp>
        <p:nvSpPr>
          <p:cNvPr id="484" name="Textfeld 483"/>
          <p:cNvSpPr txBox="1"/>
          <p:nvPr/>
        </p:nvSpPr>
        <p:spPr>
          <a:xfrm>
            <a:off x="6635700" y="1408336"/>
            <a:ext cx="3672408" cy="2769989"/>
          </a:xfrm>
          <a:prstGeom prst="rect">
            <a:avLst/>
          </a:prstGeom>
          <a:noFill/>
          <a:ln w="25400">
            <a:solidFill>
              <a:schemeClr val="bg1"/>
            </a:solidFill>
          </a:ln>
        </p:spPr>
        <p:txBody>
          <a:bodyPr wrap="square" rtlCol="0">
            <a:spAutoFit/>
          </a:bodyPr>
          <a:lstStyle/>
          <a:p>
            <a:r>
              <a:rPr lang="de-DE" sz="2800" b="1" dirty="0" smtClean="0"/>
              <a:t>Media Gateway</a:t>
            </a:r>
            <a:br>
              <a:rPr lang="de-DE" sz="2800" b="1" dirty="0" smtClean="0"/>
            </a:br>
            <a:r>
              <a:rPr lang="de-DE" sz="2000" b="1" dirty="0" smtClean="0"/>
              <a:t>4 x BRI</a:t>
            </a:r>
            <a:br>
              <a:rPr lang="de-DE" sz="2000" b="1" dirty="0" smtClean="0"/>
            </a:br>
            <a:r>
              <a:rPr lang="de-DE" sz="2000" b="1" dirty="0" smtClean="0"/>
              <a:t>4 x FXS</a:t>
            </a:r>
          </a:p>
          <a:p>
            <a:r>
              <a:rPr lang="de-DE" sz="2000" b="1" dirty="0" smtClean="0"/>
              <a:t>4 x FXO</a:t>
            </a:r>
          </a:p>
          <a:p>
            <a:r>
              <a:rPr lang="de-DE" sz="2000" b="1" dirty="0" smtClean="0"/>
              <a:t>4 x LAN </a:t>
            </a:r>
            <a:r>
              <a:rPr lang="de-DE" sz="2000" b="1" dirty="0" err="1" smtClean="0"/>
              <a:t>PoE</a:t>
            </a:r>
            <a:r>
              <a:rPr lang="de-DE" sz="2000" b="1" dirty="0" smtClean="0"/>
              <a:t> 1Gbit/s</a:t>
            </a:r>
          </a:p>
          <a:p>
            <a:r>
              <a:rPr lang="de-DE" sz="2000" b="1" dirty="0" smtClean="0"/>
              <a:t>8 x LAN </a:t>
            </a:r>
            <a:r>
              <a:rPr lang="de-DE" sz="2000" b="1" dirty="0" err="1" smtClean="0"/>
              <a:t>PoE</a:t>
            </a:r>
            <a:r>
              <a:rPr lang="de-DE" sz="2000" b="1" dirty="0" smtClean="0"/>
              <a:t> 100Mbit/s</a:t>
            </a:r>
          </a:p>
          <a:p>
            <a:endParaRPr lang="de-DE" sz="600" b="1" dirty="0" smtClean="0"/>
          </a:p>
          <a:p>
            <a:r>
              <a:rPr lang="de-DE" sz="2000" b="1" dirty="0" smtClean="0"/>
              <a:t>WAN, </a:t>
            </a:r>
            <a:r>
              <a:rPr lang="de-DE" sz="2000" b="1" dirty="0" err="1" smtClean="0"/>
              <a:t>Console</a:t>
            </a:r>
            <a:r>
              <a:rPr lang="de-DE" sz="2000" b="1" dirty="0" smtClean="0"/>
              <a:t> </a:t>
            </a:r>
            <a:r>
              <a:rPr lang="de-DE" sz="2000" b="1" dirty="0" err="1" smtClean="0"/>
              <a:t>and</a:t>
            </a:r>
            <a:r>
              <a:rPr lang="de-DE" sz="2000" b="1" dirty="0" smtClean="0"/>
              <a:t> USB-Ports </a:t>
            </a:r>
            <a:r>
              <a:rPr lang="de-DE" sz="2000" b="1" dirty="0" err="1" smtClean="0"/>
              <a:t>are</a:t>
            </a:r>
            <a:r>
              <a:rPr lang="de-DE" sz="2000" b="1" dirty="0" smtClean="0"/>
              <a:t> not </a:t>
            </a:r>
            <a:r>
              <a:rPr lang="de-DE" sz="2000" b="1" dirty="0" err="1" smtClean="0"/>
              <a:t>used</a:t>
            </a:r>
            <a:r>
              <a:rPr lang="de-DE" sz="2000" b="1" dirty="0" smtClean="0"/>
              <a:t> </a:t>
            </a:r>
            <a:r>
              <a:rPr lang="de-DE" sz="2000" b="1" dirty="0" err="1" smtClean="0"/>
              <a:t>for</a:t>
            </a:r>
            <a:r>
              <a:rPr lang="de-DE" sz="2000" b="1" dirty="0" smtClean="0"/>
              <a:t> </a:t>
            </a:r>
            <a:r>
              <a:rPr lang="de-DE" sz="2000" b="1" dirty="0" err="1" smtClean="0"/>
              <a:t>the</a:t>
            </a:r>
            <a:r>
              <a:rPr lang="de-DE" sz="2000" b="1" dirty="0" smtClean="0"/>
              <a:t> IP-PBX </a:t>
            </a:r>
            <a:r>
              <a:rPr lang="de-DE" sz="2000" b="1" dirty="0" err="1" smtClean="0"/>
              <a:t>system</a:t>
            </a:r>
            <a:r>
              <a:rPr lang="de-DE" sz="2000" b="1" dirty="0" smtClean="0"/>
              <a:t>.</a:t>
            </a:r>
            <a:endParaRPr lang="en-GB" sz="2000" b="1" dirty="0"/>
          </a:p>
        </p:txBody>
      </p:sp>
      <p:sp>
        <p:nvSpPr>
          <p:cNvPr id="485" name="Textfeld 484"/>
          <p:cNvSpPr txBox="1"/>
          <p:nvPr/>
        </p:nvSpPr>
        <p:spPr>
          <a:xfrm>
            <a:off x="1539114" y="3610964"/>
            <a:ext cx="4304498" cy="2369880"/>
          </a:xfrm>
          <a:prstGeom prst="rect">
            <a:avLst/>
          </a:prstGeom>
          <a:noFill/>
          <a:ln w="25400">
            <a:noFill/>
          </a:ln>
        </p:spPr>
        <p:txBody>
          <a:bodyPr wrap="square" rtlCol="0">
            <a:spAutoFit/>
          </a:bodyPr>
          <a:lstStyle/>
          <a:p>
            <a:r>
              <a:rPr lang="de-DE" sz="2800" b="1" dirty="0" smtClean="0"/>
              <a:t>IP PBX </a:t>
            </a:r>
            <a:r>
              <a:rPr lang="de-DE" sz="2800" b="1" dirty="0" err="1" smtClean="0"/>
              <a:t>system</a:t>
            </a:r>
            <a:endParaRPr lang="de-DE" sz="2800" b="1" dirty="0" smtClean="0"/>
          </a:p>
          <a:p>
            <a:r>
              <a:rPr lang="de-DE" sz="2000" b="1" dirty="0" smtClean="0"/>
              <a:t>CPU Intel Atom 1,6 GHz</a:t>
            </a:r>
            <a:br>
              <a:rPr lang="de-DE" sz="2000" b="1" dirty="0" smtClean="0"/>
            </a:br>
            <a:r>
              <a:rPr lang="de-DE" sz="2000" b="1" dirty="0" smtClean="0"/>
              <a:t>RAM 2 GB</a:t>
            </a:r>
          </a:p>
          <a:p>
            <a:r>
              <a:rPr lang="de-DE" sz="2000" b="1" dirty="0" smtClean="0"/>
              <a:t>HDD 500 MB SATA</a:t>
            </a:r>
          </a:p>
          <a:p>
            <a:r>
              <a:rPr lang="de-DE" sz="2000" b="1" dirty="0" smtClean="0"/>
              <a:t>3 x USB 2.0</a:t>
            </a:r>
          </a:p>
          <a:p>
            <a:r>
              <a:rPr lang="de-DE" sz="2000" b="1" dirty="0" smtClean="0"/>
              <a:t>VGA</a:t>
            </a:r>
          </a:p>
          <a:p>
            <a:r>
              <a:rPr lang="de-DE" sz="2000" b="1" dirty="0" smtClean="0"/>
              <a:t>2 x LAN 1Gbit/s (</a:t>
            </a:r>
            <a:r>
              <a:rPr lang="de-DE" sz="2000" b="1" dirty="0" err="1" smtClean="0"/>
              <a:t>deactivated</a:t>
            </a:r>
            <a:r>
              <a:rPr lang="de-DE" sz="2000" b="1" dirty="0" smtClean="0"/>
              <a:t>)</a:t>
            </a:r>
            <a:endParaRPr lang="en-GB" sz="2000" b="1" dirty="0"/>
          </a:p>
        </p:txBody>
      </p:sp>
      <p:pic>
        <p:nvPicPr>
          <p:cNvPr id="4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791" y="4399860"/>
            <a:ext cx="5467329"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uppieren 3"/>
          <p:cNvGrpSpPr/>
          <p:nvPr/>
        </p:nvGrpSpPr>
        <p:grpSpPr>
          <a:xfrm>
            <a:off x="2828320" y="2020368"/>
            <a:ext cx="2894716" cy="369332"/>
            <a:chOff x="2828320" y="2020368"/>
            <a:chExt cx="2894716" cy="369332"/>
          </a:xfrm>
        </p:grpSpPr>
        <p:sp>
          <p:nvSpPr>
            <p:cNvPr id="3" name="Textfeld 2"/>
            <p:cNvSpPr txBox="1"/>
            <p:nvPr/>
          </p:nvSpPr>
          <p:spPr>
            <a:xfrm>
              <a:off x="2828320" y="2020368"/>
              <a:ext cx="792088" cy="369332"/>
            </a:xfrm>
            <a:prstGeom prst="rect">
              <a:avLst/>
            </a:prstGeom>
            <a:noFill/>
          </p:spPr>
          <p:txBody>
            <a:bodyPr wrap="square" rtlCol="0">
              <a:spAutoFit/>
            </a:bodyPr>
            <a:lstStyle/>
            <a:p>
              <a:pPr algn="ctr"/>
              <a:r>
                <a:rPr lang="de-DE" sz="1800" b="1" dirty="0"/>
                <a:t>BRI</a:t>
              </a:r>
              <a:endParaRPr lang="en-GB" dirty="0"/>
            </a:p>
          </p:txBody>
        </p:sp>
        <p:sp>
          <p:nvSpPr>
            <p:cNvPr id="8" name="Textfeld 7"/>
            <p:cNvSpPr txBox="1"/>
            <p:nvPr/>
          </p:nvSpPr>
          <p:spPr>
            <a:xfrm>
              <a:off x="3894223" y="2020368"/>
              <a:ext cx="792088" cy="369332"/>
            </a:xfrm>
            <a:prstGeom prst="rect">
              <a:avLst/>
            </a:prstGeom>
            <a:noFill/>
          </p:spPr>
          <p:txBody>
            <a:bodyPr wrap="square" rtlCol="0">
              <a:spAutoFit/>
            </a:bodyPr>
            <a:lstStyle/>
            <a:p>
              <a:pPr algn="ctr"/>
              <a:r>
                <a:rPr lang="de-DE" sz="1800" b="1" dirty="0" smtClean="0"/>
                <a:t>FXS</a:t>
              </a:r>
              <a:endParaRPr lang="en-GB" dirty="0"/>
            </a:p>
          </p:txBody>
        </p:sp>
        <p:sp>
          <p:nvSpPr>
            <p:cNvPr id="9" name="Textfeld 8"/>
            <p:cNvSpPr txBox="1"/>
            <p:nvPr/>
          </p:nvSpPr>
          <p:spPr>
            <a:xfrm>
              <a:off x="4930948" y="2020368"/>
              <a:ext cx="792088" cy="369332"/>
            </a:xfrm>
            <a:prstGeom prst="rect">
              <a:avLst/>
            </a:prstGeom>
            <a:noFill/>
          </p:spPr>
          <p:txBody>
            <a:bodyPr wrap="square" rtlCol="0">
              <a:spAutoFit/>
            </a:bodyPr>
            <a:lstStyle/>
            <a:p>
              <a:pPr algn="ctr"/>
              <a:r>
                <a:rPr lang="de-DE" sz="1800" b="1" dirty="0" smtClean="0"/>
                <a:t>FXO</a:t>
              </a:r>
              <a:endParaRPr lang="en-GB" dirty="0"/>
            </a:p>
          </p:txBody>
        </p:sp>
      </p:grpSp>
      <p:grpSp>
        <p:nvGrpSpPr>
          <p:cNvPr id="5" name="Gruppieren 4"/>
          <p:cNvGrpSpPr/>
          <p:nvPr/>
        </p:nvGrpSpPr>
        <p:grpSpPr>
          <a:xfrm>
            <a:off x="2722487" y="3050611"/>
            <a:ext cx="2689077" cy="369332"/>
            <a:chOff x="2722487" y="3050611"/>
            <a:chExt cx="2689077" cy="369332"/>
          </a:xfrm>
        </p:grpSpPr>
        <p:sp>
          <p:nvSpPr>
            <p:cNvPr id="12" name="Textfeld 11"/>
            <p:cNvSpPr txBox="1"/>
            <p:nvPr/>
          </p:nvSpPr>
          <p:spPr>
            <a:xfrm>
              <a:off x="2722487" y="3050611"/>
              <a:ext cx="1031882" cy="369332"/>
            </a:xfrm>
            <a:prstGeom prst="rect">
              <a:avLst/>
            </a:prstGeom>
            <a:noFill/>
          </p:spPr>
          <p:txBody>
            <a:bodyPr wrap="square" rtlCol="0">
              <a:spAutoFit/>
            </a:bodyPr>
            <a:lstStyle/>
            <a:p>
              <a:pPr algn="ctr"/>
              <a:r>
                <a:rPr lang="de-DE" sz="1800" b="1" dirty="0" smtClean="0"/>
                <a:t>1Gbit/s</a:t>
              </a:r>
              <a:endParaRPr lang="en-GB" dirty="0"/>
            </a:p>
          </p:txBody>
        </p:sp>
        <p:sp>
          <p:nvSpPr>
            <p:cNvPr id="13" name="Textfeld 12"/>
            <p:cNvSpPr txBox="1"/>
            <p:nvPr/>
          </p:nvSpPr>
          <p:spPr>
            <a:xfrm>
              <a:off x="4216276" y="3050611"/>
              <a:ext cx="1195288" cy="369332"/>
            </a:xfrm>
            <a:prstGeom prst="rect">
              <a:avLst/>
            </a:prstGeom>
            <a:noFill/>
          </p:spPr>
          <p:txBody>
            <a:bodyPr wrap="square" rtlCol="0">
              <a:spAutoFit/>
            </a:bodyPr>
            <a:lstStyle/>
            <a:p>
              <a:pPr algn="ctr"/>
              <a:r>
                <a:rPr lang="de-DE" sz="1800" b="1" dirty="0" smtClean="0"/>
                <a:t>100Mbit/s</a:t>
              </a:r>
              <a:endParaRPr lang="en-GB" dirty="0"/>
            </a:p>
          </p:txBody>
        </p:sp>
      </p:grpSp>
      <p:grpSp>
        <p:nvGrpSpPr>
          <p:cNvPr id="14" name="Gruppieren 13"/>
          <p:cNvGrpSpPr/>
          <p:nvPr/>
        </p:nvGrpSpPr>
        <p:grpSpPr>
          <a:xfrm>
            <a:off x="2434455" y="2675072"/>
            <a:ext cx="288032" cy="288032"/>
            <a:chOff x="6059636" y="5944840"/>
            <a:chExt cx="720080" cy="720080"/>
          </a:xfrm>
        </p:grpSpPr>
        <p:cxnSp>
          <p:nvCxnSpPr>
            <p:cNvPr id="15" name="Gerade Verbindung 14"/>
            <p:cNvCxnSpPr/>
            <p:nvPr/>
          </p:nvCxnSpPr>
          <p:spPr>
            <a:xfrm>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uppieren 16"/>
          <p:cNvGrpSpPr/>
          <p:nvPr/>
        </p:nvGrpSpPr>
        <p:grpSpPr>
          <a:xfrm>
            <a:off x="6106328" y="2662875"/>
            <a:ext cx="288032" cy="288032"/>
            <a:chOff x="6059636" y="5944840"/>
            <a:chExt cx="720080" cy="720080"/>
          </a:xfrm>
        </p:grpSpPr>
        <p:cxnSp>
          <p:nvCxnSpPr>
            <p:cNvPr id="18" name="Gerade Verbindung 17"/>
            <p:cNvCxnSpPr/>
            <p:nvPr/>
          </p:nvCxnSpPr>
          <p:spPr>
            <a:xfrm>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uppieren 19"/>
          <p:cNvGrpSpPr/>
          <p:nvPr/>
        </p:nvGrpSpPr>
        <p:grpSpPr>
          <a:xfrm>
            <a:off x="5555580" y="4792712"/>
            <a:ext cx="288032" cy="288032"/>
            <a:chOff x="6059636" y="5944840"/>
            <a:chExt cx="720080" cy="720080"/>
          </a:xfrm>
        </p:grpSpPr>
        <p:cxnSp>
          <p:nvCxnSpPr>
            <p:cNvPr id="21" name="Gerade Verbindung 20"/>
            <p:cNvCxnSpPr/>
            <p:nvPr/>
          </p:nvCxnSpPr>
          <p:spPr>
            <a:xfrm>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8732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opowski_t\Desktop\Oasy\Galilei\Screenshots\Mozilla Firefox_04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31389" y="3414885"/>
            <a:ext cx="4556425" cy="3187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4" name="Picture 2" descr="G:\Screenshots\Mozilla Firefox_27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1004" y="1768376"/>
            <a:ext cx="7832766" cy="28767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Pickup Groups</a:t>
            </a:r>
            <a:endParaRPr lang="de-DE" dirty="0"/>
          </a:p>
        </p:txBody>
      </p:sp>
      <p:sp>
        <p:nvSpPr>
          <p:cNvPr id="40" name="Rechteck 39"/>
          <p:cNvSpPr/>
          <p:nvPr/>
        </p:nvSpPr>
        <p:spPr>
          <a:xfrm>
            <a:off x="5798315" y="4881383"/>
            <a:ext cx="2282108" cy="3950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Gerade Verbindung mit Pfeil 40"/>
          <p:cNvCxnSpPr>
            <a:endCxn id="40" idx="0"/>
          </p:cNvCxnSpPr>
          <p:nvPr/>
        </p:nvCxnSpPr>
        <p:spPr>
          <a:xfrm flipH="1">
            <a:off x="6939369" y="3784600"/>
            <a:ext cx="272396" cy="109678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9" name="Rechteck 38"/>
          <p:cNvSpPr/>
          <p:nvPr/>
        </p:nvSpPr>
        <p:spPr>
          <a:xfrm>
            <a:off x="2459236" y="3352552"/>
            <a:ext cx="5544616" cy="4320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feld 47"/>
          <p:cNvSpPr txBox="1"/>
          <p:nvPr/>
        </p:nvSpPr>
        <p:spPr>
          <a:xfrm>
            <a:off x="2459236" y="4432672"/>
            <a:ext cx="2088232"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en-US" sz="1800" dirty="0"/>
              <a:t>Create </a:t>
            </a:r>
            <a:r>
              <a:rPr lang="en-US" sz="1800" dirty="0" smtClean="0"/>
              <a:t>a</a:t>
            </a:r>
          </a:p>
          <a:p>
            <a:pPr algn="ctr"/>
            <a:r>
              <a:rPr lang="en-US" sz="1800" dirty="0" smtClean="0"/>
              <a:t>Call </a:t>
            </a:r>
            <a:r>
              <a:rPr lang="en-US" sz="1800" dirty="0"/>
              <a:t>Pickup Group</a:t>
            </a:r>
            <a:endParaRPr lang="en-GB" sz="1800" dirty="0"/>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87" y="5959785"/>
            <a:ext cx="4571429" cy="77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e 10"/>
          <p:cNvSpPr/>
          <p:nvPr/>
        </p:nvSpPr>
        <p:spPr>
          <a:xfrm>
            <a:off x="3186351" y="6481465"/>
            <a:ext cx="186272" cy="171651"/>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11"/>
          <p:cNvSpPr/>
          <p:nvPr/>
        </p:nvSpPr>
        <p:spPr>
          <a:xfrm>
            <a:off x="2459236" y="3424560"/>
            <a:ext cx="314657" cy="22569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Gerade Verbindung mit Pfeil 12"/>
          <p:cNvCxnSpPr>
            <a:stCxn id="12" idx="4"/>
          </p:cNvCxnSpPr>
          <p:nvPr/>
        </p:nvCxnSpPr>
        <p:spPr>
          <a:xfrm flipH="1">
            <a:off x="2597756" y="3650259"/>
            <a:ext cx="18809" cy="2309526"/>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400594" y="5944840"/>
            <a:ext cx="4578921" cy="7920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Gerade Verbindung mit Pfeil 14"/>
          <p:cNvCxnSpPr>
            <a:stCxn id="48" idx="3"/>
          </p:cNvCxnSpPr>
          <p:nvPr/>
        </p:nvCxnSpPr>
        <p:spPr>
          <a:xfrm flipV="1">
            <a:off x="4547468" y="4270144"/>
            <a:ext cx="864096" cy="485657"/>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3539356" y="5656808"/>
            <a:ext cx="2088232" cy="369259"/>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a:t>Adding</a:t>
            </a:r>
            <a:r>
              <a:rPr lang="de-DE" sz="1800" dirty="0"/>
              <a:t> </a:t>
            </a:r>
            <a:r>
              <a:rPr lang="de-DE" sz="1800" dirty="0" smtClean="0"/>
              <a:t>Users</a:t>
            </a:r>
            <a:endParaRPr lang="en-GB" sz="1800" dirty="0"/>
          </a:p>
        </p:txBody>
      </p:sp>
    </p:spTree>
    <p:extLst>
      <p:ext uri="{BB962C8B-B14F-4D97-AF65-F5344CB8AC3E}">
        <p14:creationId xmlns:p14="http://schemas.microsoft.com/office/powerpoint/2010/main" val="2288788325"/>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Screenshots\Mozilla Firefox_27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8848" y="2200424"/>
            <a:ext cx="9901198" cy="27370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smtClean="0"/>
              <a:t>Hunt</a:t>
            </a:r>
            <a:r>
              <a:rPr lang="de-DE" dirty="0" smtClean="0"/>
              <a:t> Groups</a:t>
            </a:r>
            <a:endParaRPr lang="de-DE" dirty="0"/>
          </a:p>
        </p:txBody>
      </p:sp>
      <p:sp>
        <p:nvSpPr>
          <p:cNvPr id="6" name="Textfeld 5"/>
          <p:cNvSpPr txBox="1"/>
          <p:nvPr/>
        </p:nvSpPr>
        <p:spPr>
          <a:xfrm>
            <a:off x="2099196" y="5104133"/>
            <a:ext cx="2088232"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en-US" sz="1800" dirty="0"/>
              <a:t>Number of </a:t>
            </a:r>
            <a:r>
              <a:rPr lang="en-US" sz="1800" dirty="0" smtClean="0"/>
              <a:t>the</a:t>
            </a:r>
          </a:p>
          <a:p>
            <a:pPr algn="ctr"/>
            <a:r>
              <a:rPr lang="en-US" sz="1800" dirty="0" smtClean="0"/>
              <a:t>hunt group</a:t>
            </a:r>
            <a:endParaRPr lang="en-GB" sz="1800" dirty="0"/>
          </a:p>
        </p:txBody>
      </p:sp>
      <p:pic>
        <p:nvPicPr>
          <p:cNvPr id="7170" name="Picture 2" descr="C:\Users\kopowski_t\Desktop\F7605_SL750H PRO_T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448" y="5759225"/>
            <a:ext cx="695920" cy="90569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Gerade Verbindung mit Pfeil 6"/>
          <p:cNvCxnSpPr>
            <a:stCxn id="6" idx="0"/>
          </p:cNvCxnSpPr>
          <p:nvPr/>
        </p:nvCxnSpPr>
        <p:spPr>
          <a:xfrm flipV="1">
            <a:off x="3143312" y="4384053"/>
            <a:ext cx="0" cy="72008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7283772" y="4582035"/>
            <a:ext cx="648072" cy="20412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Gerade Verbindung mit Pfeil 14"/>
          <p:cNvCxnSpPr>
            <a:stCxn id="10" idx="2"/>
            <a:endCxn id="13" idx="0"/>
          </p:cNvCxnSpPr>
          <p:nvPr/>
        </p:nvCxnSpPr>
        <p:spPr>
          <a:xfrm flipH="1">
            <a:off x="6215169" y="4786157"/>
            <a:ext cx="1392639" cy="78445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235227" y="5492998"/>
            <a:ext cx="704729" cy="32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Gewinkelte Verbindung 22"/>
          <p:cNvCxnSpPr>
            <a:stCxn id="13" idx="3"/>
          </p:cNvCxnSpPr>
          <p:nvPr/>
        </p:nvCxnSpPr>
        <p:spPr>
          <a:xfrm flipV="1">
            <a:off x="7351017" y="5809909"/>
            <a:ext cx="1296144" cy="321300"/>
          </a:xfrm>
          <a:prstGeom prst="bentConnector3">
            <a:avLst>
              <a:gd name="adj1" fmla="val 101147"/>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5" name="Gruppieren 24"/>
          <p:cNvGrpSpPr/>
          <p:nvPr/>
        </p:nvGrpSpPr>
        <p:grpSpPr>
          <a:xfrm>
            <a:off x="5079320" y="5520412"/>
            <a:ext cx="2271697" cy="1197464"/>
            <a:chOff x="5079320" y="5520412"/>
            <a:chExt cx="2271697" cy="1197464"/>
          </a:xfrm>
        </p:grpSpPr>
        <p:grpSp>
          <p:nvGrpSpPr>
            <p:cNvPr id="8" name="Gruppieren 7"/>
            <p:cNvGrpSpPr/>
            <p:nvPr/>
          </p:nvGrpSpPr>
          <p:grpSpPr>
            <a:xfrm>
              <a:off x="5079320" y="5570608"/>
              <a:ext cx="2271697" cy="1121201"/>
              <a:chOff x="5372114" y="5356858"/>
              <a:chExt cx="2271697" cy="1121201"/>
            </a:xfrm>
          </p:grpSpPr>
          <p:pic>
            <p:nvPicPr>
              <p:cNvPr id="12" name="Picture 34" descr="DE900_SYS_TR_black_silkymetal"/>
              <p:cNvPicPr>
                <a:picLocks noChangeAspect="1" noChangeArrowheads="1"/>
              </p:cNvPicPr>
              <p:nvPr/>
            </p:nvPicPr>
            <p:blipFill>
              <a:blip r:embed="rId6" cstate="screen"/>
              <a:srcRect/>
              <a:stretch>
                <a:fillRect/>
              </a:stretch>
            </p:blipFill>
            <p:spPr bwMode="auto">
              <a:xfrm>
                <a:off x="6366718" y="5471633"/>
                <a:ext cx="1143570" cy="855172"/>
              </a:xfrm>
              <a:prstGeom prst="rect">
                <a:avLst/>
              </a:prstGeom>
              <a:noFill/>
              <a:ln w="9525">
                <a:noFill/>
                <a:miter lim="800000"/>
                <a:headEnd/>
                <a:tailEnd/>
              </a:ln>
            </p:spPr>
          </p:pic>
          <p:sp>
            <p:nvSpPr>
              <p:cNvPr id="13" name="Rechteck 12"/>
              <p:cNvSpPr/>
              <p:nvPr/>
            </p:nvSpPr>
            <p:spPr>
              <a:xfrm>
                <a:off x="5372114" y="5356858"/>
                <a:ext cx="2271697" cy="112120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feld 18"/>
            <p:cNvSpPr txBox="1"/>
            <p:nvPr/>
          </p:nvSpPr>
          <p:spPr>
            <a:xfrm>
              <a:off x="5210780" y="5520412"/>
              <a:ext cx="2016224" cy="353943"/>
            </a:xfrm>
            <a:prstGeom prst="rect">
              <a:avLst/>
            </a:prstGeom>
            <a:noFill/>
          </p:spPr>
          <p:txBody>
            <a:bodyPr wrap="square" rtlCol="0">
              <a:spAutoFit/>
            </a:bodyPr>
            <a:lstStyle/>
            <a:p>
              <a:pPr algn="ctr"/>
              <a:r>
                <a:rPr lang="de-DE" dirty="0" err="1" smtClean="0"/>
                <a:t>Example</a:t>
              </a:r>
              <a:endParaRPr lang="en-GB" dirty="0"/>
            </a:p>
          </p:txBody>
        </p:sp>
        <p:sp>
          <p:nvSpPr>
            <p:cNvPr id="29" name="Textfeld 28"/>
            <p:cNvSpPr txBox="1"/>
            <p:nvPr/>
          </p:nvSpPr>
          <p:spPr>
            <a:xfrm>
              <a:off x="5195540" y="6363933"/>
              <a:ext cx="2016224" cy="353943"/>
            </a:xfrm>
            <a:prstGeom prst="rect">
              <a:avLst/>
            </a:prstGeom>
            <a:noFill/>
          </p:spPr>
          <p:txBody>
            <a:bodyPr wrap="square" rtlCol="0">
              <a:spAutoFit/>
            </a:bodyPr>
            <a:lstStyle/>
            <a:p>
              <a:pPr algn="ctr"/>
              <a:r>
                <a:rPr lang="de-DE" dirty="0" smtClean="0"/>
                <a:t>Group </a:t>
              </a:r>
              <a:r>
                <a:rPr lang="de-DE" dirty="0" err="1" smtClean="0"/>
                <a:t>call</a:t>
              </a:r>
              <a:endParaRPr lang="en-GB" dirty="0"/>
            </a:p>
          </p:txBody>
        </p:sp>
      </p:gr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8558" y="2344438"/>
            <a:ext cx="2096667" cy="101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hteck 31"/>
          <p:cNvSpPr/>
          <p:nvPr/>
        </p:nvSpPr>
        <p:spPr>
          <a:xfrm>
            <a:off x="7283772" y="4360664"/>
            <a:ext cx="648072" cy="22137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hteck 32"/>
          <p:cNvSpPr/>
          <p:nvPr/>
        </p:nvSpPr>
        <p:spPr>
          <a:xfrm>
            <a:off x="7248559" y="2344440"/>
            <a:ext cx="2096666" cy="101190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Gewinkelte Verbindung 33"/>
          <p:cNvCxnSpPr>
            <a:stCxn id="33" idx="2"/>
            <a:endCxn id="32" idx="3"/>
          </p:cNvCxnSpPr>
          <p:nvPr/>
        </p:nvCxnSpPr>
        <p:spPr>
          <a:xfrm rot="5400000">
            <a:off x="7556865" y="3731322"/>
            <a:ext cx="1115007" cy="365048"/>
          </a:xfrm>
          <a:prstGeom prst="bentConnector2">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a:xfrm>
            <a:off x="7859836" y="2632472"/>
            <a:ext cx="0" cy="54612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5145940" y="5573420"/>
            <a:ext cx="512732" cy="353943"/>
          </a:xfrm>
          <a:prstGeom prst="rect">
            <a:avLst/>
          </a:prstGeom>
          <a:noFill/>
        </p:spPr>
        <p:txBody>
          <a:bodyPr wrap="square" rtlCol="0">
            <a:spAutoFit/>
          </a:bodyPr>
          <a:lstStyle/>
          <a:p>
            <a:r>
              <a:rPr lang="de-DE" dirty="0" smtClean="0"/>
              <a:t>101</a:t>
            </a:r>
            <a:endParaRPr lang="en-GB" dirty="0"/>
          </a:p>
        </p:txBody>
      </p:sp>
      <p:sp>
        <p:nvSpPr>
          <p:cNvPr id="40" name="Textfeld 39"/>
          <p:cNvSpPr txBox="1"/>
          <p:nvPr/>
        </p:nvSpPr>
        <p:spPr>
          <a:xfrm>
            <a:off x="6854669" y="5573420"/>
            <a:ext cx="512732" cy="353943"/>
          </a:xfrm>
          <a:prstGeom prst="rect">
            <a:avLst/>
          </a:prstGeom>
          <a:noFill/>
        </p:spPr>
        <p:txBody>
          <a:bodyPr wrap="square" rtlCol="0">
            <a:spAutoFit/>
          </a:bodyPr>
          <a:lstStyle/>
          <a:p>
            <a:r>
              <a:rPr lang="de-DE" dirty="0" smtClean="0"/>
              <a:t>102</a:t>
            </a:r>
            <a:endParaRPr lang="en-GB" dirty="0"/>
          </a:p>
        </p:txBody>
      </p:sp>
      <p:pic>
        <p:nvPicPr>
          <p:cNvPr id="24" name="Picture 2" descr="C:\Users\kopowski_t\Desktop\Oasy\Galilei\Screenshots\Mozilla Firefox_047.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563141" y="5465831"/>
            <a:ext cx="814402" cy="39515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72719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t_forwar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71312" y="1823723"/>
            <a:ext cx="8478936" cy="41931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a:t>Hunt</a:t>
            </a:r>
            <a:r>
              <a:rPr lang="de-DE" dirty="0"/>
              <a:t> Groups</a:t>
            </a:r>
          </a:p>
        </p:txBody>
      </p:sp>
      <p:sp>
        <p:nvSpPr>
          <p:cNvPr id="4" name="Foliennummernplatzhalter 3"/>
          <p:cNvSpPr>
            <a:spLocks noGrp="1"/>
          </p:cNvSpPr>
          <p:nvPr>
            <p:ph type="sldNum" sz="quarter" idx="12"/>
          </p:nvPr>
        </p:nvSpPr>
        <p:spPr/>
        <p:txBody>
          <a:bodyPr/>
          <a:lstStyle/>
          <a:p>
            <a:fld id="{6EF70C66-DF0F-408C-A41E-239540566B1B}" type="slidenum">
              <a:rPr lang="de-DE" smtClean="0"/>
              <a:pPr/>
              <a:t>62</a:t>
            </a:fld>
            <a:endParaRPr lang="de-DE"/>
          </a:p>
        </p:txBody>
      </p:sp>
      <p:grpSp>
        <p:nvGrpSpPr>
          <p:cNvPr id="3" name="Gruppieren 2"/>
          <p:cNvGrpSpPr/>
          <p:nvPr/>
        </p:nvGrpSpPr>
        <p:grpSpPr>
          <a:xfrm>
            <a:off x="5210780" y="2747512"/>
            <a:ext cx="3081104" cy="646258"/>
            <a:chOff x="1682388" y="5195784"/>
            <a:chExt cx="3081104" cy="646258"/>
          </a:xfrm>
        </p:grpSpPr>
        <p:cxnSp>
          <p:nvCxnSpPr>
            <p:cNvPr id="7" name="Gerade Verbindung mit Pfeil 6"/>
            <p:cNvCxnSpPr>
              <a:stCxn id="6" idx="1"/>
            </p:cNvCxnSpPr>
            <p:nvPr/>
          </p:nvCxnSpPr>
          <p:spPr>
            <a:xfrm flipH="1">
              <a:off x="1682388" y="5518913"/>
              <a:ext cx="992872"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2675260" y="5195784"/>
              <a:ext cx="2088232"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err="1" smtClean="0"/>
                <a:t>Number</a:t>
              </a:r>
              <a:r>
                <a:rPr lang="de-DE" sz="1800" dirty="0" smtClean="0"/>
                <a:t> </a:t>
              </a:r>
              <a:r>
                <a:rPr lang="de-DE" sz="1800" dirty="0" err="1" smtClean="0"/>
                <a:t>of</a:t>
              </a:r>
              <a:r>
                <a:rPr lang="de-DE" sz="1800" dirty="0" smtClean="0"/>
                <a:t> </a:t>
              </a:r>
              <a:r>
                <a:rPr lang="de-DE" sz="1800" dirty="0" err="1" smtClean="0"/>
                <a:t>the</a:t>
              </a:r>
              <a:endParaRPr lang="de-DE" sz="1800" dirty="0"/>
            </a:p>
            <a:p>
              <a:pPr algn="ctr"/>
              <a:r>
                <a:rPr lang="de-DE" sz="1800" dirty="0" err="1" smtClean="0"/>
                <a:t>hunt</a:t>
              </a:r>
              <a:r>
                <a:rPr lang="de-DE" sz="1800" dirty="0" smtClean="0"/>
                <a:t> </a:t>
              </a:r>
              <a:r>
                <a:rPr lang="de-DE" sz="1800" dirty="0" err="1" smtClean="0"/>
                <a:t>group</a:t>
              </a:r>
              <a:endParaRPr lang="en-GB" sz="1800" dirty="0"/>
            </a:p>
          </p:txBody>
        </p:sp>
      </p:grpSp>
    </p:spTree>
    <p:extLst>
      <p:ext uri="{BB962C8B-B14F-4D97-AF65-F5344CB8AC3E}">
        <p14:creationId xmlns:p14="http://schemas.microsoft.com/office/powerpoint/2010/main" val="136063777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ping-pongline.de/wp/wp-content/uploads/2012/02/Werk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16" y="1264320"/>
            <a:ext cx="1989253" cy="157349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smtClean="0"/>
              <a:t>Practical</a:t>
            </a:r>
            <a:r>
              <a:rPr lang="de-DE" dirty="0" smtClean="0"/>
              <a:t> </a:t>
            </a:r>
            <a:r>
              <a:rPr lang="de-DE" dirty="0" err="1" smtClean="0"/>
              <a:t>Exercise</a:t>
            </a:r>
            <a:endParaRPr lang="de-DE" dirty="0"/>
          </a:p>
        </p:txBody>
      </p:sp>
      <p:sp>
        <p:nvSpPr>
          <p:cNvPr id="3" name="Abgerundetes Rechteck 2"/>
          <p:cNvSpPr/>
          <p:nvPr/>
        </p:nvSpPr>
        <p:spPr>
          <a:xfrm>
            <a:off x="1883186"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367" tIns="45684" rIns="91367" bIns="45684" rtlCol="0" anchor="ctr" anchorCtr="1"/>
          <a:lstStyle/>
          <a:p>
            <a:pPr marL="285528" indent="-285528">
              <a:buFont typeface="Arial" pitchFamily="34" charset="0"/>
              <a:buChar char="•"/>
            </a:pPr>
            <a:r>
              <a:rPr lang="en-US" dirty="0"/>
              <a:t>Create </a:t>
            </a:r>
            <a:r>
              <a:rPr lang="en-US" dirty="0" smtClean="0"/>
              <a:t>Permission Groups</a:t>
            </a:r>
            <a:endParaRPr lang="en-US" dirty="0"/>
          </a:p>
          <a:p>
            <a:pPr marL="285528" indent="-285528">
              <a:buFont typeface="Arial" pitchFamily="34" charset="0"/>
              <a:buChar char="•"/>
            </a:pPr>
            <a:r>
              <a:rPr lang="en-US" dirty="0"/>
              <a:t>Creating a User</a:t>
            </a:r>
          </a:p>
          <a:p>
            <a:pPr marL="285528" indent="-285528">
              <a:buFont typeface="Arial" pitchFamily="34" charset="0"/>
              <a:buChar char="•"/>
            </a:pPr>
            <a:r>
              <a:rPr lang="en-US" dirty="0"/>
              <a:t>Configuring </a:t>
            </a:r>
            <a:r>
              <a:rPr lang="en-US" dirty="0" smtClean="0"/>
              <a:t>Outbound Routing</a:t>
            </a:r>
            <a:endParaRPr lang="en-US" dirty="0"/>
          </a:p>
          <a:p>
            <a:pPr marL="285528" indent="-285528">
              <a:buFont typeface="Arial" pitchFamily="34" charset="0"/>
              <a:buChar char="•"/>
            </a:pPr>
            <a:r>
              <a:rPr lang="en-US" dirty="0"/>
              <a:t>Setup </a:t>
            </a:r>
            <a:r>
              <a:rPr lang="en-US" dirty="0" smtClean="0"/>
              <a:t>Pickup </a:t>
            </a:r>
            <a:r>
              <a:rPr lang="en-US" dirty="0"/>
              <a:t>Group</a:t>
            </a:r>
          </a:p>
          <a:p>
            <a:pPr marL="285528" indent="-285528">
              <a:buFont typeface="Arial" pitchFamily="34" charset="0"/>
              <a:buChar char="•"/>
            </a:pPr>
            <a:r>
              <a:rPr lang="en-US" dirty="0" smtClean="0"/>
              <a:t>Setup Hunt Group</a:t>
            </a:r>
            <a:endParaRPr lang="de-DE" dirty="0"/>
          </a:p>
        </p:txBody>
      </p:sp>
    </p:spTree>
    <p:extLst>
      <p:ext uri="{BB962C8B-B14F-4D97-AF65-F5344CB8AC3E}">
        <p14:creationId xmlns:p14="http://schemas.microsoft.com/office/powerpoint/2010/main" val="112539477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Web-UI</a:t>
            </a:r>
            <a:endParaRPr lang="de-DE" dirty="0"/>
          </a:p>
        </p:txBody>
      </p:sp>
      <p:cxnSp>
        <p:nvCxnSpPr>
          <p:cNvPr id="5" name="Gerade Verbindung 4"/>
          <p:cNvCxnSpPr/>
          <p:nvPr/>
        </p:nvCxnSpPr>
        <p:spPr>
          <a:xfrm flipV="1">
            <a:off x="4907468" y="2283320"/>
            <a:ext cx="0" cy="102091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95"/>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7"/>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38" y="3424573"/>
            <a:ext cx="1523809" cy="242867"/>
          </a:xfrm>
          <a:prstGeom prst="rect">
            <a:avLst/>
          </a:prstGeom>
        </p:spPr>
      </p:pic>
      <p:pic>
        <p:nvPicPr>
          <p:cNvPr id="33" name="Grafik 3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1336" y="2776489"/>
            <a:ext cx="1523809" cy="250371"/>
          </a:xfrm>
          <a:prstGeom prst="rect">
            <a:avLst/>
          </a:prstGeom>
        </p:spPr>
      </p:pic>
      <p:sp>
        <p:nvSpPr>
          <p:cNvPr id="35" name="Textfeld 34"/>
          <p:cNvSpPr txBox="1"/>
          <p:nvPr/>
        </p:nvSpPr>
        <p:spPr>
          <a:xfrm>
            <a:off x="5246858" y="5086854"/>
            <a:ext cx="950754" cy="353870"/>
          </a:xfrm>
          <a:prstGeom prst="rect">
            <a:avLst/>
          </a:prstGeom>
          <a:noFill/>
        </p:spPr>
        <p:txBody>
          <a:bodyPr wrap="none" lIns="91367" tIns="45684" rIns="91367" bIns="45684" rtlCol="0">
            <a:spAutoFit/>
          </a:bodyPr>
          <a:lstStyle/>
          <a:p>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de-DE" dirty="0" smtClean="0">
                <a:solidFill>
                  <a:prstClr val="black"/>
                </a:solidFill>
              </a:rPr>
              <a:t>BRI</a:t>
            </a:r>
          </a:p>
          <a:p>
            <a:pPr algn="ctr"/>
            <a:r>
              <a:rPr lang="de-DE" dirty="0" smtClean="0">
                <a:solidFill>
                  <a:prstClr val="black"/>
                </a:solidFill>
              </a:rPr>
              <a:t>Analog </a:t>
            </a:r>
            <a:r>
              <a:rPr lang="de-DE" dirty="0" err="1" smtClean="0">
                <a:solidFill>
                  <a:prstClr val="black"/>
                </a:solidFill>
              </a:rPr>
              <a:t>line</a:t>
            </a:r>
            <a:endParaRPr lang="de-DE" dirty="0" smtClean="0">
              <a:solidFill>
                <a:prstClr val="black"/>
              </a:solidFill>
            </a:endParaRPr>
          </a:p>
        </p:txBody>
      </p:sp>
      <p:sp>
        <p:nvSpPr>
          <p:cNvPr id="44" name="Wolke 43"/>
          <p:cNvSpPr/>
          <p:nvPr/>
        </p:nvSpPr>
        <p:spPr>
          <a:xfrm>
            <a:off x="8620505" y="5008737"/>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de-DE" dirty="0" smtClean="0">
                <a:solidFill>
                  <a:prstClr val="black"/>
                </a:solidFill>
              </a:rPr>
              <a:t>ITSP</a:t>
            </a:r>
            <a:br>
              <a:rPr lang="de-DE" dirty="0" smtClean="0">
                <a:solidFill>
                  <a:prstClr val="black"/>
                </a:solidFill>
              </a:rPr>
            </a:br>
            <a:r>
              <a:rPr lang="de-DE" dirty="0" smtClean="0">
                <a:solidFill>
                  <a:prstClr val="black"/>
                </a:solidFill>
              </a:rPr>
              <a:t>Internet</a:t>
            </a:r>
          </a:p>
        </p:txBody>
      </p:sp>
      <p:cxnSp>
        <p:nvCxnSpPr>
          <p:cNvPr id="62" name="Gerade Verbindung 61"/>
          <p:cNvCxnSpPr/>
          <p:nvPr/>
        </p:nvCxnSpPr>
        <p:spPr>
          <a:xfrm flipV="1">
            <a:off x="5059867"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301" name="Gruppieren 300"/>
          <p:cNvGrpSpPr/>
          <p:nvPr/>
        </p:nvGrpSpPr>
        <p:grpSpPr>
          <a:xfrm>
            <a:off x="6495026" y="4048598"/>
            <a:ext cx="788745" cy="385107"/>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339" name="Gruppieren 338"/>
          <p:cNvGrpSpPr/>
          <p:nvPr/>
        </p:nvGrpSpPr>
        <p:grpSpPr>
          <a:xfrm>
            <a:off x="7431133" y="4048239"/>
            <a:ext cx="788745" cy="385107"/>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377" name="Gruppieren 376"/>
          <p:cNvGrpSpPr/>
          <p:nvPr/>
        </p:nvGrpSpPr>
        <p:grpSpPr>
          <a:xfrm>
            <a:off x="9299996" y="4048247"/>
            <a:ext cx="788745" cy="385107"/>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grpSp>
        <p:nvGrpSpPr>
          <p:cNvPr id="415" name="Gruppieren 414"/>
          <p:cNvGrpSpPr/>
          <p:nvPr/>
        </p:nvGrpSpPr>
        <p:grpSpPr>
          <a:xfrm>
            <a:off x="8367236" y="4048241"/>
            <a:ext cx="788745" cy="385107"/>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endParaRPr>
              </a:p>
            </p:txBody>
          </p:sp>
        </p:grpSp>
      </p:grpSp>
      <p:sp>
        <p:nvSpPr>
          <p:cNvPr id="75" name="Abgerundetes Rechteck 74"/>
          <p:cNvSpPr/>
          <p:nvPr/>
        </p:nvSpPr>
        <p:spPr>
          <a:xfrm>
            <a:off x="3381310" y="3146721"/>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lIns="91367" tIns="45684" rIns="91367" bIns="45684" rtlCol="0" anchor="ctr"/>
          <a:lstStyle/>
          <a:p>
            <a:pPr algn="ctr"/>
            <a:endParaRPr lang="de-DE">
              <a:solidFill>
                <a:prstClr val="black"/>
              </a:solidFill>
            </a:endParaRPr>
          </a:p>
        </p:txBody>
      </p:sp>
      <p:grpSp>
        <p:nvGrpSpPr>
          <p:cNvPr id="3" name="Gruppieren 2"/>
          <p:cNvGrpSpPr/>
          <p:nvPr/>
        </p:nvGrpSpPr>
        <p:grpSpPr>
          <a:xfrm>
            <a:off x="238871" y="3868604"/>
            <a:ext cx="4680477" cy="2787397"/>
            <a:chOff x="238859" y="3868601"/>
            <a:chExt cx="4680478" cy="2787397"/>
          </a:xfrm>
        </p:grpSpPr>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58" name="Textfeld 457"/>
          <p:cNvSpPr txBox="1"/>
          <p:nvPr/>
        </p:nvSpPr>
        <p:spPr>
          <a:xfrm>
            <a:off x="443010" y="1671816"/>
            <a:ext cx="2664299" cy="1200256"/>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de-DE" sz="1800" b="1" dirty="0" smtClean="0">
                <a:solidFill>
                  <a:prstClr val="black"/>
                </a:solidFill>
              </a:rPr>
              <a:t>Web-UI</a:t>
            </a:r>
            <a:endParaRPr lang="de-DE" sz="1800" b="1" dirty="0">
              <a:solidFill>
                <a:prstClr val="black"/>
              </a:solidFill>
            </a:endParaRPr>
          </a:p>
          <a:p>
            <a:pPr marL="742440" lvl="1" indent="-285750">
              <a:buFont typeface="Arial" panose="020B0604020202020204" pitchFamily="34" charset="0"/>
              <a:buChar char="•"/>
            </a:pPr>
            <a:r>
              <a:rPr lang="de-DE" sz="1800" dirty="0" err="1" smtClean="0">
                <a:solidFill>
                  <a:prstClr val="black"/>
                </a:solidFill>
              </a:rPr>
              <a:t>Permissions</a:t>
            </a:r>
            <a:endParaRPr lang="de-DE" sz="1800" dirty="0">
              <a:solidFill>
                <a:prstClr val="black"/>
              </a:solidFill>
            </a:endParaRPr>
          </a:p>
          <a:p>
            <a:pPr marL="742440" lvl="1" indent="-285750">
              <a:buFont typeface="Arial" panose="020B0604020202020204" pitchFamily="34" charset="0"/>
              <a:buChar char="•"/>
            </a:pPr>
            <a:r>
              <a:rPr lang="de-DE" sz="1800" dirty="0">
                <a:solidFill>
                  <a:prstClr val="black"/>
                </a:solidFill>
              </a:rPr>
              <a:t>Home</a:t>
            </a:r>
          </a:p>
          <a:p>
            <a:pPr marL="742440" lvl="1" indent="-285750">
              <a:buFont typeface="Arial" panose="020B0604020202020204" pitchFamily="34" charset="0"/>
              <a:buChar char="•"/>
            </a:pPr>
            <a:r>
              <a:rPr lang="de-DE" sz="1800" dirty="0">
                <a:solidFill>
                  <a:prstClr val="black"/>
                </a:solidFill>
              </a:rPr>
              <a:t>M</a:t>
            </a:r>
            <a:r>
              <a:rPr lang="de-DE" sz="1800" dirty="0" smtClean="0">
                <a:solidFill>
                  <a:prstClr val="black"/>
                </a:solidFill>
              </a:rPr>
              <a:t>enu</a:t>
            </a:r>
            <a:endParaRPr lang="de-DE" sz="1800" dirty="0">
              <a:solidFill>
                <a:prstClr val="black"/>
              </a:solidFill>
            </a:endParaRPr>
          </a:p>
        </p:txBody>
      </p:sp>
      <p:pic>
        <p:nvPicPr>
          <p:cNvPr id="459"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600" y="3280556"/>
            <a:ext cx="2737143" cy="6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528273"/>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Screenshots\Mozilla Firefox_27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55903" y="2632472"/>
            <a:ext cx="6317803" cy="33616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Web-UI</a:t>
            </a:r>
            <a:endParaRPr lang="de-DE" dirty="0"/>
          </a:p>
        </p:txBody>
      </p:sp>
      <p:sp>
        <p:nvSpPr>
          <p:cNvPr id="8" name="Textfeld 7"/>
          <p:cNvSpPr txBox="1"/>
          <p:nvPr/>
        </p:nvSpPr>
        <p:spPr>
          <a:xfrm>
            <a:off x="1455903" y="1696368"/>
            <a:ext cx="4320480"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en-US" sz="1800" dirty="0"/>
              <a:t>The administrator has the ability to customize the interface for the </a:t>
            </a:r>
            <a:r>
              <a:rPr lang="en-US" sz="1800" dirty="0" smtClean="0"/>
              <a:t>user.</a:t>
            </a:r>
            <a:endParaRPr lang="en-GB" sz="1800" dirty="0"/>
          </a:p>
        </p:txBody>
      </p:sp>
    </p:spTree>
    <p:extLst>
      <p:ext uri="{BB962C8B-B14F-4D97-AF65-F5344CB8AC3E}">
        <p14:creationId xmlns:p14="http://schemas.microsoft.com/office/powerpoint/2010/main" val="87004918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kopowski_t\Desktop\Oasy\Galilei\Screenshots\Mozilla Firefox_05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4966" y="2200424"/>
            <a:ext cx="9360000" cy="48705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Web-UI</a:t>
            </a:r>
            <a:endParaRPr lang="de-DE" dirty="0"/>
          </a:p>
        </p:txBody>
      </p:sp>
      <p:sp>
        <p:nvSpPr>
          <p:cNvPr id="8" name="Textfeld 7"/>
          <p:cNvSpPr txBox="1"/>
          <p:nvPr/>
        </p:nvSpPr>
        <p:spPr>
          <a:xfrm>
            <a:off x="1455902" y="1696371"/>
            <a:ext cx="4963774"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en-US" sz="1800" dirty="0"/>
              <a:t>By clicking </a:t>
            </a:r>
            <a:r>
              <a:rPr lang="en-US" sz="1800" dirty="0" smtClean="0"/>
              <a:t>the </a:t>
            </a:r>
            <a:r>
              <a:rPr lang="en-US" sz="1800" dirty="0"/>
              <a:t>"ON / OFF" </a:t>
            </a:r>
            <a:r>
              <a:rPr lang="en-US" sz="1800" dirty="0" smtClean="0"/>
              <a:t>button, </a:t>
            </a:r>
            <a:r>
              <a:rPr lang="en-US" sz="1800" dirty="0"/>
              <a:t>every available menu item can easily be shown or hidden</a:t>
            </a:r>
            <a:r>
              <a:rPr lang="en-US" sz="1800" dirty="0" smtClean="0"/>
              <a:t>.</a:t>
            </a:r>
            <a:endParaRPr lang="en-GB" sz="1800" dirty="0"/>
          </a:p>
        </p:txBody>
      </p:sp>
    </p:spTree>
    <p:extLst>
      <p:ext uri="{BB962C8B-B14F-4D97-AF65-F5344CB8AC3E}">
        <p14:creationId xmlns:p14="http://schemas.microsoft.com/office/powerpoint/2010/main" val="2064770887"/>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Screenshots\Mozilla Firefox_27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95140" y="2992512"/>
            <a:ext cx="6328898" cy="17746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Web-UI</a:t>
            </a:r>
            <a:endParaRPr lang="de-DE" dirty="0"/>
          </a:p>
        </p:txBody>
      </p:sp>
      <p:sp>
        <p:nvSpPr>
          <p:cNvPr id="8" name="Textfeld 7"/>
          <p:cNvSpPr txBox="1"/>
          <p:nvPr/>
        </p:nvSpPr>
        <p:spPr>
          <a:xfrm>
            <a:off x="1455903" y="1696371"/>
            <a:ext cx="4320480" cy="1200256"/>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en-US" sz="1800" dirty="0"/>
              <a:t>If user-dependent </a:t>
            </a:r>
            <a:r>
              <a:rPr lang="en-US" sz="1800" dirty="0" smtClean="0"/>
              <a:t>UIs are going to be configured, "</a:t>
            </a:r>
            <a:r>
              <a:rPr lang="en-US" sz="1800" dirty="0"/>
              <a:t>New User GUI" </a:t>
            </a:r>
            <a:r>
              <a:rPr lang="en-US" sz="1800" dirty="0" smtClean="0"/>
              <a:t>must be deleted </a:t>
            </a:r>
            <a:r>
              <a:rPr lang="en-US" sz="1800" dirty="0"/>
              <a:t>from the authorization </a:t>
            </a:r>
            <a:r>
              <a:rPr lang="en-US" sz="1800" dirty="0" smtClean="0"/>
              <a:t>group</a:t>
            </a:r>
          </a:p>
          <a:p>
            <a:r>
              <a:rPr lang="en-US" sz="1800" dirty="0" smtClean="0"/>
              <a:t>"All Users".</a:t>
            </a:r>
            <a:endParaRPr lang="en-GB" sz="1800" dirty="0"/>
          </a:p>
        </p:txBody>
      </p:sp>
      <p:sp>
        <p:nvSpPr>
          <p:cNvPr id="4" name="Foliennummernplatzhalter 3"/>
          <p:cNvSpPr>
            <a:spLocks noGrp="1"/>
          </p:cNvSpPr>
          <p:nvPr>
            <p:ph type="sldNum" sz="quarter" idx="12"/>
          </p:nvPr>
        </p:nvSpPr>
        <p:spPr/>
        <p:txBody>
          <a:bodyPr/>
          <a:lstStyle/>
          <a:p>
            <a:fld id="{6EF70C66-DF0F-408C-A41E-239540566B1B}" type="slidenum">
              <a:rPr lang="de-DE" smtClean="0"/>
              <a:pPr/>
              <a:t>67</a:t>
            </a:fld>
            <a:endParaRPr lang="de-DE"/>
          </a:p>
        </p:txBody>
      </p:sp>
      <p:pic>
        <p:nvPicPr>
          <p:cNvPr id="11267" name="Picture 3" descr="G:\Screenshots\Mozilla Firefox_27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95140" y="4936728"/>
            <a:ext cx="6328898" cy="1994549"/>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hteck 4"/>
          <p:cNvSpPr/>
          <p:nvPr/>
        </p:nvSpPr>
        <p:spPr>
          <a:xfrm>
            <a:off x="1595140" y="6016848"/>
            <a:ext cx="619268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 name="Gerade Verbindung mit Pfeil 5"/>
          <p:cNvCxnSpPr/>
          <p:nvPr/>
        </p:nvCxnSpPr>
        <p:spPr>
          <a:xfrm>
            <a:off x="5776383" y="6232872"/>
            <a:ext cx="1363373"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728764"/>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6" y="1526092"/>
            <a:ext cx="12603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a:t>Home</a:t>
            </a:r>
            <a:endParaRPr lang="en-GB" sz="2400" b="1" dirty="0"/>
          </a:p>
        </p:txBody>
      </p:sp>
      <p:pic>
        <p:nvPicPr>
          <p:cNvPr id="16386" name="Picture 2" descr="C:\Users\kopowski_t\Desktop\Oasy\Galilei\Screenshots\Mozilla Firefox_05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5020" y="2152178"/>
            <a:ext cx="10001250" cy="47287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010897"/>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opowski_t\Desktop\Oasy\Galilei\Screenshots\Mozilla Firefox_05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5020" y="2197784"/>
            <a:ext cx="10001250" cy="5043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pic>
        <p:nvPicPr>
          <p:cNvPr id="17410" name="Picture 2" descr="C:\Users\kopowski_t\Desktop\Oasy\Galilei\Screenshots\Mozilla Firefox_05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71404" y="3710270"/>
            <a:ext cx="3028112" cy="3028193"/>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414906" y="1526092"/>
            <a:ext cx="12603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a:t>Home</a:t>
            </a:r>
            <a:endParaRPr lang="en-GB" sz="2400" b="1" dirty="0"/>
          </a:p>
        </p:txBody>
      </p:sp>
      <p:cxnSp>
        <p:nvCxnSpPr>
          <p:cNvPr id="6" name="Gerade Verbindung mit Pfeil 5"/>
          <p:cNvCxnSpPr/>
          <p:nvPr/>
        </p:nvCxnSpPr>
        <p:spPr>
          <a:xfrm>
            <a:off x="2118130" y="3565936"/>
            <a:ext cx="2790418" cy="172819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9257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denardo\AppData\Local\Temp\SNAGHTML179492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270" y="1768376"/>
            <a:ext cx="5474286" cy="130285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Hardware </a:t>
            </a:r>
            <a:r>
              <a:rPr lang="de-DE" dirty="0" err="1" smtClean="0"/>
              <a:t>Overview</a:t>
            </a:r>
            <a:r>
              <a:rPr lang="de-DE" dirty="0" smtClean="0"/>
              <a:t> T440 PRO</a:t>
            </a:r>
            <a:endParaRPr lang="de-DE" dirty="0"/>
          </a:p>
        </p:txBody>
      </p:sp>
      <p:sp>
        <p:nvSpPr>
          <p:cNvPr id="484" name="Textfeld 483"/>
          <p:cNvSpPr txBox="1"/>
          <p:nvPr/>
        </p:nvSpPr>
        <p:spPr>
          <a:xfrm>
            <a:off x="6635700" y="1408336"/>
            <a:ext cx="3816424" cy="2769989"/>
          </a:xfrm>
          <a:prstGeom prst="rect">
            <a:avLst/>
          </a:prstGeom>
          <a:noFill/>
          <a:ln w="25400">
            <a:solidFill>
              <a:schemeClr val="bg1"/>
            </a:solidFill>
          </a:ln>
        </p:spPr>
        <p:txBody>
          <a:bodyPr wrap="square" rtlCol="0">
            <a:spAutoFit/>
          </a:bodyPr>
          <a:lstStyle/>
          <a:p>
            <a:r>
              <a:rPr lang="de-DE" sz="2800" b="1" dirty="0" smtClean="0"/>
              <a:t>Media Gateway</a:t>
            </a:r>
            <a:br>
              <a:rPr lang="de-DE" sz="2800" b="1" dirty="0" smtClean="0"/>
            </a:br>
            <a:r>
              <a:rPr lang="de-DE" sz="2000" b="1" dirty="0" smtClean="0"/>
              <a:t>2 x BRI</a:t>
            </a:r>
            <a:br>
              <a:rPr lang="de-DE" sz="2000" b="1" dirty="0" smtClean="0"/>
            </a:br>
            <a:r>
              <a:rPr lang="de-DE" sz="2000" b="1" dirty="0" smtClean="0"/>
              <a:t>2 x FXS</a:t>
            </a:r>
          </a:p>
          <a:p>
            <a:endParaRPr lang="de-DE" sz="2000" b="1" dirty="0" smtClean="0"/>
          </a:p>
          <a:p>
            <a:r>
              <a:rPr lang="de-DE" sz="2000" b="1" dirty="0" smtClean="0"/>
              <a:t>4 x LAN </a:t>
            </a:r>
            <a:r>
              <a:rPr lang="de-DE" sz="2000" b="1" dirty="0" err="1" smtClean="0"/>
              <a:t>PoE</a:t>
            </a:r>
            <a:r>
              <a:rPr lang="de-DE" sz="2000" b="1" dirty="0" smtClean="0"/>
              <a:t> 1Gbit/s</a:t>
            </a:r>
          </a:p>
          <a:p>
            <a:r>
              <a:rPr lang="de-DE" sz="2000" b="1" dirty="0" smtClean="0"/>
              <a:t>8 x LAN </a:t>
            </a:r>
            <a:r>
              <a:rPr lang="de-DE" sz="2000" b="1" dirty="0" err="1" smtClean="0"/>
              <a:t>PoE</a:t>
            </a:r>
            <a:r>
              <a:rPr lang="de-DE" sz="2000" b="1" dirty="0" smtClean="0"/>
              <a:t> 100Mbit/s</a:t>
            </a:r>
          </a:p>
          <a:p>
            <a:endParaRPr lang="de-DE" sz="600" b="1" dirty="0" smtClean="0"/>
          </a:p>
          <a:p>
            <a:r>
              <a:rPr lang="de-DE" sz="2000" b="1" dirty="0" smtClean="0"/>
              <a:t>WAN</a:t>
            </a:r>
            <a:r>
              <a:rPr lang="de-DE" sz="2000" b="1" dirty="0"/>
              <a:t>, </a:t>
            </a:r>
            <a:r>
              <a:rPr lang="de-DE" sz="2000" b="1" dirty="0" err="1"/>
              <a:t>Console</a:t>
            </a:r>
            <a:r>
              <a:rPr lang="de-DE" sz="2000" b="1" dirty="0"/>
              <a:t> </a:t>
            </a:r>
            <a:r>
              <a:rPr lang="de-DE" sz="2000" b="1" dirty="0" err="1"/>
              <a:t>and</a:t>
            </a:r>
            <a:r>
              <a:rPr lang="de-DE" sz="2000" b="1" dirty="0"/>
              <a:t> USB-Ports </a:t>
            </a:r>
            <a:r>
              <a:rPr lang="de-DE" sz="2000" b="1" dirty="0" err="1"/>
              <a:t>are</a:t>
            </a:r>
            <a:r>
              <a:rPr lang="de-DE" sz="2000" b="1" dirty="0"/>
              <a:t> not </a:t>
            </a:r>
            <a:r>
              <a:rPr lang="de-DE" sz="2000" b="1" dirty="0" err="1"/>
              <a:t>used</a:t>
            </a:r>
            <a:r>
              <a:rPr lang="de-DE" sz="2000" b="1" dirty="0"/>
              <a:t> </a:t>
            </a:r>
            <a:r>
              <a:rPr lang="de-DE" sz="2000" b="1" dirty="0" err="1"/>
              <a:t>for</a:t>
            </a:r>
            <a:r>
              <a:rPr lang="de-DE" sz="2000" b="1" dirty="0"/>
              <a:t> </a:t>
            </a:r>
            <a:r>
              <a:rPr lang="de-DE" sz="2000" b="1" dirty="0" err="1"/>
              <a:t>the</a:t>
            </a:r>
            <a:r>
              <a:rPr lang="de-DE" sz="2000" b="1" dirty="0"/>
              <a:t> IP-PBX </a:t>
            </a:r>
            <a:r>
              <a:rPr lang="de-DE" sz="2000" b="1" dirty="0" err="1"/>
              <a:t>system</a:t>
            </a:r>
            <a:r>
              <a:rPr lang="de-DE" sz="2000" b="1" dirty="0"/>
              <a:t>.</a:t>
            </a:r>
            <a:endParaRPr lang="en-GB" sz="2000" b="1" dirty="0"/>
          </a:p>
        </p:txBody>
      </p:sp>
      <p:sp>
        <p:nvSpPr>
          <p:cNvPr id="485" name="Textfeld 484"/>
          <p:cNvSpPr txBox="1"/>
          <p:nvPr/>
        </p:nvSpPr>
        <p:spPr>
          <a:xfrm>
            <a:off x="1539114" y="3610964"/>
            <a:ext cx="4304498" cy="2369880"/>
          </a:xfrm>
          <a:prstGeom prst="rect">
            <a:avLst/>
          </a:prstGeom>
          <a:noFill/>
          <a:ln w="25400">
            <a:noFill/>
          </a:ln>
        </p:spPr>
        <p:txBody>
          <a:bodyPr wrap="square" rtlCol="0">
            <a:spAutoFit/>
          </a:bodyPr>
          <a:lstStyle/>
          <a:p>
            <a:r>
              <a:rPr lang="de-DE" sz="2800" b="1" dirty="0" smtClean="0"/>
              <a:t>IP </a:t>
            </a:r>
            <a:r>
              <a:rPr lang="de-DE" sz="2800" b="1" dirty="0"/>
              <a:t>PBX </a:t>
            </a:r>
            <a:r>
              <a:rPr lang="de-DE" sz="2800" b="1" dirty="0" err="1" smtClean="0"/>
              <a:t>system</a:t>
            </a:r>
            <a:r>
              <a:rPr lang="de-DE" sz="2800" b="1" dirty="0" smtClean="0"/>
              <a:t/>
            </a:r>
            <a:br>
              <a:rPr lang="de-DE" sz="2800" b="1" dirty="0" smtClean="0"/>
            </a:br>
            <a:r>
              <a:rPr lang="de-DE" sz="2000" b="1" dirty="0" smtClean="0"/>
              <a:t>CPU Intel Atom 1,6 GHz</a:t>
            </a:r>
            <a:br>
              <a:rPr lang="de-DE" sz="2000" b="1" dirty="0" smtClean="0"/>
            </a:br>
            <a:r>
              <a:rPr lang="de-DE" sz="2000" b="1" dirty="0" smtClean="0"/>
              <a:t>RAM 1 GB</a:t>
            </a:r>
          </a:p>
          <a:p>
            <a:r>
              <a:rPr lang="de-DE" sz="2000" b="1" dirty="0" smtClean="0"/>
              <a:t>HDD 500 MB SATA</a:t>
            </a:r>
          </a:p>
          <a:p>
            <a:r>
              <a:rPr lang="de-DE" sz="2000" b="1" dirty="0" smtClean="0"/>
              <a:t>3 x USB 2.0</a:t>
            </a:r>
          </a:p>
          <a:p>
            <a:r>
              <a:rPr lang="de-DE" sz="2000" b="1" dirty="0" smtClean="0"/>
              <a:t>VGA</a:t>
            </a:r>
          </a:p>
          <a:p>
            <a:r>
              <a:rPr lang="de-DE" sz="2000" b="1" dirty="0" smtClean="0"/>
              <a:t>2 x LAN 1Gbit/s (</a:t>
            </a:r>
            <a:r>
              <a:rPr lang="de-DE" sz="2000" b="1" dirty="0" err="1" smtClean="0"/>
              <a:t>deactivated</a:t>
            </a:r>
            <a:r>
              <a:rPr lang="de-DE" sz="2000" b="1" dirty="0" smtClean="0"/>
              <a:t>)</a:t>
            </a:r>
            <a:endParaRPr lang="en-GB" sz="2000" b="1" dirty="0"/>
          </a:p>
        </p:txBody>
      </p:sp>
      <p:pic>
        <p:nvPicPr>
          <p:cNvPr id="4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791" y="4399860"/>
            <a:ext cx="5467329"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2637408" y="2020368"/>
            <a:ext cx="792088" cy="369332"/>
          </a:xfrm>
          <a:prstGeom prst="rect">
            <a:avLst/>
          </a:prstGeom>
          <a:noFill/>
        </p:spPr>
        <p:txBody>
          <a:bodyPr wrap="square" rtlCol="0">
            <a:spAutoFit/>
          </a:bodyPr>
          <a:lstStyle/>
          <a:p>
            <a:pPr algn="ctr"/>
            <a:r>
              <a:rPr lang="de-DE" sz="1800" b="1" dirty="0"/>
              <a:t>BRI</a:t>
            </a:r>
            <a:endParaRPr lang="en-GB" dirty="0"/>
          </a:p>
        </p:txBody>
      </p:sp>
      <p:sp>
        <p:nvSpPr>
          <p:cNvPr id="10" name="Textfeld 9"/>
          <p:cNvSpPr txBox="1"/>
          <p:nvPr/>
        </p:nvSpPr>
        <p:spPr>
          <a:xfrm>
            <a:off x="3693263" y="2020368"/>
            <a:ext cx="792088" cy="369332"/>
          </a:xfrm>
          <a:prstGeom prst="rect">
            <a:avLst/>
          </a:prstGeom>
          <a:noFill/>
        </p:spPr>
        <p:txBody>
          <a:bodyPr wrap="square" rtlCol="0">
            <a:spAutoFit/>
          </a:bodyPr>
          <a:lstStyle/>
          <a:p>
            <a:pPr algn="ctr"/>
            <a:r>
              <a:rPr lang="de-DE" sz="1800" b="1" dirty="0" smtClean="0"/>
              <a:t>FXS</a:t>
            </a:r>
            <a:endParaRPr lang="en-GB" dirty="0"/>
          </a:p>
        </p:txBody>
      </p:sp>
      <p:grpSp>
        <p:nvGrpSpPr>
          <p:cNvPr id="11" name="Gruppieren 10"/>
          <p:cNvGrpSpPr/>
          <p:nvPr/>
        </p:nvGrpSpPr>
        <p:grpSpPr>
          <a:xfrm>
            <a:off x="2722487" y="3050611"/>
            <a:ext cx="2689077" cy="369332"/>
            <a:chOff x="2722487" y="3050611"/>
            <a:chExt cx="2689077" cy="369332"/>
          </a:xfrm>
        </p:grpSpPr>
        <p:sp>
          <p:nvSpPr>
            <p:cNvPr id="12" name="Textfeld 11"/>
            <p:cNvSpPr txBox="1"/>
            <p:nvPr/>
          </p:nvSpPr>
          <p:spPr>
            <a:xfrm>
              <a:off x="2722487" y="3050611"/>
              <a:ext cx="1031882" cy="369332"/>
            </a:xfrm>
            <a:prstGeom prst="rect">
              <a:avLst/>
            </a:prstGeom>
            <a:noFill/>
          </p:spPr>
          <p:txBody>
            <a:bodyPr wrap="square" rtlCol="0">
              <a:spAutoFit/>
            </a:bodyPr>
            <a:lstStyle/>
            <a:p>
              <a:pPr algn="ctr"/>
              <a:r>
                <a:rPr lang="de-DE" sz="1800" b="1" dirty="0" smtClean="0"/>
                <a:t>1Gbit/s</a:t>
              </a:r>
              <a:endParaRPr lang="en-GB" dirty="0"/>
            </a:p>
          </p:txBody>
        </p:sp>
        <p:sp>
          <p:nvSpPr>
            <p:cNvPr id="13" name="Textfeld 12"/>
            <p:cNvSpPr txBox="1"/>
            <p:nvPr/>
          </p:nvSpPr>
          <p:spPr>
            <a:xfrm>
              <a:off x="4216276" y="3050611"/>
              <a:ext cx="1195288" cy="369332"/>
            </a:xfrm>
            <a:prstGeom prst="rect">
              <a:avLst/>
            </a:prstGeom>
            <a:noFill/>
          </p:spPr>
          <p:txBody>
            <a:bodyPr wrap="square" rtlCol="0">
              <a:spAutoFit/>
            </a:bodyPr>
            <a:lstStyle/>
            <a:p>
              <a:pPr algn="ctr"/>
              <a:r>
                <a:rPr lang="de-DE" sz="1800" b="1" dirty="0" smtClean="0"/>
                <a:t>100Mbit/s</a:t>
              </a:r>
              <a:endParaRPr lang="en-GB" dirty="0"/>
            </a:p>
          </p:txBody>
        </p:sp>
      </p:grpSp>
      <p:grpSp>
        <p:nvGrpSpPr>
          <p:cNvPr id="14" name="Gruppieren 13"/>
          <p:cNvGrpSpPr/>
          <p:nvPr/>
        </p:nvGrpSpPr>
        <p:grpSpPr>
          <a:xfrm>
            <a:off x="2459236" y="2704480"/>
            <a:ext cx="288032" cy="288032"/>
            <a:chOff x="6059636" y="5944840"/>
            <a:chExt cx="720080" cy="720080"/>
          </a:xfrm>
        </p:grpSpPr>
        <p:cxnSp>
          <p:nvCxnSpPr>
            <p:cNvPr id="15" name="Gerade Verbindung 14"/>
            <p:cNvCxnSpPr/>
            <p:nvPr/>
          </p:nvCxnSpPr>
          <p:spPr>
            <a:xfrm>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uppieren 16"/>
          <p:cNvGrpSpPr/>
          <p:nvPr/>
        </p:nvGrpSpPr>
        <p:grpSpPr>
          <a:xfrm>
            <a:off x="6131644" y="2704480"/>
            <a:ext cx="288032" cy="288032"/>
            <a:chOff x="6059636" y="5944840"/>
            <a:chExt cx="720080" cy="720080"/>
          </a:xfrm>
        </p:grpSpPr>
        <p:cxnSp>
          <p:nvCxnSpPr>
            <p:cNvPr id="18" name="Gerade Verbindung 17"/>
            <p:cNvCxnSpPr/>
            <p:nvPr/>
          </p:nvCxnSpPr>
          <p:spPr>
            <a:xfrm>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H="1">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uppieren 19"/>
          <p:cNvGrpSpPr/>
          <p:nvPr/>
        </p:nvGrpSpPr>
        <p:grpSpPr>
          <a:xfrm>
            <a:off x="5555580" y="4792712"/>
            <a:ext cx="288032" cy="288032"/>
            <a:chOff x="6059636" y="5944840"/>
            <a:chExt cx="720080" cy="720080"/>
          </a:xfrm>
        </p:grpSpPr>
        <p:cxnSp>
          <p:nvCxnSpPr>
            <p:cNvPr id="21" name="Gerade Verbindung 20"/>
            <p:cNvCxnSpPr/>
            <p:nvPr/>
          </p:nvCxnSpPr>
          <p:spPr>
            <a:xfrm>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flipH="1">
              <a:off x="6059636" y="5944840"/>
              <a:ext cx="720080" cy="720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010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kopowski_t\Desktop\Oasy\Galilei\Screenshots\Mozilla Firefox_05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5020" y="2185250"/>
            <a:ext cx="10001250" cy="50557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6" y="1526092"/>
            <a:ext cx="12603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a:t>Home</a:t>
            </a:r>
            <a:endParaRPr lang="en-GB" sz="2400" b="1" dirty="0"/>
          </a:p>
        </p:txBody>
      </p:sp>
      <p:cxnSp>
        <p:nvCxnSpPr>
          <p:cNvPr id="6" name="Gerade Verbindung mit Pfeil 5"/>
          <p:cNvCxnSpPr/>
          <p:nvPr/>
        </p:nvCxnSpPr>
        <p:spPr>
          <a:xfrm flipH="1">
            <a:off x="6059636" y="3684495"/>
            <a:ext cx="792088" cy="109304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3899396" y="3337378"/>
            <a:ext cx="3024336" cy="3471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Tree>
    <p:extLst>
      <p:ext uri="{BB962C8B-B14F-4D97-AF65-F5344CB8AC3E}">
        <p14:creationId xmlns:p14="http://schemas.microsoft.com/office/powerpoint/2010/main" val="615666057"/>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kopowski_t\Desktop\Oasy\Galilei\Screenshots\Mozilla Firefox_05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5020" y="2175502"/>
            <a:ext cx="10001250" cy="50654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6" y="1526092"/>
            <a:ext cx="12603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a:t>Home</a:t>
            </a:r>
            <a:endParaRPr lang="en-GB" sz="2400" b="1" dirty="0"/>
          </a:p>
        </p:txBody>
      </p:sp>
      <p:cxnSp>
        <p:nvCxnSpPr>
          <p:cNvPr id="6" name="Gerade Verbindung mit Pfeil 5"/>
          <p:cNvCxnSpPr/>
          <p:nvPr/>
        </p:nvCxnSpPr>
        <p:spPr>
          <a:xfrm flipH="1">
            <a:off x="5627588" y="3784600"/>
            <a:ext cx="2232248" cy="237626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919745"/>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Web-UI</a:t>
            </a:r>
          </a:p>
        </p:txBody>
      </p:sp>
      <p:pic>
        <p:nvPicPr>
          <p:cNvPr id="20482" name="Picture 2" descr="C:\Users\kopowski_t\Desktop\Oasy\Galilei\Screenshots\Mozilla Firefox_05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3012" y="2200421"/>
            <a:ext cx="10001250" cy="50210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414906" y="1526092"/>
            <a:ext cx="1260353"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a:t>
            </a:r>
            <a:endParaRPr lang="en-GB" sz="2400" b="1" dirty="0">
              <a:solidFill>
                <a:prstClr val="black"/>
              </a:solidFill>
            </a:endParaRPr>
          </a:p>
        </p:txBody>
      </p:sp>
    </p:spTree>
    <p:extLst>
      <p:ext uri="{BB962C8B-B14F-4D97-AF65-F5344CB8AC3E}">
        <p14:creationId xmlns:p14="http://schemas.microsoft.com/office/powerpoint/2010/main" val="1118822731"/>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kopowski_t\Desktop\Oasy\Galilei\Screenshots\Mozilla Firefox_05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3013" y="2654106"/>
            <a:ext cx="9994707" cy="30027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6" y="1526092"/>
            <a:ext cx="262850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a:t>
            </a:r>
            <a:r>
              <a:rPr lang="de-DE" sz="2400" b="1" dirty="0">
                <a:solidFill>
                  <a:prstClr val="black"/>
                </a:solidFill>
              </a:rPr>
              <a:t>- </a:t>
            </a:r>
            <a:r>
              <a:rPr lang="de-DE" sz="2400" b="1" dirty="0" err="1" smtClean="0">
                <a:solidFill>
                  <a:prstClr val="black"/>
                </a:solidFill>
              </a:rPr>
              <a:t>Contacts</a:t>
            </a:r>
            <a:endParaRPr lang="en-GB" sz="2400" b="1" dirty="0">
              <a:solidFill>
                <a:prstClr val="black"/>
              </a:solidFill>
            </a:endParaRPr>
          </a:p>
        </p:txBody>
      </p:sp>
      <p:sp>
        <p:nvSpPr>
          <p:cNvPr id="9" name="Rechteck 8"/>
          <p:cNvSpPr/>
          <p:nvPr/>
        </p:nvSpPr>
        <p:spPr>
          <a:xfrm>
            <a:off x="6050150" y="5131004"/>
            <a:ext cx="1008112" cy="3471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11" name="Textfeld 10"/>
          <p:cNvSpPr txBox="1"/>
          <p:nvPr/>
        </p:nvSpPr>
        <p:spPr>
          <a:xfrm>
            <a:off x="3416072" y="6160876"/>
            <a:ext cx="262850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a:solidFill>
                  <a:prstClr val="black"/>
                </a:solidFill>
              </a:rPr>
              <a:t>Click </a:t>
            </a:r>
            <a:r>
              <a:rPr lang="de-DE" sz="2400" b="1" dirty="0" err="1">
                <a:solidFill>
                  <a:prstClr val="black"/>
                </a:solidFill>
              </a:rPr>
              <a:t>to</a:t>
            </a:r>
            <a:r>
              <a:rPr lang="de-DE" sz="2400" b="1" dirty="0">
                <a:solidFill>
                  <a:prstClr val="black"/>
                </a:solidFill>
              </a:rPr>
              <a:t> </a:t>
            </a:r>
            <a:r>
              <a:rPr lang="de-DE" sz="2400" b="1" dirty="0" err="1">
                <a:solidFill>
                  <a:prstClr val="black"/>
                </a:solidFill>
              </a:rPr>
              <a:t>dial</a:t>
            </a:r>
            <a:endParaRPr lang="en-GB" sz="2400" b="1" dirty="0">
              <a:solidFill>
                <a:prstClr val="black"/>
              </a:solidFill>
            </a:endParaRPr>
          </a:p>
        </p:txBody>
      </p:sp>
      <p:cxnSp>
        <p:nvCxnSpPr>
          <p:cNvPr id="12" name="Gerade Verbindung mit Pfeil 11"/>
          <p:cNvCxnSpPr>
            <a:stCxn id="11" idx="3"/>
            <a:endCxn id="9" idx="2"/>
          </p:cNvCxnSpPr>
          <p:nvPr/>
        </p:nvCxnSpPr>
        <p:spPr>
          <a:xfrm flipV="1">
            <a:off x="6044578" y="5478121"/>
            <a:ext cx="509628" cy="91358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284407"/>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kopowski_t\Desktop\Oasy\Galilei\Screenshots\Mozilla Firefox_05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3012" y="2128416"/>
            <a:ext cx="10009007" cy="34388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6" y="1526092"/>
            <a:ext cx="262850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 Call Lists</a:t>
            </a:r>
            <a:endParaRPr lang="en-GB" sz="2400" b="1" dirty="0">
              <a:solidFill>
                <a:prstClr val="black"/>
              </a:solidFill>
            </a:endParaRPr>
          </a:p>
        </p:txBody>
      </p:sp>
      <p:grpSp>
        <p:nvGrpSpPr>
          <p:cNvPr id="3" name="Gruppieren 2"/>
          <p:cNvGrpSpPr/>
          <p:nvPr/>
        </p:nvGrpSpPr>
        <p:grpSpPr>
          <a:xfrm>
            <a:off x="3971405" y="4216648"/>
            <a:ext cx="3636618" cy="1376132"/>
            <a:chOff x="3431130" y="5456371"/>
            <a:chExt cx="3636618" cy="1376132"/>
          </a:xfrm>
        </p:grpSpPr>
        <p:sp>
          <p:nvSpPr>
            <p:cNvPr id="9" name="Rechteck 8"/>
            <p:cNvSpPr/>
            <p:nvPr/>
          </p:nvSpPr>
          <p:spPr>
            <a:xfrm>
              <a:off x="6059636" y="5456371"/>
              <a:ext cx="1008112" cy="3471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feld 10"/>
            <p:cNvSpPr txBox="1"/>
            <p:nvPr/>
          </p:nvSpPr>
          <p:spPr>
            <a:xfrm>
              <a:off x="3431130" y="6370838"/>
              <a:ext cx="262850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DE" sz="2400" b="1" dirty="0">
                  <a:solidFill>
                    <a:prstClr val="black"/>
                  </a:solidFill>
                </a:rPr>
                <a:t>Click </a:t>
              </a:r>
              <a:r>
                <a:rPr lang="de-DE" sz="2400" b="1" dirty="0" err="1">
                  <a:solidFill>
                    <a:prstClr val="black"/>
                  </a:solidFill>
                </a:rPr>
                <a:t>to</a:t>
              </a:r>
              <a:r>
                <a:rPr lang="de-DE" sz="2400" b="1" dirty="0">
                  <a:solidFill>
                    <a:prstClr val="black"/>
                  </a:solidFill>
                </a:rPr>
                <a:t> </a:t>
              </a:r>
              <a:r>
                <a:rPr lang="de-DE" sz="2400" b="1" dirty="0" err="1">
                  <a:solidFill>
                    <a:prstClr val="black"/>
                  </a:solidFill>
                </a:rPr>
                <a:t>dial</a:t>
              </a:r>
              <a:endParaRPr lang="en-GB" sz="2400" b="1" dirty="0">
                <a:solidFill>
                  <a:prstClr val="black"/>
                </a:solidFill>
              </a:endParaRPr>
            </a:p>
          </p:txBody>
        </p:sp>
        <p:cxnSp>
          <p:nvCxnSpPr>
            <p:cNvPr id="12" name="Gerade Verbindung mit Pfeil 11"/>
            <p:cNvCxnSpPr>
              <a:stCxn id="11" idx="3"/>
              <a:endCxn id="9" idx="2"/>
            </p:cNvCxnSpPr>
            <p:nvPr/>
          </p:nvCxnSpPr>
          <p:spPr>
            <a:xfrm flipV="1">
              <a:off x="6059636" y="5803488"/>
              <a:ext cx="504056" cy="79818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9446409"/>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kopowski_t\Desktop\Oasy\Galilei\Screenshots\Mozilla Firefox_06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19076" y="2038774"/>
            <a:ext cx="8616177" cy="51302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7" y="1217220"/>
            <a:ext cx="3996658" cy="830924"/>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a:t>
            </a:r>
            <a:r>
              <a:rPr lang="de-DE" sz="2400" b="1" dirty="0">
                <a:solidFill>
                  <a:prstClr val="black"/>
                </a:solidFill>
              </a:rPr>
              <a:t>– </a:t>
            </a:r>
            <a:r>
              <a:rPr lang="de-DE" sz="2400" b="1" dirty="0" smtClean="0">
                <a:solidFill>
                  <a:prstClr val="black"/>
                </a:solidFill>
              </a:rPr>
              <a:t>Call </a:t>
            </a:r>
            <a:r>
              <a:rPr lang="de-DE" sz="2400" b="1" dirty="0" err="1" smtClean="0">
                <a:solidFill>
                  <a:prstClr val="black"/>
                </a:solidFill>
              </a:rPr>
              <a:t>Forwarding</a:t>
            </a:r>
            <a:r>
              <a:rPr lang="de-DE" sz="2400" b="1" dirty="0" smtClean="0">
                <a:solidFill>
                  <a:prstClr val="black"/>
                </a:solidFill>
              </a:rPr>
              <a:t> – </a:t>
            </a:r>
          </a:p>
          <a:p>
            <a:pPr algn="ctr"/>
            <a:r>
              <a:rPr lang="de-DE" sz="2400" b="1" dirty="0" smtClean="0">
                <a:solidFill>
                  <a:prstClr val="black"/>
                </a:solidFill>
              </a:rPr>
              <a:t>Call </a:t>
            </a:r>
            <a:r>
              <a:rPr lang="de-DE" sz="2400" b="1" dirty="0" err="1" smtClean="0">
                <a:solidFill>
                  <a:prstClr val="black"/>
                </a:solidFill>
              </a:rPr>
              <a:t>Forwarding</a:t>
            </a:r>
            <a:endParaRPr lang="en-GB" sz="2400" b="1" dirty="0">
              <a:solidFill>
                <a:prstClr val="black"/>
              </a:solidFill>
            </a:endParaRPr>
          </a:p>
        </p:txBody>
      </p:sp>
      <p:cxnSp>
        <p:nvCxnSpPr>
          <p:cNvPr id="13" name="Gerade Verbindung mit Pfeil 12"/>
          <p:cNvCxnSpPr/>
          <p:nvPr/>
        </p:nvCxnSpPr>
        <p:spPr>
          <a:xfrm>
            <a:off x="4763492" y="3280544"/>
            <a:ext cx="0" cy="208823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4403452" y="5368776"/>
            <a:ext cx="1008113" cy="16041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17" name="Rechteck 16"/>
          <p:cNvSpPr/>
          <p:nvPr/>
        </p:nvSpPr>
        <p:spPr>
          <a:xfrm>
            <a:off x="4403455" y="5529191"/>
            <a:ext cx="1008110" cy="1996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cxnSp>
        <p:nvCxnSpPr>
          <p:cNvPr id="18" name="Gerade Verbindung mit Pfeil 17"/>
          <p:cNvCxnSpPr/>
          <p:nvPr/>
        </p:nvCxnSpPr>
        <p:spPr>
          <a:xfrm>
            <a:off x="5195540" y="3568576"/>
            <a:ext cx="0" cy="196061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Rechteck 24"/>
          <p:cNvSpPr/>
          <p:nvPr/>
        </p:nvSpPr>
        <p:spPr>
          <a:xfrm>
            <a:off x="3035300" y="6232872"/>
            <a:ext cx="3816424" cy="7920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26" name="Rechteck 25"/>
          <p:cNvSpPr/>
          <p:nvPr/>
        </p:nvSpPr>
        <p:spPr>
          <a:xfrm>
            <a:off x="6851724" y="4342529"/>
            <a:ext cx="1296144" cy="124227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Tree>
    <p:extLst>
      <p:ext uri="{BB962C8B-B14F-4D97-AF65-F5344CB8AC3E}">
        <p14:creationId xmlns:p14="http://schemas.microsoft.com/office/powerpoint/2010/main" val="342340253"/>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Users\kopowski_t\Desktop\Oasy\Galilei\Screenshots\Mozilla Firefox_06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25887" y="4640986"/>
            <a:ext cx="8038205" cy="27440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9" name="Textfeld 8"/>
          <p:cNvSpPr txBox="1"/>
          <p:nvPr/>
        </p:nvSpPr>
        <p:spPr>
          <a:xfrm>
            <a:off x="1414908" y="2014857"/>
            <a:ext cx="2160240" cy="1200256"/>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en-US" sz="1800" b="1" dirty="0">
                <a:solidFill>
                  <a:prstClr val="black"/>
                </a:solidFill>
              </a:rPr>
              <a:t>Diversion can be enabled only when a default number is configured.</a:t>
            </a:r>
            <a:endParaRPr lang="de-DE" sz="1800" b="1" dirty="0">
              <a:solidFill>
                <a:prstClr val="black"/>
              </a:solidFill>
            </a:endParaRPr>
          </a:p>
        </p:txBody>
      </p:sp>
      <p:cxnSp>
        <p:nvCxnSpPr>
          <p:cNvPr id="16" name="Gerade Verbindung mit Pfeil 15"/>
          <p:cNvCxnSpPr/>
          <p:nvPr/>
        </p:nvCxnSpPr>
        <p:spPr>
          <a:xfrm flipH="1">
            <a:off x="8291884" y="6629011"/>
            <a:ext cx="288035"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flipV="1">
            <a:off x="8579916" y="2992512"/>
            <a:ext cx="0" cy="3644884"/>
          </a:xfrm>
          <a:prstGeom prst="straightConnector1">
            <a:avLst/>
          </a:prstGeom>
          <a:ln w="25400">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24578" name="Picture 2" descr="C:\Users\kopowski_t\Desktop\Oasy\Galilei\Screenshots\Mozilla Firefox_06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63093" y="6448896"/>
            <a:ext cx="3439787" cy="487366"/>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Gerade Verbindung mit Pfeil 25"/>
          <p:cNvCxnSpPr/>
          <p:nvPr/>
        </p:nvCxnSpPr>
        <p:spPr>
          <a:xfrm flipH="1">
            <a:off x="4602881" y="6692579"/>
            <a:ext cx="412852" cy="11346"/>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9" name="Rechteck 28"/>
          <p:cNvSpPr/>
          <p:nvPr/>
        </p:nvSpPr>
        <p:spPr>
          <a:xfrm>
            <a:off x="1163092" y="6584471"/>
            <a:ext cx="3439787" cy="22746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solidFill>
                <a:prstClr val="white"/>
              </a:solidFill>
            </a:endParaRPr>
          </a:p>
        </p:txBody>
      </p:sp>
      <p:sp>
        <p:nvSpPr>
          <p:cNvPr id="12" name="Textfeld 11"/>
          <p:cNvSpPr txBox="1"/>
          <p:nvPr/>
        </p:nvSpPr>
        <p:spPr>
          <a:xfrm>
            <a:off x="1414906" y="1217220"/>
            <a:ext cx="5580834" cy="46159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a:t>
            </a:r>
            <a:r>
              <a:rPr lang="de-DE" sz="2400" b="1" dirty="0">
                <a:solidFill>
                  <a:prstClr val="black"/>
                </a:solidFill>
              </a:rPr>
              <a:t>– </a:t>
            </a:r>
            <a:r>
              <a:rPr lang="de-DE" sz="2400" b="1" dirty="0" smtClean="0">
                <a:solidFill>
                  <a:prstClr val="black"/>
                </a:solidFill>
              </a:rPr>
              <a:t>Call </a:t>
            </a:r>
            <a:r>
              <a:rPr lang="de-DE" sz="2400" b="1" dirty="0" err="1" smtClean="0">
                <a:solidFill>
                  <a:prstClr val="black"/>
                </a:solidFill>
              </a:rPr>
              <a:t>Forwarding</a:t>
            </a:r>
            <a:r>
              <a:rPr lang="de-DE" sz="2400" b="1" dirty="0" smtClean="0">
                <a:solidFill>
                  <a:prstClr val="black"/>
                </a:solidFill>
              </a:rPr>
              <a:t> – Call </a:t>
            </a:r>
            <a:r>
              <a:rPr lang="de-DE" sz="2400" b="1" dirty="0" err="1" smtClean="0">
                <a:solidFill>
                  <a:prstClr val="black"/>
                </a:solidFill>
              </a:rPr>
              <a:t>Forwarding</a:t>
            </a:r>
            <a:endParaRPr lang="en-GB" sz="2400" b="1" dirty="0">
              <a:solidFill>
                <a:prstClr val="black"/>
              </a:solidFill>
            </a:endParaRPr>
          </a:p>
        </p:txBody>
      </p:sp>
      <p:pic>
        <p:nvPicPr>
          <p:cNvPr id="13" name="Picture 2" descr="C:\Users\kopowski_t\Desktop\Oasy\Galilei\Screenshots\Mozilla Firefox_06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139919" y="2343273"/>
            <a:ext cx="2880000" cy="637600"/>
          </a:xfrm>
          <a:prstGeom prst="rect">
            <a:avLst/>
          </a:prstGeom>
          <a:noFill/>
          <a:ln w="25400">
            <a:solidFill>
              <a:srgbClr val="FFC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L:\Screenshots\Mozilla Firefox_158.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660522" y="1840384"/>
            <a:ext cx="3407226" cy="21500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hteck 2"/>
          <p:cNvSpPr/>
          <p:nvPr/>
        </p:nvSpPr>
        <p:spPr>
          <a:xfrm>
            <a:off x="5364135" y="3215113"/>
            <a:ext cx="1919637" cy="1073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60474643"/>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kopowski_t\Desktop\Oasy\Galilei\Screenshots\Mozilla Firefox_06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9036" y="2374616"/>
            <a:ext cx="7250260" cy="427752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7" y="1217220"/>
            <a:ext cx="3996658" cy="830924"/>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a:t>
            </a:r>
            <a:r>
              <a:rPr lang="de-DE" sz="2400" b="1" dirty="0">
                <a:solidFill>
                  <a:prstClr val="black"/>
                </a:solidFill>
              </a:rPr>
              <a:t>– </a:t>
            </a:r>
            <a:r>
              <a:rPr lang="de-DE" sz="2400" b="1" dirty="0" smtClean="0">
                <a:solidFill>
                  <a:prstClr val="black"/>
                </a:solidFill>
              </a:rPr>
              <a:t>Call </a:t>
            </a:r>
            <a:r>
              <a:rPr lang="de-DE" sz="2400" b="1" dirty="0" err="1" smtClean="0">
                <a:solidFill>
                  <a:prstClr val="black"/>
                </a:solidFill>
              </a:rPr>
              <a:t>Forwarding</a:t>
            </a:r>
            <a:r>
              <a:rPr lang="de-DE" sz="2400" b="1" dirty="0" smtClean="0">
                <a:solidFill>
                  <a:prstClr val="black"/>
                </a:solidFill>
              </a:rPr>
              <a:t> – Parallel </a:t>
            </a:r>
            <a:r>
              <a:rPr lang="de-DE" sz="2400" b="1" dirty="0" err="1" smtClean="0">
                <a:solidFill>
                  <a:prstClr val="black"/>
                </a:solidFill>
              </a:rPr>
              <a:t>call</a:t>
            </a:r>
            <a:endParaRPr lang="en-GB" sz="2400" b="1" dirty="0">
              <a:solidFill>
                <a:prstClr val="black"/>
              </a:solidFill>
            </a:endParaRPr>
          </a:p>
        </p:txBody>
      </p:sp>
      <p:sp>
        <p:nvSpPr>
          <p:cNvPr id="26" name="Rechteck 25"/>
          <p:cNvSpPr/>
          <p:nvPr/>
        </p:nvSpPr>
        <p:spPr>
          <a:xfrm>
            <a:off x="3251327" y="3856619"/>
            <a:ext cx="684076" cy="12241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14" name="Rechteck 13"/>
          <p:cNvSpPr/>
          <p:nvPr/>
        </p:nvSpPr>
        <p:spPr>
          <a:xfrm>
            <a:off x="3325134" y="4288656"/>
            <a:ext cx="430246" cy="28803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16" name="Textfeld 15"/>
          <p:cNvSpPr txBox="1"/>
          <p:nvPr/>
        </p:nvSpPr>
        <p:spPr>
          <a:xfrm>
            <a:off x="2747268" y="6072747"/>
            <a:ext cx="3996658"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en-US" sz="1800" dirty="0" smtClean="0">
                <a:solidFill>
                  <a:prstClr val="black"/>
                </a:solidFill>
              </a:rPr>
              <a:t>When also your </a:t>
            </a:r>
            <a:r>
              <a:rPr lang="en-US" sz="1800" dirty="0">
                <a:solidFill>
                  <a:prstClr val="black"/>
                </a:solidFill>
              </a:rPr>
              <a:t>number </a:t>
            </a:r>
            <a:r>
              <a:rPr lang="en-US" sz="1800" dirty="0" smtClean="0">
                <a:solidFill>
                  <a:prstClr val="black"/>
                </a:solidFill>
              </a:rPr>
              <a:t>should be called, </a:t>
            </a:r>
            <a:r>
              <a:rPr lang="en-US" sz="1800" dirty="0">
                <a:solidFill>
                  <a:prstClr val="black"/>
                </a:solidFill>
              </a:rPr>
              <a:t>it must also be </a:t>
            </a:r>
            <a:r>
              <a:rPr lang="en-US" sz="1800" dirty="0" smtClean="0">
                <a:solidFill>
                  <a:prstClr val="black"/>
                </a:solidFill>
              </a:rPr>
              <a:t>entered here.</a:t>
            </a:r>
            <a:endParaRPr lang="en-GB" sz="1800" dirty="0">
              <a:solidFill>
                <a:prstClr val="black"/>
              </a:solidFill>
            </a:endParaRPr>
          </a:p>
        </p:txBody>
      </p:sp>
      <p:cxnSp>
        <p:nvCxnSpPr>
          <p:cNvPr id="19" name="Gerade Verbindung mit Pfeil 18"/>
          <p:cNvCxnSpPr>
            <a:stCxn id="16" idx="0"/>
            <a:endCxn id="14" idx="2"/>
          </p:cNvCxnSpPr>
          <p:nvPr/>
        </p:nvCxnSpPr>
        <p:spPr>
          <a:xfrm flipH="1" flipV="1">
            <a:off x="3540257" y="4576688"/>
            <a:ext cx="1205340" cy="149605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600156"/>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Screenshots\Mozilla Firefox_27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1084" y="2843052"/>
            <a:ext cx="8123254" cy="28192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5" y="1217220"/>
            <a:ext cx="3204570" cy="830924"/>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a:t>
            </a:r>
            <a:r>
              <a:rPr lang="de-DE" sz="2400" b="1" dirty="0">
                <a:solidFill>
                  <a:prstClr val="black"/>
                </a:solidFill>
              </a:rPr>
              <a:t>– </a:t>
            </a:r>
            <a:r>
              <a:rPr lang="de-DE" sz="2400" b="1" dirty="0" smtClean="0">
                <a:solidFill>
                  <a:prstClr val="black"/>
                </a:solidFill>
              </a:rPr>
              <a:t>Features – Wake </a:t>
            </a:r>
            <a:r>
              <a:rPr lang="de-DE" sz="2400" b="1" dirty="0" err="1" smtClean="0">
                <a:solidFill>
                  <a:prstClr val="black"/>
                </a:solidFill>
              </a:rPr>
              <a:t>up</a:t>
            </a:r>
            <a:r>
              <a:rPr lang="de-DE" sz="2400" b="1" dirty="0" smtClean="0">
                <a:solidFill>
                  <a:prstClr val="black"/>
                </a:solidFill>
              </a:rPr>
              <a:t> </a:t>
            </a:r>
            <a:r>
              <a:rPr lang="de-DE" sz="2400" b="1" dirty="0" err="1" smtClean="0">
                <a:solidFill>
                  <a:prstClr val="black"/>
                </a:solidFill>
              </a:rPr>
              <a:t>call</a:t>
            </a:r>
            <a:endParaRPr lang="en-GB" sz="2400" b="1" dirty="0">
              <a:solidFill>
                <a:prstClr val="black"/>
              </a:solidFill>
            </a:endParaRPr>
          </a:p>
        </p:txBody>
      </p:sp>
      <p:sp>
        <p:nvSpPr>
          <p:cNvPr id="26" name="Rechteck 25"/>
          <p:cNvSpPr/>
          <p:nvPr/>
        </p:nvSpPr>
        <p:spPr>
          <a:xfrm>
            <a:off x="3179316" y="3856609"/>
            <a:ext cx="5711570" cy="7921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16" name="Textfeld 15"/>
          <p:cNvSpPr txBox="1"/>
          <p:nvPr/>
        </p:nvSpPr>
        <p:spPr>
          <a:xfrm>
            <a:off x="2747270" y="6072750"/>
            <a:ext cx="3600398" cy="369259"/>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de-DE" sz="1800" dirty="0" err="1" smtClean="0">
                <a:solidFill>
                  <a:prstClr val="black"/>
                </a:solidFill>
              </a:rPr>
              <a:t>Configure</a:t>
            </a:r>
            <a:r>
              <a:rPr lang="de-DE" sz="1800" dirty="0" smtClean="0">
                <a:solidFill>
                  <a:prstClr val="black"/>
                </a:solidFill>
              </a:rPr>
              <a:t> </a:t>
            </a:r>
            <a:r>
              <a:rPr lang="de-DE" sz="1800" dirty="0" err="1" smtClean="0">
                <a:solidFill>
                  <a:prstClr val="black"/>
                </a:solidFill>
              </a:rPr>
              <a:t>the</a:t>
            </a:r>
            <a:r>
              <a:rPr lang="de-DE" sz="1800" dirty="0" smtClean="0">
                <a:solidFill>
                  <a:prstClr val="black"/>
                </a:solidFill>
              </a:rPr>
              <a:t> </a:t>
            </a:r>
            <a:r>
              <a:rPr lang="de-DE" sz="1800" dirty="0" err="1" smtClean="0">
                <a:solidFill>
                  <a:prstClr val="black"/>
                </a:solidFill>
              </a:rPr>
              <a:t>desired</a:t>
            </a:r>
            <a:r>
              <a:rPr lang="de-DE" sz="1800" dirty="0" smtClean="0">
                <a:solidFill>
                  <a:prstClr val="black"/>
                </a:solidFill>
              </a:rPr>
              <a:t> </a:t>
            </a:r>
            <a:r>
              <a:rPr lang="de-DE" sz="1800" dirty="0" err="1" smtClean="0">
                <a:solidFill>
                  <a:prstClr val="black"/>
                </a:solidFill>
              </a:rPr>
              <a:t>wake</a:t>
            </a:r>
            <a:r>
              <a:rPr lang="de-DE" sz="1800" dirty="0" smtClean="0">
                <a:solidFill>
                  <a:prstClr val="black"/>
                </a:solidFill>
              </a:rPr>
              <a:t> </a:t>
            </a:r>
            <a:r>
              <a:rPr lang="de-DE" sz="1800" dirty="0" err="1" smtClean="0">
                <a:solidFill>
                  <a:prstClr val="black"/>
                </a:solidFill>
              </a:rPr>
              <a:t>up</a:t>
            </a:r>
            <a:r>
              <a:rPr lang="de-DE" sz="1800" dirty="0" smtClean="0">
                <a:solidFill>
                  <a:prstClr val="black"/>
                </a:solidFill>
              </a:rPr>
              <a:t> time.</a:t>
            </a:r>
            <a:endParaRPr lang="en-GB" sz="1800" dirty="0">
              <a:solidFill>
                <a:prstClr val="black"/>
              </a:solidFill>
            </a:endParaRPr>
          </a:p>
        </p:txBody>
      </p:sp>
      <p:cxnSp>
        <p:nvCxnSpPr>
          <p:cNvPr id="19" name="Gerade Verbindung mit Pfeil 18"/>
          <p:cNvCxnSpPr>
            <a:stCxn id="16" idx="0"/>
            <a:endCxn id="26" idx="2"/>
          </p:cNvCxnSpPr>
          <p:nvPr/>
        </p:nvCxnSpPr>
        <p:spPr>
          <a:xfrm flipV="1">
            <a:off x="4547469" y="4648709"/>
            <a:ext cx="1487632" cy="142404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665243"/>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Users\kopowski_t\Desktop\Oasy\Galilei\Screenshots\Mozilla Firefox_06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0961" y="2616267"/>
            <a:ext cx="7920000" cy="42088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6" y="1217215"/>
            <a:ext cx="4068666" cy="830924"/>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a:t>
            </a:r>
            <a:r>
              <a:rPr lang="de-DE" sz="2400" b="1" dirty="0">
                <a:solidFill>
                  <a:prstClr val="black"/>
                </a:solidFill>
              </a:rPr>
              <a:t>– </a:t>
            </a:r>
            <a:r>
              <a:rPr lang="de-DE" sz="2400" b="1" dirty="0" smtClean="0">
                <a:solidFill>
                  <a:prstClr val="black"/>
                </a:solidFill>
              </a:rPr>
              <a:t>User Settings – Service </a:t>
            </a:r>
            <a:r>
              <a:rPr lang="de-DE" sz="2400" b="1" dirty="0" err="1" smtClean="0">
                <a:solidFill>
                  <a:prstClr val="black"/>
                </a:solidFill>
              </a:rPr>
              <a:t>attributes</a:t>
            </a:r>
            <a:endParaRPr lang="en-GB" sz="2400" b="1" dirty="0">
              <a:solidFill>
                <a:prstClr val="black"/>
              </a:solidFill>
            </a:endParaRPr>
          </a:p>
        </p:txBody>
      </p:sp>
      <p:sp>
        <p:nvSpPr>
          <p:cNvPr id="26" name="Rechteck 25"/>
          <p:cNvSpPr/>
          <p:nvPr/>
        </p:nvSpPr>
        <p:spPr>
          <a:xfrm>
            <a:off x="3145433" y="3973329"/>
            <a:ext cx="2983416" cy="74738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16" name="Textfeld 15"/>
          <p:cNvSpPr txBox="1"/>
          <p:nvPr/>
        </p:nvSpPr>
        <p:spPr>
          <a:xfrm>
            <a:off x="4295440" y="6594726"/>
            <a:ext cx="3564396"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de-DE" sz="1800" dirty="0" smtClean="0">
                <a:solidFill>
                  <a:prstClr val="black"/>
                </a:solidFill>
              </a:rPr>
              <a:t>Different CLIP </a:t>
            </a:r>
            <a:r>
              <a:rPr lang="de-DE" sz="1800" dirty="0" err="1" smtClean="0">
                <a:solidFill>
                  <a:prstClr val="black"/>
                </a:solidFill>
              </a:rPr>
              <a:t>has</a:t>
            </a:r>
            <a:r>
              <a:rPr lang="de-DE" sz="1800" dirty="0" smtClean="0">
                <a:solidFill>
                  <a:prstClr val="black"/>
                </a:solidFill>
              </a:rPr>
              <a:t> a </a:t>
            </a:r>
            <a:r>
              <a:rPr lang="de-DE" sz="1800" dirty="0" err="1" smtClean="0">
                <a:solidFill>
                  <a:prstClr val="black"/>
                </a:solidFill>
              </a:rPr>
              <a:t>higher</a:t>
            </a:r>
            <a:r>
              <a:rPr lang="de-DE" sz="1800" dirty="0" smtClean="0">
                <a:solidFill>
                  <a:prstClr val="black"/>
                </a:solidFill>
              </a:rPr>
              <a:t> </a:t>
            </a:r>
            <a:r>
              <a:rPr lang="de-DE" sz="1800" dirty="0" err="1" smtClean="0">
                <a:solidFill>
                  <a:prstClr val="black"/>
                </a:solidFill>
              </a:rPr>
              <a:t>priority</a:t>
            </a:r>
            <a:r>
              <a:rPr lang="de-DE" sz="1800" dirty="0" smtClean="0">
                <a:solidFill>
                  <a:prstClr val="black"/>
                </a:solidFill>
              </a:rPr>
              <a:t> </a:t>
            </a:r>
            <a:r>
              <a:rPr lang="de-DE" sz="1800" dirty="0" err="1" smtClean="0">
                <a:solidFill>
                  <a:prstClr val="black"/>
                </a:solidFill>
              </a:rPr>
              <a:t>than</a:t>
            </a:r>
            <a:r>
              <a:rPr lang="de-DE" sz="1800" dirty="0" smtClean="0">
                <a:solidFill>
                  <a:prstClr val="black"/>
                </a:solidFill>
              </a:rPr>
              <a:t> CLIR.</a:t>
            </a:r>
            <a:endParaRPr lang="en-GB" sz="1800" dirty="0">
              <a:solidFill>
                <a:prstClr val="black"/>
              </a:solidFill>
            </a:endParaRPr>
          </a:p>
        </p:txBody>
      </p:sp>
      <p:cxnSp>
        <p:nvCxnSpPr>
          <p:cNvPr id="19" name="Gerade Verbindung mit Pfeil 18"/>
          <p:cNvCxnSpPr>
            <a:stCxn id="9" idx="1"/>
            <a:endCxn id="10" idx="0"/>
          </p:cNvCxnSpPr>
          <p:nvPr/>
        </p:nvCxnSpPr>
        <p:spPr>
          <a:xfrm flipH="1">
            <a:off x="5790667" y="3982006"/>
            <a:ext cx="1439171" cy="122911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7229838" y="3520377"/>
            <a:ext cx="2862246" cy="923257"/>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en-US" sz="1800" dirty="0">
                <a:solidFill>
                  <a:prstClr val="black"/>
                </a:solidFill>
              </a:rPr>
              <a:t>CLIR </a:t>
            </a:r>
            <a:r>
              <a:rPr lang="en-US" sz="1800" dirty="0" smtClean="0">
                <a:solidFill>
                  <a:prstClr val="black"/>
                </a:solidFill>
              </a:rPr>
              <a:t>is only effective when </a:t>
            </a:r>
            <a:r>
              <a:rPr lang="en-US" sz="1800" dirty="0">
                <a:solidFill>
                  <a:prstClr val="black"/>
                </a:solidFill>
              </a:rPr>
              <a:t>displayed phone number </a:t>
            </a:r>
            <a:r>
              <a:rPr lang="en-US" sz="1800" dirty="0" smtClean="0">
                <a:solidFill>
                  <a:prstClr val="black"/>
                </a:solidFill>
              </a:rPr>
              <a:t>is</a:t>
            </a:r>
          </a:p>
          <a:p>
            <a:r>
              <a:rPr lang="en-US" sz="1800" dirty="0" smtClean="0">
                <a:solidFill>
                  <a:prstClr val="black"/>
                </a:solidFill>
              </a:rPr>
              <a:t>set </a:t>
            </a:r>
            <a:r>
              <a:rPr lang="en-US" sz="1800" dirty="0">
                <a:solidFill>
                  <a:prstClr val="black"/>
                </a:solidFill>
              </a:rPr>
              <a:t>to </a:t>
            </a:r>
            <a:r>
              <a:rPr lang="en-US" sz="1800" dirty="0" smtClean="0">
                <a:solidFill>
                  <a:prstClr val="black"/>
                </a:solidFill>
              </a:rPr>
              <a:t>“Default </a:t>
            </a:r>
            <a:r>
              <a:rPr lang="en-US" sz="1800" dirty="0">
                <a:solidFill>
                  <a:prstClr val="black"/>
                </a:solidFill>
              </a:rPr>
              <a:t>number</a:t>
            </a:r>
            <a:r>
              <a:rPr lang="en-US" sz="1800" dirty="0" smtClean="0">
                <a:solidFill>
                  <a:prstClr val="black"/>
                </a:solidFill>
              </a:rPr>
              <a:t>".</a:t>
            </a:r>
            <a:endParaRPr lang="en-GB" sz="1800" dirty="0">
              <a:solidFill>
                <a:prstClr val="black"/>
              </a:solidFill>
            </a:endParaRPr>
          </a:p>
        </p:txBody>
      </p:sp>
      <p:sp>
        <p:nvSpPr>
          <p:cNvPr id="10" name="Rechteck 9"/>
          <p:cNvSpPr/>
          <p:nvPr/>
        </p:nvSpPr>
        <p:spPr>
          <a:xfrm>
            <a:off x="3145433" y="5211118"/>
            <a:ext cx="5290467" cy="80573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cxnSp>
        <p:nvCxnSpPr>
          <p:cNvPr id="13" name="Gerade Verbindung mit Pfeil 12"/>
          <p:cNvCxnSpPr>
            <a:stCxn id="9" idx="1"/>
            <a:endCxn id="26" idx="3"/>
          </p:cNvCxnSpPr>
          <p:nvPr/>
        </p:nvCxnSpPr>
        <p:spPr>
          <a:xfrm flipH="1">
            <a:off x="6128849" y="3982006"/>
            <a:ext cx="1100989" cy="365017"/>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a:stCxn id="16" idx="0"/>
            <a:endCxn id="21" idx="2"/>
          </p:cNvCxnSpPr>
          <p:nvPr/>
        </p:nvCxnSpPr>
        <p:spPr>
          <a:xfrm flipH="1" flipV="1">
            <a:off x="5838924" y="6392215"/>
            <a:ext cx="238714" cy="20251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20"/>
          <p:cNvSpPr/>
          <p:nvPr/>
        </p:nvSpPr>
        <p:spPr>
          <a:xfrm>
            <a:off x="5548998" y="6150258"/>
            <a:ext cx="579851" cy="24195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Tree>
    <p:extLst>
      <p:ext uri="{BB962C8B-B14F-4D97-AF65-F5344CB8AC3E}">
        <p14:creationId xmlns:p14="http://schemas.microsoft.com/office/powerpoint/2010/main" val="19858066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Feature </a:t>
            </a:r>
            <a:r>
              <a:rPr lang="de-DE" dirty="0" err="1" smtClean="0"/>
              <a:t>Overview</a:t>
            </a:r>
            <a:endParaRPr lang="de-DE" dirty="0"/>
          </a:p>
        </p:txBody>
      </p:sp>
      <p:sp>
        <p:nvSpPr>
          <p:cNvPr id="28" name="Inhaltsplatzhalter 2"/>
          <p:cNvSpPr txBox="1">
            <a:spLocks/>
          </p:cNvSpPr>
          <p:nvPr/>
        </p:nvSpPr>
        <p:spPr>
          <a:xfrm>
            <a:off x="1340204" y="1628272"/>
            <a:ext cx="7994929" cy="4748616"/>
          </a:xfrm>
          <a:prstGeom prst="rect">
            <a:avLst/>
          </a:prstGeom>
        </p:spPr>
        <p:txBody>
          <a:bodyPr lIns="80178" tIns="40089" rIns="80178" bIns="40089"/>
          <a:lst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22272F"/>
                </a:solidFill>
              </a:rPr>
              <a:t>Setup </a:t>
            </a:r>
            <a:r>
              <a:rPr lang="en-US" sz="2400" b="1" dirty="0">
                <a:solidFill>
                  <a:srgbClr val="22272F"/>
                </a:solidFill>
              </a:rPr>
              <a:t>Agent for quick and easy </a:t>
            </a:r>
            <a:r>
              <a:rPr lang="en-US" sz="2400" b="1" dirty="0" smtClean="0">
                <a:solidFill>
                  <a:srgbClr val="22272F"/>
                </a:solidFill>
              </a:rPr>
              <a:t>setup</a:t>
            </a:r>
          </a:p>
          <a:p>
            <a:r>
              <a:rPr lang="en-US" sz="2400" b="1" dirty="0" smtClean="0">
                <a:solidFill>
                  <a:srgbClr val="22272F"/>
                </a:solidFill>
              </a:rPr>
              <a:t>Auto-provisioning </a:t>
            </a:r>
            <a:r>
              <a:rPr lang="en-US" sz="2400" b="1" dirty="0">
                <a:solidFill>
                  <a:srgbClr val="22272F"/>
                </a:solidFill>
              </a:rPr>
              <a:t>for all Gigaset pro </a:t>
            </a:r>
            <a:r>
              <a:rPr lang="en-US" sz="2400" b="1" dirty="0" smtClean="0">
                <a:solidFill>
                  <a:srgbClr val="22272F"/>
                </a:solidFill>
              </a:rPr>
              <a:t>devices and </a:t>
            </a:r>
            <a:r>
              <a:rPr lang="en-US" sz="2400" b="1" dirty="0">
                <a:solidFill>
                  <a:srgbClr val="22272F"/>
                </a:solidFill>
              </a:rPr>
              <a:t>selected Polycom Conference </a:t>
            </a:r>
            <a:r>
              <a:rPr lang="en-US" sz="2400" b="1" dirty="0" smtClean="0">
                <a:solidFill>
                  <a:srgbClr val="22272F"/>
                </a:solidFill>
              </a:rPr>
              <a:t>Phones</a:t>
            </a:r>
          </a:p>
          <a:p>
            <a:r>
              <a:rPr lang="en-US" sz="2400" b="1" dirty="0" smtClean="0">
                <a:solidFill>
                  <a:srgbClr val="22272F"/>
                </a:solidFill>
              </a:rPr>
              <a:t>All </a:t>
            </a:r>
            <a:r>
              <a:rPr lang="en-US" sz="2400" b="1" dirty="0">
                <a:solidFill>
                  <a:srgbClr val="22272F"/>
                </a:solidFill>
              </a:rPr>
              <a:t>user licenses included (no additional </a:t>
            </a:r>
            <a:r>
              <a:rPr lang="en-US" sz="2400" b="1" dirty="0" smtClean="0">
                <a:solidFill>
                  <a:srgbClr val="22272F"/>
                </a:solidFill>
              </a:rPr>
              <a:t>cost)</a:t>
            </a:r>
          </a:p>
          <a:p>
            <a:r>
              <a:rPr lang="en-US" sz="2400" b="1" dirty="0" smtClean="0">
                <a:solidFill>
                  <a:srgbClr val="22272F"/>
                </a:solidFill>
              </a:rPr>
              <a:t>Including </a:t>
            </a:r>
            <a:r>
              <a:rPr lang="en-US" sz="2400" b="1" dirty="0">
                <a:solidFill>
                  <a:srgbClr val="22272F"/>
                </a:solidFill>
              </a:rPr>
              <a:t>SMA (Software Maintenance </a:t>
            </a:r>
            <a:r>
              <a:rPr lang="en-US" sz="2400" b="1" dirty="0" smtClean="0">
                <a:solidFill>
                  <a:srgbClr val="22272F"/>
                </a:solidFill>
              </a:rPr>
              <a:t>Agreement)</a:t>
            </a:r>
          </a:p>
          <a:p>
            <a:r>
              <a:rPr lang="en-US" sz="2400" b="1" dirty="0" smtClean="0">
                <a:solidFill>
                  <a:srgbClr val="22272F"/>
                </a:solidFill>
              </a:rPr>
              <a:t>CTI (Q3/2015)</a:t>
            </a:r>
          </a:p>
          <a:p>
            <a:r>
              <a:rPr lang="en-US" sz="2400" b="1" dirty="0">
                <a:solidFill>
                  <a:srgbClr val="22272F"/>
                </a:solidFill>
              </a:rPr>
              <a:t>C</a:t>
            </a:r>
            <a:r>
              <a:rPr lang="en-US" sz="2400" b="1" dirty="0" smtClean="0">
                <a:solidFill>
                  <a:srgbClr val="22272F"/>
                </a:solidFill>
              </a:rPr>
              <a:t>onference </a:t>
            </a:r>
            <a:r>
              <a:rPr lang="en-US" sz="2400" b="1" dirty="0">
                <a:solidFill>
                  <a:srgbClr val="22272F"/>
                </a:solidFill>
              </a:rPr>
              <a:t>rooms </a:t>
            </a:r>
            <a:endParaRPr lang="en-US" sz="2400" b="1" dirty="0" smtClean="0">
              <a:solidFill>
                <a:srgbClr val="22272F"/>
              </a:solidFill>
            </a:endParaRPr>
          </a:p>
          <a:p>
            <a:r>
              <a:rPr lang="en-US" sz="2400" b="1" dirty="0" smtClean="0">
                <a:solidFill>
                  <a:srgbClr val="22272F"/>
                </a:solidFill>
              </a:rPr>
              <a:t>Integrated </a:t>
            </a:r>
            <a:r>
              <a:rPr lang="en-US" sz="2400" b="1" dirty="0">
                <a:solidFill>
                  <a:srgbClr val="22272F"/>
                </a:solidFill>
              </a:rPr>
              <a:t>answering machine and fax </a:t>
            </a:r>
            <a:r>
              <a:rPr lang="en-US" sz="2400" b="1" dirty="0" smtClean="0">
                <a:solidFill>
                  <a:srgbClr val="22272F"/>
                </a:solidFill>
              </a:rPr>
              <a:t>server</a:t>
            </a:r>
          </a:p>
          <a:p>
            <a:r>
              <a:rPr lang="en-US" sz="2400" b="1" dirty="0" smtClean="0">
                <a:solidFill>
                  <a:srgbClr val="22272F"/>
                </a:solidFill>
              </a:rPr>
              <a:t>E-mail </a:t>
            </a:r>
            <a:r>
              <a:rPr lang="en-US" sz="2400" b="1" dirty="0">
                <a:solidFill>
                  <a:srgbClr val="22272F"/>
                </a:solidFill>
              </a:rPr>
              <a:t>transmission of voice and fax </a:t>
            </a:r>
            <a:r>
              <a:rPr lang="en-US" sz="2400" b="1" dirty="0" smtClean="0">
                <a:solidFill>
                  <a:srgbClr val="22272F"/>
                </a:solidFill>
              </a:rPr>
              <a:t>messages</a:t>
            </a:r>
          </a:p>
          <a:p>
            <a:r>
              <a:rPr lang="en-US" sz="2400" b="1" dirty="0" smtClean="0">
                <a:solidFill>
                  <a:srgbClr val="22272F"/>
                </a:solidFill>
              </a:rPr>
              <a:t>Interactive Voice Response (IVR)</a:t>
            </a:r>
            <a:endParaRPr lang="en-US" sz="2400" b="1" dirty="0">
              <a:solidFill>
                <a:srgbClr val="22272F"/>
              </a:solidFill>
            </a:endParaRPr>
          </a:p>
        </p:txBody>
      </p:sp>
    </p:spTree>
    <p:extLst>
      <p:ext uri="{BB962C8B-B14F-4D97-AF65-F5344CB8AC3E}">
        <p14:creationId xmlns:p14="http://schemas.microsoft.com/office/powerpoint/2010/main" val="280905174"/>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kopowski_t\Desktop\Oasy\Galilei\Screenshots\Mozilla Firefox_06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04092" y="2803490"/>
            <a:ext cx="9355510" cy="24841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6" y="1378792"/>
            <a:ext cx="4068666" cy="46159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a:t>
            </a:r>
            <a:r>
              <a:rPr lang="de-DE" sz="2400" b="1" dirty="0">
                <a:solidFill>
                  <a:prstClr val="black"/>
                </a:solidFill>
              </a:rPr>
              <a:t>– </a:t>
            </a:r>
            <a:r>
              <a:rPr lang="de-DE" sz="2400" b="1" dirty="0" smtClean="0">
                <a:solidFill>
                  <a:prstClr val="black"/>
                </a:solidFill>
              </a:rPr>
              <a:t>User Settings – Keys</a:t>
            </a:r>
          </a:p>
        </p:txBody>
      </p:sp>
      <p:sp>
        <p:nvSpPr>
          <p:cNvPr id="16" name="Textfeld 15"/>
          <p:cNvSpPr txBox="1"/>
          <p:nvPr/>
        </p:nvSpPr>
        <p:spPr>
          <a:xfrm>
            <a:off x="1244067" y="6676382"/>
            <a:ext cx="3231393" cy="369259"/>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en-US" sz="1800" dirty="0">
                <a:solidFill>
                  <a:prstClr val="black"/>
                </a:solidFill>
              </a:rPr>
              <a:t>Selection of the key </a:t>
            </a:r>
            <a:r>
              <a:rPr lang="en-US" sz="1800" dirty="0" smtClean="0">
                <a:solidFill>
                  <a:prstClr val="black"/>
                </a:solidFill>
              </a:rPr>
              <a:t>assignment</a:t>
            </a:r>
            <a:endParaRPr lang="en-GB" sz="1800" dirty="0">
              <a:solidFill>
                <a:prstClr val="black"/>
              </a:solidFill>
            </a:endParaRPr>
          </a:p>
        </p:txBody>
      </p:sp>
      <p:cxnSp>
        <p:nvCxnSpPr>
          <p:cNvPr id="19" name="Gerade Verbindung mit Pfeil 18"/>
          <p:cNvCxnSpPr>
            <a:stCxn id="16" idx="0"/>
            <a:endCxn id="28675" idx="1"/>
          </p:cNvCxnSpPr>
          <p:nvPr/>
        </p:nvCxnSpPr>
        <p:spPr>
          <a:xfrm flipV="1">
            <a:off x="2859764" y="5863919"/>
            <a:ext cx="1615696" cy="81246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6788320" y="3800582"/>
            <a:ext cx="2646222" cy="369259"/>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de-DE" sz="1800" dirty="0" err="1">
                <a:solidFill>
                  <a:prstClr val="black"/>
                </a:solidFill>
              </a:rPr>
              <a:t>Selection</a:t>
            </a:r>
            <a:r>
              <a:rPr lang="de-DE" sz="1800" dirty="0">
                <a:solidFill>
                  <a:prstClr val="black"/>
                </a:solidFill>
              </a:rPr>
              <a:t> </a:t>
            </a:r>
            <a:r>
              <a:rPr lang="de-DE" sz="1800" dirty="0" err="1">
                <a:solidFill>
                  <a:prstClr val="black"/>
                </a:solidFill>
              </a:rPr>
              <a:t>of</a:t>
            </a:r>
            <a:r>
              <a:rPr lang="de-DE" sz="1800" dirty="0">
                <a:solidFill>
                  <a:prstClr val="black"/>
                </a:solidFill>
              </a:rPr>
              <a:t> </a:t>
            </a:r>
            <a:r>
              <a:rPr lang="de-DE" sz="1800" dirty="0" err="1">
                <a:solidFill>
                  <a:prstClr val="black"/>
                </a:solidFill>
              </a:rPr>
              <a:t>device</a:t>
            </a:r>
            <a:r>
              <a:rPr lang="de-DE" sz="1800" dirty="0">
                <a:solidFill>
                  <a:prstClr val="black"/>
                </a:solidFill>
              </a:rPr>
              <a:t> </a:t>
            </a:r>
            <a:r>
              <a:rPr lang="de-DE" sz="1800" dirty="0" err="1">
                <a:solidFill>
                  <a:prstClr val="black"/>
                </a:solidFill>
              </a:rPr>
              <a:t>types</a:t>
            </a:r>
            <a:r>
              <a:rPr lang="de-DE" sz="1800" dirty="0">
                <a:solidFill>
                  <a:prstClr val="black"/>
                </a:solidFill>
              </a:rPr>
              <a:t>.</a:t>
            </a:r>
            <a:endParaRPr lang="en-GB" sz="1800" dirty="0">
              <a:solidFill>
                <a:prstClr val="black"/>
              </a:solidFill>
            </a:endParaRPr>
          </a:p>
        </p:txBody>
      </p:sp>
      <p:cxnSp>
        <p:nvCxnSpPr>
          <p:cNvPr id="13" name="Gerade Verbindung mit Pfeil 12"/>
          <p:cNvCxnSpPr>
            <a:endCxn id="26" idx="1"/>
          </p:cNvCxnSpPr>
          <p:nvPr/>
        </p:nvCxnSpPr>
        <p:spPr>
          <a:xfrm flipV="1">
            <a:off x="4835060" y="3279120"/>
            <a:ext cx="792528" cy="43943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588" y="2992788"/>
            <a:ext cx="1386666" cy="59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hteck 25"/>
          <p:cNvSpPr/>
          <p:nvPr/>
        </p:nvSpPr>
        <p:spPr>
          <a:xfrm>
            <a:off x="5627588" y="2971169"/>
            <a:ext cx="1386666" cy="61591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cxnSp>
        <p:nvCxnSpPr>
          <p:cNvPr id="27" name="Gerade Verbindung mit Pfeil 26"/>
          <p:cNvCxnSpPr>
            <a:stCxn id="9" idx="0"/>
            <a:endCxn id="7171" idx="3"/>
          </p:cNvCxnSpPr>
          <p:nvPr/>
        </p:nvCxnSpPr>
        <p:spPr>
          <a:xfrm flipH="1" flipV="1">
            <a:off x="7014254" y="3289931"/>
            <a:ext cx="1097177" cy="51065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a:endCxn id="28675" idx="3"/>
          </p:cNvCxnSpPr>
          <p:nvPr/>
        </p:nvCxnSpPr>
        <p:spPr>
          <a:xfrm flipH="1">
            <a:off x="5573707" y="4922313"/>
            <a:ext cx="557937" cy="941606"/>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8675" name="Picture 3" descr="C:\Users\kopowski_t\Desktop\Oasy\Galilei\Screenshots\Mozilla Firefox_068.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475460" y="5286751"/>
            <a:ext cx="1098247" cy="1154335"/>
          </a:xfrm>
          <a:prstGeom prst="rect">
            <a:avLst/>
          </a:prstGeom>
          <a:noFill/>
          <a:ln w="2540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900007"/>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kopowski_t\Desktop\Oasy\Galilei\Screenshots\Mozilla Firefox_07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5020" y="2372874"/>
            <a:ext cx="8234809" cy="44284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pic>
        <p:nvPicPr>
          <p:cNvPr id="29699" name="Picture 3" descr="C:\Users\kopowski_t\Desktop\Oasy\Galilei\Screenshots\Mozilla Firefox_070.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651924" y="2395632"/>
            <a:ext cx="1082584" cy="48523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414906" y="1217215"/>
            <a:ext cx="4068666" cy="830924"/>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a:t>
            </a:r>
            <a:r>
              <a:rPr lang="de-DE" sz="2400" b="1" dirty="0">
                <a:solidFill>
                  <a:prstClr val="black"/>
                </a:solidFill>
              </a:rPr>
              <a:t>– </a:t>
            </a:r>
            <a:r>
              <a:rPr lang="de-DE" sz="2400" b="1" dirty="0" smtClean="0">
                <a:solidFill>
                  <a:prstClr val="black"/>
                </a:solidFill>
              </a:rPr>
              <a:t>User Settings – Ringtones</a:t>
            </a:r>
          </a:p>
        </p:txBody>
      </p:sp>
      <p:sp>
        <p:nvSpPr>
          <p:cNvPr id="9" name="Textfeld 8"/>
          <p:cNvSpPr txBox="1"/>
          <p:nvPr/>
        </p:nvSpPr>
        <p:spPr>
          <a:xfrm>
            <a:off x="7497926" y="4587080"/>
            <a:ext cx="2348277"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1800" dirty="0">
                <a:solidFill>
                  <a:prstClr val="black"/>
                </a:solidFill>
              </a:rPr>
              <a:t>Select </a:t>
            </a:r>
            <a:r>
              <a:rPr lang="de-DE" sz="1800" dirty="0" err="1" smtClean="0">
                <a:solidFill>
                  <a:prstClr val="black"/>
                </a:solidFill>
              </a:rPr>
              <a:t>the</a:t>
            </a:r>
            <a:endParaRPr lang="de-DE" sz="1800" dirty="0">
              <a:solidFill>
                <a:prstClr val="black"/>
              </a:solidFill>
            </a:endParaRPr>
          </a:p>
          <a:p>
            <a:pPr algn="ctr"/>
            <a:r>
              <a:rPr lang="de-DE" sz="1800" dirty="0" err="1" smtClean="0">
                <a:solidFill>
                  <a:prstClr val="black"/>
                </a:solidFill>
              </a:rPr>
              <a:t>desired</a:t>
            </a:r>
            <a:r>
              <a:rPr lang="de-DE" sz="1800" dirty="0" smtClean="0">
                <a:solidFill>
                  <a:prstClr val="black"/>
                </a:solidFill>
              </a:rPr>
              <a:t> </a:t>
            </a:r>
            <a:r>
              <a:rPr lang="de-DE" sz="1800" dirty="0" err="1">
                <a:solidFill>
                  <a:prstClr val="black"/>
                </a:solidFill>
              </a:rPr>
              <a:t>ringtone</a:t>
            </a:r>
            <a:r>
              <a:rPr lang="de-DE" sz="1800" dirty="0">
                <a:solidFill>
                  <a:prstClr val="black"/>
                </a:solidFill>
              </a:rPr>
              <a:t>.</a:t>
            </a:r>
            <a:endParaRPr lang="en-GB" sz="1800" dirty="0">
              <a:solidFill>
                <a:prstClr val="black"/>
              </a:solidFill>
            </a:endParaRPr>
          </a:p>
        </p:txBody>
      </p:sp>
      <p:sp>
        <p:nvSpPr>
          <p:cNvPr id="26" name="Rechteck 25"/>
          <p:cNvSpPr/>
          <p:nvPr/>
        </p:nvSpPr>
        <p:spPr>
          <a:xfrm>
            <a:off x="4355083" y="4069802"/>
            <a:ext cx="2784674" cy="28944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cxnSp>
        <p:nvCxnSpPr>
          <p:cNvPr id="27" name="Gerade Verbindung mit Pfeil 26"/>
          <p:cNvCxnSpPr>
            <a:stCxn id="9" idx="1"/>
            <a:endCxn id="26" idx="3"/>
          </p:cNvCxnSpPr>
          <p:nvPr/>
        </p:nvCxnSpPr>
        <p:spPr>
          <a:xfrm flipH="1" flipV="1">
            <a:off x="7139757" y="4214526"/>
            <a:ext cx="358169" cy="69568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a:stCxn id="9" idx="1"/>
            <a:endCxn id="18" idx="3"/>
          </p:cNvCxnSpPr>
          <p:nvPr/>
        </p:nvCxnSpPr>
        <p:spPr>
          <a:xfrm flipH="1">
            <a:off x="7139757" y="4910209"/>
            <a:ext cx="358169" cy="32868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4355083" y="5109019"/>
            <a:ext cx="2784674" cy="25975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Tree>
    <p:extLst>
      <p:ext uri="{BB962C8B-B14F-4D97-AF65-F5344CB8AC3E}">
        <p14:creationId xmlns:p14="http://schemas.microsoft.com/office/powerpoint/2010/main" val="4160297236"/>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Users\kopowski_t\Desktop\Oasy\Galilei\Screenshots\Mozilla Firefox_07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9074" y="2226694"/>
            <a:ext cx="9360000" cy="50733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24" name="Picture 4" descr="C:\Users\kopowski_t\Desktop\Oasy\Galilei\Screenshots\Mozilla Firefox_07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36100" y="2913602"/>
            <a:ext cx="3600000" cy="22224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Web-UI</a:t>
            </a:r>
          </a:p>
        </p:txBody>
      </p:sp>
      <p:sp>
        <p:nvSpPr>
          <p:cNvPr id="8" name="Textfeld 7"/>
          <p:cNvSpPr txBox="1"/>
          <p:nvPr/>
        </p:nvSpPr>
        <p:spPr>
          <a:xfrm>
            <a:off x="1414906" y="1217215"/>
            <a:ext cx="4068666" cy="830924"/>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de-DE" sz="2400" b="1" dirty="0" smtClean="0">
                <a:solidFill>
                  <a:prstClr val="black"/>
                </a:solidFill>
              </a:rPr>
              <a:t>Menu </a:t>
            </a:r>
            <a:r>
              <a:rPr lang="de-DE" sz="2400" b="1" dirty="0">
                <a:solidFill>
                  <a:prstClr val="black"/>
                </a:solidFill>
              </a:rPr>
              <a:t>– </a:t>
            </a:r>
            <a:r>
              <a:rPr lang="de-DE" sz="2400" b="1" dirty="0" smtClean="0">
                <a:solidFill>
                  <a:prstClr val="black"/>
                </a:solidFill>
              </a:rPr>
              <a:t>User Settings – </a:t>
            </a:r>
            <a:r>
              <a:rPr lang="de-DE" sz="2400" b="1" dirty="0" err="1" smtClean="0">
                <a:solidFill>
                  <a:prstClr val="black"/>
                </a:solidFill>
              </a:rPr>
              <a:t>Contacts</a:t>
            </a:r>
            <a:r>
              <a:rPr lang="de-DE" sz="2400" b="1" dirty="0" smtClean="0">
                <a:solidFill>
                  <a:prstClr val="black"/>
                </a:solidFill>
              </a:rPr>
              <a:t> </a:t>
            </a:r>
            <a:r>
              <a:rPr lang="de-DE" sz="2400" b="1" dirty="0" err="1" smtClean="0">
                <a:solidFill>
                  <a:prstClr val="black"/>
                </a:solidFill>
              </a:rPr>
              <a:t>import</a:t>
            </a:r>
            <a:r>
              <a:rPr lang="de-DE" sz="2400" b="1" dirty="0" smtClean="0">
                <a:solidFill>
                  <a:prstClr val="black"/>
                </a:solidFill>
              </a:rPr>
              <a:t>/</a:t>
            </a:r>
            <a:r>
              <a:rPr lang="de-DE" sz="2400" b="1" dirty="0" err="1" smtClean="0">
                <a:solidFill>
                  <a:prstClr val="black"/>
                </a:solidFill>
              </a:rPr>
              <a:t>export</a:t>
            </a:r>
            <a:endParaRPr lang="en-GB" sz="2400" b="1" dirty="0">
              <a:solidFill>
                <a:prstClr val="black"/>
              </a:solidFill>
            </a:endParaRPr>
          </a:p>
        </p:txBody>
      </p:sp>
      <p:sp>
        <p:nvSpPr>
          <p:cNvPr id="26" name="Rechteck 25"/>
          <p:cNvSpPr/>
          <p:nvPr/>
        </p:nvSpPr>
        <p:spPr>
          <a:xfrm>
            <a:off x="5555580" y="3653882"/>
            <a:ext cx="977290" cy="23804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cxnSp>
        <p:nvCxnSpPr>
          <p:cNvPr id="27" name="Gerade Verbindung mit Pfeil 26"/>
          <p:cNvCxnSpPr>
            <a:endCxn id="28" idx="1"/>
          </p:cNvCxnSpPr>
          <p:nvPr/>
        </p:nvCxnSpPr>
        <p:spPr>
          <a:xfrm>
            <a:off x="1379116" y="7065266"/>
            <a:ext cx="467861" cy="34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803052" y="6376887"/>
            <a:ext cx="9073008" cy="39589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7" name="Textfeld 6"/>
          <p:cNvSpPr txBox="1"/>
          <p:nvPr/>
        </p:nvSpPr>
        <p:spPr>
          <a:xfrm>
            <a:off x="5555580" y="3634400"/>
            <a:ext cx="977278" cy="292315"/>
          </a:xfrm>
          <a:prstGeom prst="rect">
            <a:avLst/>
          </a:prstGeom>
          <a:noFill/>
        </p:spPr>
        <p:txBody>
          <a:bodyPr wrap="square" lIns="91367" tIns="45684" rIns="91367" bIns="45684" rtlCol="0">
            <a:spAutoFit/>
          </a:bodyPr>
          <a:lstStyle/>
          <a:p>
            <a:r>
              <a:rPr lang="de-DE" sz="1300" dirty="0"/>
              <a:t>UTF-8,  ISO</a:t>
            </a:r>
            <a:endParaRPr lang="en-GB" sz="1300" dirty="0"/>
          </a:p>
        </p:txBody>
      </p:sp>
      <p:pic>
        <p:nvPicPr>
          <p:cNvPr id="30722" name="Picture 2" descr="C:\Users\kopowski_t\Desktop\Oasy\Galilei\Screenshots\Mozilla Firefox_07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44412" y="4206813"/>
            <a:ext cx="1139160" cy="693629"/>
          </a:xfrm>
          <a:prstGeom prst="rect">
            <a:avLst/>
          </a:prstGeom>
          <a:noFill/>
          <a:extLst>
            <a:ext uri="{909E8E84-426E-40DD-AFC4-6F175D3DCCD1}">
              <a14:hiddenFill xmlns:a14="http://schemas.microsoft.com/office/drawing/2010/main">
                <a:solidFill>
                  <a:srgbClr val="FFFFFF"/>
                </a:solidFill>
              </a14:hiddenFill>
            </a:ext>
          </a:extLst>
        </p:spPr>
      </p:pic>
      <p:sp>
        <p:nvSpPr>
          <p:cNvPr id="21" name="Rechteck 20"/>
          <p:cNvSpPr/>
          <p:nvPr/>
        </p:nvSpPr>
        <p:spPr>
          <a:xfrm>
            <a:off x="4344412" y="4206812"/>
            <a:ext cx="1211167" cy="69362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
        <p:nvSpPr>
          <p:cNvPr id="28" name="Textfeld 27"/>
          <p:cNvSpPr txBox="1"/>
          <p:nvPr/>
        </p:nvSpPr>
        <p:spPr>
          <a:xfrm>
            <a:off x="1846973" y="6880944"/>
            <a:ext cx="2646222"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de-DE" sz="1800" dirty="0" smtClean="0">
                <a:solidFill>
                  <a:prstClr val="black"/>
                </a:solidFill>
              </a:rPr>
              <a:t>Private </a:t>
            </a:r>
            <a:r>
              <a:rPr lang="de-DE" sz="1800" dirty="0" err="1" smtClean="0">
                <a:solidFill>
                  <a:prstClr val="black"/>
                </a:solidFill>
              </a:rPr>
              <a:t>contacts</a:t>
            </a:r>
            <a:endParaRPr lang="en-GB" sz="1800" dirty="0">
              <a:solidFill>
                <a:prstClr val="black"/>
              </a:solidFill>
            </a:endParaRPr>
          </a:p>
        </p:txBody>
      </p:sp>
      <p:pic>
        <p:nvPicPr>
          <p:cNvPr id="19" name="Picture 2" descr="C:\Users\kopowski_t\Desktop\Oasy\Galilei\Screenshots\Mozilla Firefox_07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05223" y="4288656"/>
            <a:ext cx="771293" cy="428511"/>
          </a:xfrm>
          <a:prstGeom prst="rect">
            <a:avLst/>
          </a:prstGeom>
          <a:noFill/>
          <a:extLst>
            <a:ext uri="{909E8E84-426E-40DD-AFC4-6F175D3DCCD1}">
              <a14:hiddenFill xmlns:a14="http://schemas.microsoft.com/office/drawing/2010/main">
                <a:solidFill>
                  <a:srgbClr val="FFFFFF"/>
                </a:solidFill>
              </a14:hiddenFill>
            </a:ext>
          </a:extLst>
        </p:spPr>
      </p:pic>
      <p:sp>
        <p:nvSpPr>
          <p:cNvPr id="24" name="Rechteck 23"/>
          <p:cNvSpPr/>
          <p:nvPr/>
        </p:nvSpPr>
        <p:spPr>
          <a:xfrm>
            <a:off x="6005223" y="4288656"/>
            <a:ext cx="771293" cy="42851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endParaRPr lang="en-GB"/>
          </a:p>
        </p:txBody>
      </p:sp>
    </p:spTree>
    <p:extLst>
      <p:ext uri="{BB962C8B-B14F-4D97-AF65-F5344CB8AC3E}">
        <p14:creationId xmlns:p14="http://schemas.microsoft.com/office/powerpoint/2010/main" val="2853508968"/>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Web-UI</a:t>
            </a:r>
          </a:p>
        </p:txBody>
      </p:sp>
      <p:sp>
        <p:nvSpPr>
          <p:cNvPr id="28" name="Textfeld 27"/>
          <p:cNvSpPr txBox="1"/>
          <p:nvPr/>
        </p:nvSpPr>
        <p:spPr>
          <a:xfrm>
            <a:off x="1846448" y="1620630"/>
            <a:ext cx="2646222"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en-US" sz="1800" dirty="0" smtClean="0">
                <a:solidFill>
                  <a:prstClr val="black"/>
                </a:solidFill>
              </a:rPr>
              <a:t>Links </a:t>
            </a:r>
            <a:r>
              <a:rPr lang="en-US" sz="1800" dirty="0">
                <a:solidFill>
                  <a:prstClr val="black"/>
                </a:solidFill>
              </a:rPr>
              <a:t>to the manuals and FAQs</a:t>
            </a:r>
            <a:endParaRPr lang="en-GB" sz="1800" dirty="0">
              <a:solidFill>
                <a:prstClr val="black"/>
              </a:solidFill>
            </a:endParaRPr>
          </a:p>
        </p:txBody>
      </p:sp>
      <p:sp>
        <p:nvSpPr>
          <p:cNvPr id="19" name="Textfeld 18"/>
          <p:cNvSpPr txBox="1"/>
          <p:nvPr/>
        </p:nvSpPr>
        <p:spPr>
          <a:xfrm>
            <a:off x="6176757" y="1620630"/>
            <a:ext cx="264622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r>
              <a:rPr lang="de-DE" sz="1800" dirty="0" err="1">
                <a:solidFill>
                  <a:prstClr val="black"/>
                </a:solidFill>
              </a:rPr>
              <a:t>Customize</a:t>
            </a:r>
            <a:r>
              <a:rPr lang="de-DE" sz="1800" dirty="0">
                <a:solidFill>
                  <a:prstClr val="black"/>
                </a:solidFill>
              </a:rPr>
              <a:t> personal </a:t>
            </a:r>
            <a:r>
              <a:rPr lang="de-DE" sz="1800" dirty="0" err="1">
                <a:solidFill>
                  <a:prstClr val="black"/>
                </a:solidFill>
              </a:rPr>
              <a:t>data</a:t>
            </a:r>
            <a:r>
              <a:rPr lang="de-DE" sz="1800" dirty="0">
                <a:solidFill>
                  <a:prstClr val="black"/>
                </a:solidFill>
              </a:rPr>
              <a:t> </a:t>
            </a:r>
            <a:r>
              <a:rPr lang="de-DE" sz="1800" dirty="0" err="1">
                <a:solidFill>
                  <a:prstClr val="black"/>
                </a:solidFill>
              </a:rPr>
              <a:t>and</a:t>
            </a:r>
            <a:r>
              <a:rPr lang="de-DE" sz="1800" dirty="0">
                <a:solidFill>
                  <a:prstClr val="black"/>
                </a:solidFill>
              </a:rPr>
              <a:t> "</a:t>
            </a:r>
            <a:r>
              <a:rPr lang="de-DE" sz="1800" dirty="0" err="1">
                <a:solidFill>
                  <a:prstClr val="black"/>
                </a:solidFill>
              </a:rPr>
              <a:t>Logout</a:t>
            </a:r>
            <a:r>
              <a:rPr lang="de-DE" sz="1800" dirty="0">
                <a:solidFill>
                  <a:prstClr val="black"/>
                </a:solidFill>
              </a:rPr>
              <a:t>"</a:t>
            </a:r>
            <a:endParaRPr lang="en-GB" sz="1800" dirty="0">
              <a:solidFill>
                <a:prstClr val="black"/>
              </a:solidFill>
            </a:endParaRPr>
          </a:p>
        </p:txBody>
      </p:sp>
      <p:sp>
        <p:nvSpPr>
          <p:cNvPr id="20" name="Textfeld 19"/>
          <p:cNvSpPr txBox="1"/>
          <p:nvPr/>
        </p:nvSpPr>
        <p:spPr>
          <a:xfrm>
            <a:off x="4043412" y="5944841"/>
            <a:ext cx="2646222" cy="646258"/>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a:r>
              <a:rPr lang="en-US" sz="1800" dirty="0" smtClean="0">
                <a:solidFill>
                  <a:prstClr val="black"/>
                </a:solidFill>
              </a:rPr>
              <a:t>Menu can be individually customized.</a:t>
            </a:r>
            <a:endParaRPr lang="en-GB" sz="1800" dirty="0">
              <a:solidFill>
                <a:prstClr val="black"/>
              </a:solidFill>
            </a:endParaRPr>
          </a:p>
        </p:txBody>
      </p:sp>
      <p:pic>
        <p:nvPicPr>
          <p:cNvPr id="31746" name="Picture 2" descr="C:\Users\kopowski_t\Desktop\Oasy\Galilei\Screenshots\Mozilla Firefox_07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02873" y="3064532"/>
            <a:ext cx="2109040" cy="21351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747" name="Picture 3" descr="C:\Users\kopowski_t\Desktop\Oasy\Galilei\Screenshots\Mozilla Firefox_07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39842" y="3064532"/>
            <a:ext cx="2120051" cy="26608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258038"/>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ping-pongline.de/wp/wp-content/uploads/2012/02/Werk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16" y="1264320"/>
            <a:ext cx="1989253" cy="157349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smtClean="0"/>
              <a:t>Practical</a:t>
            </a:r>
            <a:r>
              <a:rPr lang="de-DE" dirty="0" smtClean="0"/>
              <a:t> </a:t>
            </a:r>
            <a:r>
              <a:rPr lang="de-DE" dirty="0" err="1" smtClean="0"/>
              <a:t>exercise</a:t>
            </a:r>
            <a:endParaRPr lang="de-DE" dirty="0"/>
          </a:p>
        </p:txBody>
      </p:sp>
      <p:sp>
        <p:nvSpPr>
          <p:cNvPr id="3" name="Abgerundetes Rechteck 2"/>
          <p:cNvSpPr/>
          <p:nvPr/>
        </p:nvSpPr>
        <p:spPr>
          <a:xfrm>
            <a:off x="1883186"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367" tIns="45684" rIns="91367" bIns="45684" rtlCol="0" anchor="ctr" anchorCtr="1"/>
          <a:lstStyle/>
          <a:p>
            <a:pPr marL="285528" indent="-285528">
              <a:buFont typeface="Arial" pitchFamily="34" charset="0"/>
              <a:buChar char="•"/>
            </a:pPr>
            <a:r>
              <a:rPr lang="en-US" dirty="0" smtClean="0">
                <a:solidFill>
                  <a:prstClr val="black"/>
                </a:solidFill>
              </a:rPr>
              <a:t>Permission Groups</a:t>
            </a:r>
            <a:endParaRPr lang="en-US" dirty="0">
              <a:solidFill>
                <a:prstClr val="black"/>
              </a:solidFill>
            </a:endParaRPr>
          </a:p>
          <a:p>
            <a:pPr marL="285528" indent="-285528">
              <a:buFont typeface="Arial" pitchFamily="34" charset="0"/>
              <a:buChar char="•"/>
            </a:pPr>
            <a:r>
              <a:rPr lang="en-US" dirty="0">
                <a:solidFill>
                  <a:prstClr val="black"/>
                </a:solidFill>
              </a:rPr>
              <a:t>User web interface</a:t>
            </a:r>
          </a:p>
          <a:p>
            <a:pPr marL="285528" indent="-285528">
              <a:buFont typeface="Arial" pitchFamily="34" charset="0"/>
              <a:buChar char="•"/>
            </a:pPr>
            <a:r>
              <a:rPr lang="en-US" dirty="0">
                <a:solidFill>
                  <a:prstClr val="black"/>
                </a:solidFill>
              </a:rPr>
              <a:t>Administrator web interface</a:t>
            </a:r>
          </a:p>
          <a:p>
            <a:pPr marL="285528" indent="-285528">
              <a:buFont typeface="Arial" pitchFamily="34" charset="0"/>
              <a:buChar char="•"/>
            </a:pPr>
            <a:r>
              <a:rPr lang="en-US" dirty="0">
                <a:solidFill>
                  <a:prstClr val="black"/>
                </a:solidFill>
              </a:rPr>
              <a:t>CSV </a:t>
            </a:r>
            <a:r>
              <a:rPr lang="en-US" dirty="0" smtClean="0">
                <a:solidFill>
                  <a:prstClr val="black"/>
                </a:solidFill>
              </a:rPr>
              <a:t>Export/Import</a:t>
            </a:r>
            <a:endParaRPr lang="en-US" dirty="0">
              <a:solidFill>
                <a:prstClr val="black"/>
              </a:solidFill>
            </a:endParaRPr>
          </a:p>
          <a:p>
            <a:pPr marL="285528" indent="-285528">
              <a:buFont typeface="Arial" pitchFamily="34" charset="0"/>
              <a:buChar char="•"/>
            </a:pPr>
            <a:r>
              <a:rPr lang="en-US" dirty="0">
                <a:solidFill>
                  <a:prstClr val="black"/>
                </a:solidFill>
              </a:rPr>
              <a:t>Functions on the phone</a:t>
            </a:r>
            <a:endParaRPr lang="en-US" dirty="0" smtClean="0">
              <a:solidFill>
                <a:prstClr val="black"/>
              </a:solidFill>
            </a:endParaRPr>
          </a:p>
        </p:txBody>
      </p:sp>
    </p:spTree>
    <p:extLst>
      <p:ext uri="{BB962C8B-B14F-4D97-AF65-F5344CB8AC3E}">
        <p14:creationId xmlns:p14="http://schemas.microsoft.com/office/powerpoint/2010/main" val="2463749995"/>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ping-pongline.de/wp/wp-content/uploads/2012/02/Werk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16" y="1264320"/>
            <a:ext cx="1989253" cy="157349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smtClean="0"/>
              <a:t>Practical</a:t>
            </a:r>
            <a:r>
              <a:rPr lang="de-DE" dirty="0" smtClean="0"/>
              <a:t> </a:t>
            </a:r>
            <a:r>
              <a:rPr lang="de-DE" dirty="0" err="1" smtClean="0"/>
              <a:t>exercise</a:t>
            </a:r>
            <a:endParaRPr lang="de-DE" dirty="0"/>
          </a:p>
        </p:txBody>
      </p:sp>
      <p:sp>
        <p:nvSpPr>
          <p:cNvPr id="3" name="Abgerundetes Rechteck 2"/>
          <p:cNvSpPr/>
          <p:nvPr/>
        </p:nvSpPr>
        <p:spPr>
          <a:xfrm>
            <a:off x="1883186"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367" tIns="45684" rIns="91367" bIns="45684" rtlCol="0" anchor="ctr" anchorCtr="1"/>
          <a:lstStyle/>
          <a:p>
            <a:pPr marL="285528" indent="-285528">
              <a:buFont typeface="Arial" pitchFamily="34" charset="0"/>
              <a:buChar char="•"/>
            </a:pPr>
            <a:r>
              <a:rPr lang="en-US" dirty="0">
                <a:solidFill>
                  <a:prstClr val="black"/>
                </a:solidFill>
              </a:rPr>
              <a:t>Permission Groups</a:t>
            </a:r>
          </a:p>
          <a:p>
            <a:pPr marL="285528" indent="-285528">
              <a:buFont typeface="Arial" pitchFamily="34" charset="0"/>
              <a:buChar char="•"/>
            </a:pPr>
            <a:r>
              <a:rPr lang="en-US" dirty="0">
                <a:solidFill>
                  <a:prstClr val="black"/>
                </a:solidFill>
              </a:rPr>
              <a:t>User web interface</a:t>
            </a:r>
          </a:p>
          <a:p>
            <a:pPr marL="285528" indent="-285528">
              <a:buFont typeface="Arial" pitchFamily="34" charset="0"/>
              <a:buChar char="•"/>
            </a:pPr>
            <a:r>
              <a:rPr lang="en-US" dirty="0">
                <a:solidFill>
                  <a:prstClr val="black"/>
                </a:solidFill>
              </a:rPr>
              <a:t>Administrator web interface</a:t>
            </a:r>
          </a:p>
          <a:p>
            <a:pPr marL="285528" indent="-285528">
              <a:buFont typeface="Arial" pitchFamily="34" charset="0"/>
              <a:buChar char="•"/>
            </a:pPr>
            <a:r>
              <a:rPr lang="en-US" dirty="0">
                <a:solidFill>
                  <a:prstClr val="black"/>
                </a:solidFill>
              </a:rPr>
              <a:t>CSV Export/Import</a:t>
            </a:r>
          </a:p>
          <a:p>
            <a:pPr marL="285528" indent="-285528">
              <a:buFont typeface="Arial" pitchFamily="34" charset="0"/>
              <a:buChar char="•"/>
            </a:pPr>
            <a:r>
              <a:rPr lang="en-US" dirty="0">
                <a:solidFill>
                  <a:prstClr val="black"/>
                </a:solidFill>
              </a:rPr>
              <a:t>Functions on the phone</a:t>
            </a:r>
          </a:p>
        </p:txBody>
      </p:sp>
      <p:sp>
        <p:nvSpPr>
          <p:cNvPr id="4" name="Textfeld 3"/>
          <p:cNvSpPr txBox="1"/>
          <p:nvPr/>
        </p:nvSpPr>
        <p:spPr>
          <a:xfrm>
            <a:off x="1717024" y="1327036"/>
            <a:ext cx="2038356" cy="369332"/>
          </a:xfrm>
          <a:prstGeom prst="rect">
            <a:avLst/>
          </a:prstGeom>
        </p:spPr>
        <p:style>
          <a:lnRef idx="1">
            <a:schemeClr val="accent6"/>
          </a:lnRef>
          <a:fillRef idx="2">
            <a:schemeClr val="accent6"/>
          </a:fillRef>
          <a:effectRef idx="1">
            <a:schemeClr val="accent6"/>
          </a:effectRef>
          <a:fontRef idx="minor">
            <a:schemeClr val="dk1"/>
          </a:fontRef>
        </p:style>
        <p:txBody>
          <a:bodyPr wrap="square" lIns="91367" tIns="45684" rIns="91367" bIns="45684" rtlCol="0">
            <a:spAutoFit/>
          </a:bodyPr>
          <a:lstStyle/>
          <a:p>
            <a:pPr algn="ctr" defTabSz="400445"/>
            <a:r>
              <a:rPr lang="de-DE" sz="1800" b="1" dirty="0" err="1" smtClean="0">
                <a:solidFill>
                  <a:prstClr val="black"/>
                </a:solidFill>
                <a:cs typeface="Arial" panose="020B0604020202020204" pitchFamily="34" charset="0"/>
              </a:rPr>
              <a:t>Continuation</a:t>
            </a:r>
            <a:endParaRPr lang="de-DE" sz="1800" b="1" dirty="0">
              <a:solidFill>
                <a:prstClr val="black"/>
              </a:solidFill>
              <a:cs typeface="Arial" panose="020B0604020202020204" pitchFamily="34" charset="0"/>
            </a:endParaRPr>
          </a:p>
        </p:txBody>
      </p:sp>
    </p:spTree>
    <p:extLst>
      <p:ext uri="{BB962C8B-B14F-4D97-AF65-F5344CB8AC3E}">
        <p14:creationId xmlns:p14="http://schemas.microsoft.com/office/powerpoint/2010/main" val="3954264951"/>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Routing</a:t>
            </a:r>
            <a:endParaRPr lang="de-DE" dirty="0"/>
          </a:p>
        </p:txBody>
      </p:sp>
      <p:cxnSp>
        <p:nvCxnSpPr>
          <p:cNvPr id="5" name="Gerade Verbindung 4"/>
          <p:cNvCxnSpPr/>
          <p:nvPr/>
        </p:nvCxnSpPr>
        <p:spPr>
          <a:xfrm flipV="1">
            <a:off x="4907468" y="2283320"/>
            <a:ext cx="0" cy="102091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rot="10800000" flipV="1">
            <a:off x="5915621" y="3821288"/>
            <a:ext cx="4248472" cy="1"/>
          </a:xfrm>
          <a:prstGeom prst="bentConnector3">
            <a:avLst>
              <a:gd name="adj1" fmla="val 50000"/>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Gerade Verbindung 8"/>
          <p:cNvCxnSpPr/>
          <p:nvPr/>
        </p:nvCxnSpPr>
        <p:spPr>
          <a:xfrm rot="10800000">
            <a:off x="5168438" y="3844626"/>
            <a:ext cx="3452066" cy="1632197"/>
          </a:xfrm>
          <a:prstGeom prst="bentConnector3">
            <a:avLst>
              <a:gd name="adj1" fmla="val 100139"/>
            </a:avLst>
          </a:prstGeom>
          <a:ln w="19050">
            <a:solidFill>
              <a:schemeClr val="accent6"/>
            </a:solidFill>
            <a:headEnd type="triangle" w="lg" len="lg"/>
            <a:tailEnd type="non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36030" y="3424566"/>
            <a:ext cx="1523809" cy="242867"/>
          </a:xfrm>
          <a:prstGeom prst="rect">
            <a:avLst/>
          </a:prstGeom>
        </p:spPr>
      </p:pic>
      <p:pic>
        <p:nvPicPr>
          <p:cNvPr id="33" name="Grafik 3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51328" y="2776489"/>
            <a:ext cx="1523809" cy="250371"/>
          </a:xfrm>
          <a:prstGeom prst="rect">
            <a:avLst/>
          </a:prstGeom>
        </p:spPr>
      </p:pic>
      <p:sp>
        <p:nvSpPr>
          <p:cNvPr id="35" name="Textfeld 34"/>
          <p:cNvSpPr txBox="1"/>
          <p:nvPr/>
        </p:nvSpPr>
        <p:spPr>
          <a:xfrm>
            <a:off x="5246851" y="5086846"/>
            <a:ext cx="950847" cy="353917"/>
          </a:xfrm>
          <a:prstGeom prst="rect">
            <a:avLst/>
          </a:prstGeom>
          <a:noFill/>
        </p:spPr>
        <p:txBody>
          <a:bodyPr wrap="none" lIns="91413" tIns="45707" rIns="91413" bIns="45707" rtlCol="0">
            <a:spAutoFit/>
          </a:bodyPr>
          <a:lstStyle/>
          <a:p>
            <a:pPr defTabSz="456918"/>
            <a:r>
              <a:rPr lang="de-DE" dirty="0" smtClean="0">
                <a:solidFill>
                  <a:prstClr val="black"/>
                </a:solidFill>
              </a:rPr>
              <a:t>Network</a:t>
            </a:r>
            <a:endParaRPr lang="de-DE" dirty="0">
              <a:solidFill>
                <a:prstClr val="black"/>
              </a:solidFill>
            </a:endParaRPr>
          </a:p>
        </p:txBody>
      </p:sp>
      <p:sp>
        <p:nvSpPr>
          <p:cNvPr id="41" name="Wolke 40"/>
          <p:cNvSpPr/>
          <p:nvPr/>
        </p:nvSpPr>
        <p:spPr>
          <a:xfrm>
            <a:off x="4001200" y="1480344"/>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r>
              <a:rPr lang="de-DE" dirty="0" smtClean="0">
                <a:solidFill>
                  <a:prstClr val="black"/>
                </a:solidFill>
              </a:rPr>
              <a:t>BRI</a:t>
            </a:r>
            <a:endParaRPr lang="de-DE" dirty="0">
              <a:solidFill>
                <a:prstClr val="black"/>
              </a:solidFill>
            </a:endParaRPr>
          </a:p>
          <a:p>
            <a:pPr algn="ctr" defTabSz="456918"/>
            <a:r>
              <a:rPr lang="de-DE" dirty="0" smtClean="0">
                <a:solidFill>
                  <a:prstClr val="black"/>
                </a:solidFill>
              </a:rPr>
              <a:t>Analog </a:t>
            </a:r>
            <a:r>
              <a:rPr lang="de-DE" dirty="0" err="1" smtClean="0">
                <a:solidFill>
                  <a:prstClr val="black"/>
                </a:solidFill>
              </a:rPr>
              <a:t>line</a:t>
            </a:r>
            <a:endParaRPr lang="de-DE" dirty="0">
              <a:solidFill>
                <a:prstClr val="black"/>
              </a:solidFill>
            </a:endParaRPr>
          </a:p>
        </p:txBody>
      </p:sp>
      <p:sp>
        <p:nvSpPr>
          <p:cNvPr id="44" name="Wolke 43"/>
          <p:cNvSpPr/>
          <p:nvPr/>
        </p:nvSpPr>
        <p:spPr>
          <a:xfrm>
            <a:off x="8620505" y="5008737"/>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r>
              <a:rPr lang="de-DE" dirty="0">
                <a:solidFill>
                  <a:prstClr val="black"/>
                </a:solidFill>
              </a:rPr>
              <a:t>ITSP</a:t>
            </a:r>
            <a:br>
              <a:rPr lang="de-DE" dirty="0">
                <a:solidFill>
                  <a:prstClr val="black"/>
                </a:solidFill>
              </a:rPr>
            </a:br>
            <a:r>
              <a:rPr lang="de-DE" dirty="0">
                <a:solidFill>
                  <a:prstClr val="black"/>
                </a:solidFill>
              </a:rPr>
              <a:t>Internet</a:t>
            </a:r>
          </a:p>
        </p:txBody>
      </p:sp>
      <p:cxnSp>
        <p:nvCxnSpPr>
          <p:cNvPr id="62" name="Gerade Verbindung 61"/>
          <p:cNvCxnSpPr/>
          <p:nvPr/>
        </p:nvCxnSpPr>
        <p:spPr>
          <a:xfrm flipV="1">
            <a:off x="5059867" y="2435718"/>
            <a:ext cx="0" cy="100811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3" name="Gruppieren 92"/>
          <p:cNvGrpSpPr/>
          <p:nvPr/>
        </p:nvGrpSpPr>
        <p:grpSpPr>
          <a:xfrm>
            <a:off x="6151209" y="5740642"/>
            <a:ext cx="578253" cy="499662"/>
            <a:chOff x="2144713" y="1085850"/>
            <a:chExt cx="2571303" cy="2631182"/>
          </a:xfrm>
        </p:grpSpPr>
        <p:grpSp>
          <p:nvGrpSpPr>
            <p:cNvPr id="94" name="Gruppieren 93"/>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13"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14"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15"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16"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17"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18"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19"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0"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1"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2"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3"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4"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5"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6"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7"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8"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29"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0"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1"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2"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3"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4"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5"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6"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7"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8"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39"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40"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41"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42"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43"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44"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nvGrpSpPr>
            <p:cNvPr id="95" name="Gruppieren 94"/>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96"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97"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98"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99"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0"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1"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2"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3"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4"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5"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6"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7"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8"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09"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10"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11"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12"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grpSp>
        <p:nvGrpSpPr>
          <p:cNvPr id="145" name="Gruppieren 144"/>
          <p:cNvGrpSpPr/>
          <p:nvPr/>
        </p:nvGrpSpPr>
        <p:grpSpPr>
          <a:xfrm>
            <a:off x="7076122" y="5740642"/>
            <a:ext cx="578253" cy="499662"/>
            <a:chOff x="2144713" y="1085850"/>
            <a:chExt cx="2571303" cy="2631182"/>
          </a:xfrm>
        </p:grpSpPr>
        <p:grpSp>
          <p:nvGrpSpPr>
            <p:cNvPr id="146" name="Gruppieren 145"/>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165"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66"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67"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68"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69"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0"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1"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2"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3"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4"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5"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6"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7"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8"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79"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0"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1"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2"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3"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4"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5"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6"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7"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8"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89"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90"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91"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92"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93"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94"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95"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96"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nvGrpSpPr>
            <p:cNvPr id="147" name="Gruppieren 146"/>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148"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49"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0"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1"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2"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3"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4"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5"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6"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7"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8"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59"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60"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61"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62"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63"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164"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grpSp>
        <p:nvGrpSpPr>
          <p:cNvPr id="197" name="Gruppieren 196"/>
          <p:cNvGrpSpPr/>
          <p:nvPr/>
        </p:nvGrpSpPr>
        <p:grpSpPr>
          <a:xfrm>
            <a:off x="8001664" y="5728816"/>
            <a:ext cx="578253" cy="499662"/>
            <a:chOff x="2144713" y="1085850"/>
            <a:chExt cx="2571303" cy="2631182"/>
          </a:xfrm>
        </p:grpSpPr>
        <p:grpSp>
          <p:nvGrpSpPr>
            <p:cNvPr id="198" name="Gruppieren 197"/>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17"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18"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19"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0"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1"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2"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3"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4"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5"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6"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7"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8"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29"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0"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1"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2"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3"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4"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5"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6"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7"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8"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39"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40"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41"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42"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43"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44"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45"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46"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47"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48"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nvGrpSpPr>
            <p:cNvPr id="199" name="Gruppieren 198"/>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00"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01"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02"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03"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04"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05"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06"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07"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08"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09"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10"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11"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12"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13"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14"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15"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16"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grpSp>
        <p:nvGrpSpPr>
          <p:cNvPr id="249" name="Gruppieren 248"/>
          <p:cNvGrpSpPr/>
          <p:nvPr/>
        </p:nvGrpSpPr>
        <p:grpSpPr>
          <a:xfrm>
            <a:off x="5226746" y="5740642"/>
            <a:ext cx="578253" cy="499662"/>
            <a:chOff x="2144713" y="1085850"/>
            <a:chExt cx="2571303" cy="2631182"/>
          </a:xfrm>
        </p:grpSpPr>
        <p:grpSp>
          <p:nvGrpSpPr>
            <p:cNvPr id="250" name="Gruppieren 249"/>
            <p:cNvGrpSpPr/>
            <p:nvPr/>
          </p:nvGrpSpPr>
          <p:grpSpPr>
            <a:xfrm>
              <a:off x="2144713" y="1085850"/>
              <a:ext cx="2556605" cy="2615327"/>
              <a:chOff x="2144713" y="1085850"/>
              <a:chExt cx="2556605" cy="2615327"/>
            </a:xfrm>
            <a:gradFill>
              <a:gsLst>
                <a:gs pos="0">
                  <a:schemeClr val="tx1"/>
                </a:gs>
                <a:gs pos="74000">
                  <a:schemeClr val="tx1">
                    <a:lumMod val="65000"/>
                    <a:lumOff val="35000"/>
                  </a:schemeClr>
                </a:gs>
                <a:gs pos="100000">
                  <a:schemeClr val="tx1"/>
                </a:gs>
              </a:gsLst>
              <a:lin ang="0" scaled="1"/>
            </a:gradFill>
          </p:grpSpPr>
          <p:sp>
            <p:nvSpPr>
              <p:cNvPr id="269" name="Freeform 2840"/>
              <p:cNvSpPr>
                <a:spLocks/>
              </p:cNvSpPr>
              <p:nvPr/>
            </p:nvSpPr>
            <p:spPr bwMode="auto">
              <a:xfrm>
                <a:off x="2144713" y="3003757"/>
                <a:ext cx="146931" cy="697419"/>
              </a:xfrm>
              <a:custGeom>
                <a:avLst/>
                <a:gdLst>
                  <a:gd name="T0" fmla="*/ 10 w 10"/>
                  <a:gd name="T1" fmla="*/ 0 h 44"/>
                  <a:gd name="T2" fmla="*/ 10 w 10"/>
                  <a:gd name="T3" fmla="*/ 44 h 44"/>
                  <a:gd name="T4" fmla="*/ 0 w 10"/>
                  <a:gd name="T5" fmla="*/ 44 h 44"/>
                  <a:gd name="T6" fmla="*/ 0 w 10"/>
                  <a:gd name="T7" fmla="*/ 44 h 44"/>
                  <a:gd name="T8" fmla="*/ 10 w 10"/>
                  <a:gd name="T9" fmla="*/ 0 h 44"/>
                </a:gdLst>
                <a:ahLst/>
                <a:cxnLst>
                  <a:cxn ang="0">
                    <a:pos x="T0" y="T1"/>
                  </a:cxn>
                  <a:cxn ang="0">
                    <a:pos x="T2" y="T3"/>
                  </a:cxn>
                  <a:cxn ang="0">
                    <a:pos x="T4" y="T5"/>
                  </a:cxn>
                  <a:cxn ang="0">
                    <a:pos x="T6" y="T7"/>
                  </a:cxn>
                  <a:cxn ang="0">
                    <a:pos x="T8" y="T9"/>
                  </a:cxn>
                </a:cxnLst>
                <a:rect l="0" t="0" r="r" b="b"/>
                <a:pathLst>
                  <a:path w="10" h="44">
                    <a:moveTo>
                      <a:pt x="10" y="0"/>
                    </a:moveTo>
                    <a:lnTo>
                      <a:pt x="10" y="44"/>
                    </a:lnTo>
                    <a:lnTo>
                      <a:pt x="0" y="44"/>
                    </a:lnTo>
                    <a:lnTo>
                      <a:pt x="0" y="4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0" name="Freeform 2841"/>
              <p:cNvSpPr>
                <a:spLocks/>
              </p:cNvSpPr>
              <p:nvPr/>
            </p:nvSpPr>
            <p:spPr bwMode="auto">
              <a:xfrm>
                <a:off x="2291644" y="2892799"/>
                <a:ext cx="161629" cy="808377"/>
              </a:xfrm>
              <a:custGeom>
                <a:avLst/>
                <a:gdLst>
                  <a:gd name="T0" fmla="*/ 2 w 11"/>
                  <a:gd name="T1" fmla="*/ 0 h 51"/>
                  <a:gd name="T2" fmla="*/ 11 w 11"/>
                  <a:gd name="T3" fmla="*/ 0 h 51"/>
                  <a:gd name="T4" fmla="*/ 11 w 11"/>
                  <a:gd name="T5" fmla="*/ 51 h 51"/>
                  <a:gd name="T6" fmla="*/ 0 w 11"/>
                  <a:gd name="T7" fmla="*/ 51 h 51"/>
                  <a:gd name="T8" fmla="*/ 0 w 11"/>
                  <a:gd name="T9" fmla="*/ 7 h 51"/>
                  <a:gd name="T10" fmla="*/ 2 w 11"/>
                  <a:gd name="T11" fmla="*/ 0 h 51"/>
                </a:gdLst>
                <a:ahLst/>
                <a:cxnLst>
                  <a:cxn ang="0">
                    <a:pos x="T0" y="T1"/>
                  </a:cxn>
                  <a:cxn ang="0">
                    <a:pos x="T2" y="T3"/>
                  </a:cxn>
                  <a:cxn ang="0">
                    <a:pos x="T4" y="T5"/>
                  </a:cxn>
                  <a:cxn ang="0">
                    <a:pos x="T6" y="T7"/>
                  </a:cxn>
                  <a:cxn ang="0">
                    <a:pos x="T8" y="T9"/>
                  </a:cxn>
                  <a:cxn ang="0">
                    <a:pos x="T10" y="T11"/>
                  </a:cxn>
                </a:cxnLst>
                <a:rect l="0" t="0" r="r" b="b"/>
                <a:pathLst>
                  <a:path w="11" h="51">
                    <a:moveTo>
                      <a:pt x="2" y="0"/>
                    </a:moveTo>
                    <a:lnTo>
                      <a:pt x="11" y="0"/>
                    </a:lnTo>
                    <a:lnTo>
                      <a:pt x="11" y="51"/>
                    </a:lnTo>
                    <a:lnTo>
                      <a:pt x="0" y="51"/>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1" name="Rectangle 2842"/>
              <p:cNvSpPr>
                <a:spLocks noChangeArrowheads="1"/>
              </p:cNvSpPr>
              <p:nvPr/>
            </p:nvSpPr>
            <p:spPr bwMode="auto">
              <a:xfrm>
                <a:off x="245326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2" name="Rectangle 2843"/>
              <p:cNvSpPr>
                <a:spLocks noChangeArrowheads="1"/>
              </p:cNvSpPr>
              <p:nvPr/>
            </p:nvSpPr>
            <p:spPr bwMode="auto">
              <a:xfrm>
                <a:off x="260019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3" name="Rectangle 2844"/>
              <p:cNvSpPr>
                <a:spLocks noChangeArrowheads="1"/>
              </p:cNvSpPr>
              <p:nvPr/>
            </p:nvSpPr>
            <p:spPr bwMode="auto">
              <a:xfrm>
                <a:off x="2761825" y="2892799"/>
                <a:ext cx="132243"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4" name="Rectangle 2845"/>
              <p:cNvSpPr>
                <a:spLocks noChangeArrowheads="1"/>
              </p:cNvSpPr>
              <p:nvPr/>
            </p:nvSpPr>
            <p:spPr bwMode="auto">
              <a:xfrm>
                <a:off x="2894058"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5" name="Rectangle 2846"/>
              <p:cNvSpPr>
                <a:spLocks noChangeArrowheads="1"/>
              </p:cNvSpPr>
              <p:nvPr/>
            </p:nvSpPr>
            <p:spPr bwMode="auto">
              <a:xfrm>
                <a:off x="304099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6" name="Rectangle 2847"/>
              <p:cNvSpPr>
                <a:spLocks noChangeArrowheads="1"/>
              </p:cNvSpPr>
              <p:nvPr/>
            </p:nvSpPr>
            <p:spPr bwMode="auto">
              <a:xfrm>
                <a:off x="3202619"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7" name="Rectangle 2848"/>
              <p:cNvSpPr>
                <a:spLocks noChangeArrowheads="1"/>
              </p:cNvSpPr>
              <p:nvPr/>
            </p:nvSpPr>
            <p:spPr bwMode="auto">
              <a:xfrm>
                <a:off x="3349550"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8" name="Rectangle 2849"/>
              <p:cNvSpPr>
                <a:spLocks noChangeArrowheads="1"/>
              </p:cNvSpPr>
              <p:nvPr/>
            </p:nvSpPr>
            <p:spPr bwMode="auto">
              <a:xfrm>
                <a:off x="3511171" y="2892799"/>
                <a:ext cx="146930" cy="80837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79" name="Rectangle 2850"/>
              <p:cNvSpPr>
                <a:spLocks noChangeArrowheads="1"/>
              </p:cNvSpPr>
              <p:nvPr/>
            </p:nvSpPr>
            <p:spPr bwMode="auto">
              <a:xfrm>
                <a:off x="3658101"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0" name="Rectangle 2851"/>
              <p:cNvSpPr>
                <a:spLocks noChangeArrowheads="1"/>
              </p:cNvSpPr>
              <p:nvPr/>
            </p:nvSpPr>
            <p:spPr bwMode="auto">
              <a:xfrm>
                <a:off x="3805032"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1" name="Rectangle 2852"/>
              <p:cNvSpPr>
                <a:spLocks noChangeArrowheads="1"/>
              </p:cNvSpPr>
              <p:nvPr/>
            </p:nvSpPr>
            <p:spPr bwMode="auto">
              <a:xfrm>
                <a:off x="3951964"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2" name="Rectangle 2853"/>
              <p:cNvSpPr>
                <a:spLocks noChangeArrowheads="1"/>
              </p:cNvSpPr>
              <p:nvPr/>
            </p:nvSpPr>
            <p:spPr bwMode="auto">
              <a:xfrm>
                <a:off x="4113593"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3" name="Rectangle 2854"/>
              <p:cNvSpPr>
                <a:spLocks noChangeArrowheads="1"/>
              </p:cNvSpPr>
              <p:nvPr/>
            </p:nvSpPr>
            <p:spPr bwMode="auto">
              <a:xfrm>
                <a:off x="4260524" y="2892799"/>
                <a:ext cx="146931"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4" name="Rectangle 2855"/>
              <p:cNvSpPr>
                <a:spLocks noChangeArrowheads="1"/>
              </p:cNvSpPr>
              <p:nvPr/>
            </p:nvSpPr>
            <p:spPr bwMode="auto">
              <a:xfrm>
                <a:off x="4407456" y="2892799"/>
                <a:ext cx="161629" cy="8083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5" name="Freeform 2856"/>
              <p:cNvSpPr>
                <a:spLocks/>
              </p:cNvSpPr>
              <p:nvPr/>
            </p:nvSpPr>
            <p:spPr bwMode="auto">
              <a:xfrm>
                <a:off x="4569075" y="2892799"/>
                <a:ext cx="132243" cy="808377"/>
              </a:xfrm>
              <a:custGeom>
                <a:avLst/>
                <a:gdLst>
                  <a:gd name="T0" fmla="*/ 0 w 9"/>
                  <a:gd name="T1" fmla="*/ 0 h 51"/>
                  <a:gd name="T2" fmla="*/ 3 w 9"/>
                  <a:gd name="T3" fmla="*/ 0 h 51"/>
                  <a:gd name="T4" fmla="*/ 9 w 9"/>
                  <a:gd name="T5" fmla="*/ 51 h 51"/>
                  <a:gd name="T6" fmla="*/ 9 w 9"/>
                  <a:gd name="T7" fmla="*/ 51 h 51"/>
                  <a:gd name="T8" fmla="*/ 0 w 9"/>
                  <a:gd name="T9" fmla="*/ 51 h 51"/>
                  <a:gd name="T10" fmla="*/ 0 w 9"/>
                  <a:gd name="T11" fmla="*/ 0 h 51"/>
                </a:gdLst>
                <a:ahLst/>
                <a:cxnLst>
                  <a:cxn ang="0">
                    <a:pos x="T0" y="T1"/>
                  </a:cxn>
                  <a:cxn ang="0">
                    <a:pos x="T2" y="T3"/>
                  </a:cxn>
                  <a:cxn ang="0">
                    <a:pos x="T4" y="T5"/>
                  </a:cxn>
                  <a:cxn ang="0">
                    <a:pos x="T6" y="T7"/>
                  </a:cxn>
                  <a:cxn ang="0">
                    <a:pos x="T8" y="T9"/>
                  </a:cxn>
                  <a:cxn ang="0">
                    <a:pos x="T10" y="T11"/>
                  </a:cxn>
                </a:cxnLst>
                <a:rect l="0" t="0" r="r" b="b"/>
                <a:pathLst>
                  <a:path w="9" h="51">
                    <a:moveTo>
                      <a:pt x="0" y="0"/>
                    </a:moveTo>
                    <a:lnTo>
                      <a:pt x="3" y="0"/>
                    </a:lnTo>
                    <a:lnTo>
                      <a:pt x="9" y="51"/>
                    </a:lnTo>
                    <a:lnTo>
                      <a:pt x="9" y="51"/>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6" name="Freeform 2874"/>
              <p:cNvSpPr>
                <a:spLocks/>
              </p:cNvSpPr>
              <p:nvPr/>
            </p:nvSpPr>
            <p:spPr bwMode="auto">
              <a:xfrm>
                <a:off x="2321031" y="1085850"/>
                <a:ext cx="146931" cy="1600899"/>
              </a:xfrm>
              <a:custGeom>
                <a:avLst/>
                <a:gdLst>
                  <a:gd name="T0" fmla="*/ 0 w 10"/>
                  <a:gd name="T1" fmla="*/ 0 h 101"/>
                  <a:gd name="T2" fmla="*/ 10 w 10"/>
                  <a:gd name="T3" fmla="*/ 0 h 101"/>
                  <a:gd name="T4" fmla="*/ 10 w 10"/>
                  <a:gd name="T5" fmla="*/ 11 h 101"/>
                  <a:gd name="T6" fmla="*/ 10 w 10"/>
                  <a:gd name="T7" fmla="*/ 11 h 101"/>
                  <a:gd name="T8" fmla="*/ 10 w 10"/>
                  <a:gd name="T9" fmla="*/ 91 h 101"/>
                  <a:gd name="T10" fmla="*/ 10 w 10"/>
                  <a:gd name="T11" fmla="*/ 91 h 101"/>
                  <a:gd name="T12" fmla="*/ 10 w 10"/>
                  <a:gd name="T13" fmla="*/ 101 h 101"/>
                  <a:gd name="T14" fmla="*/ 0 w 10"/>
                  <a:gd name="T15" fmla="*/ 101 h 101"/>
                  <a:gd name="T16" fmla="*/ 0 w 1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1">
                    <a:moveTo>
                      <a:pt x="0" y="0"/>
                    </a:moveTo>
                    <a:lnTo>
                      <a:pt x="10" y="0"/>
                    </a:lnTo>
                    <a:lnTo>
                      <a:pt x="10" y="11"/>
                    </a:lnTo>
                    <a:lnTo>
                      <a:pt x="10" y="11"/>
                    </a:lnTo>
                    <a:lnTo>
                      <a:pt x="10" y="91"/>
                    </a:lnTo>
                    <a:lnTo>
                      <a:pt x="10" y="91"/>
                    </a:lnTo>
                    <a:lnTo>
                      <a:pt x="10" y="101"/>
                    </a:lnTo>
                    <a:lnTo>
                      <a:pt x="0" y="10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7" name="Freeform 2875"/>
              <p:cNvSpPr>
                <a:spLocks noEditPoints="1"/>
              </p:cNvSpPr>
              <p:nvPr/>
            </p:nvSpPr>
            <p:spPr bwMode="auto">
              <a:xfrm>
                <a:off x="2467962"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8" name="Freeform 2876"/>
              <p:cNvSpPr>
                <a:spLocks noEditPoints="1"/>
              </p:cNvSpPr>
              <p:nvPr/>
            </p:nvSpPr>
            <p:spPr bwMode="auto">
              <a:xfrm>
                <a:off x="262958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89" name="Freeform 2877"/>
              <p:cNvSpPr>
                <a:spLocks noEditPoints="1"/>
              </p:cNvSpPr>
              <p:nvPr/>
            </p:nvSpPr>
            <p:spPr bwMode="auto">
              <a:xfrm>
                <a:off x="2776513"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0" name="Freeform 2878"/>
              <p:cNvSpPr>
                <a:spLocks noEditPoints="1"/>
              </p:cNvSpPr>
              <p:nvPr/>
            </p:nvSpPr>
            <p:spPr bwMode="auto">
              <a:xfrm>
                <a:off x="2938142"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1" name="Freeform 2879"/>
              <p:cNvSpPr>
                <a:spLocks noEditPoints="1"/>
              </p:cNvSpPr>
              <p:nvPr/>
            </p:nvSpPr>
            <p:spPr bwMode="auto">
              <a:xfrm>
                <a:off x="3085074"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2" name="Freeform 2880"/>
              <p:cNvSpPr>
                <a:spLocks noEditPoints="1"/>
              </p:cNvSpPr>
              <p:nvPr/>
            </p:nvSpPr>
            <p:spPr bwMode="auto">
              <a:xfrm>
                <a:off x="3246693"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3" name="Freeform 2881"/>
              <p:cNvSpPr>
                <a:spLocks noEditPoints="1"/>
              </p:cNvSpPr>
              <p:nvPr/>
            </p:nvSpPr>
            <p:spPr bwMode="auto">
              <a:xfrm>
                <a:off x="3393625"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4" name="Freeform 2882"/>
              <p:cNvSpPr>
                <a:spLocks noEditPoints="1"/>
              </p:cNvSpPr>
              <p:nvPr/>
            </p:nvSpPr>
            <p:spPr bwMode="auto">
              <a:xfrm>
                <a:off x="3555254"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5" name="Freeform 2883"/>
              <p:cNvSpPr>
                <a:spLocks noEditPoints="1"/>
              </p:cNvSpPr>
              <p:nvPr/>
            </p:nvSpPr>
            <p:spPr bwMode="auto">
              <a:xfrm>
                <a:off x="3702185" y="1085850"/>
                <a:ext cx="132243" cy="1600899"/>
              </a:xfrm>
              <a:custGeom>
                <a:avLst/>
                <a:gdLst>
                  <a:gd name="T0" fmla="*/ 0 w 9"/>
                  <a:gd name="T1" fmla="*/ 91 h 101"/>
                  <a:gd name="T2" fmla="*/ 9 w 9"/>
                  <a:gd name="T3" fmla="*/ 91 h 101"/>
                  <a:gd name="T4" fmla="*/ 9 w 9"/>
                  <a:gd name="T5" fmla="*/ 101 h 101"/>
                  <a:gd name="T6" fmla="*/ 0 w 9"/>
                  <a:gd name="T7" fmla="*/ 101 h 101"/>
                  <a:gd name="T8" fmla="*/ 0 w 9"/>
                  <a:gd name="T9" fmla="*/ 91 h 101"/>
                  <a:gd name="T10" fmla="*/ 0 w 9"/>
                  <a:gd name="T11" fmla="*/ 0 h 101"/>
                  <a:gd name="T12" fmla="*/ 9 w 9"/>
                  <a:gd name="T13" fmla="*/ 0 h 101"/>
                  <a:gd name="T14" fmla="*/ 9 w 9"/>
                  <a:gd name="T15" fmla="*/ 11 h 101"/>
                  <a:gd name="T16" fmla="*/ 0 w 9"/>
                  <a:gd name="T17" fmla="*/ 11 h 101"/>
                  <a:gd name="T18" fmla="*/ 0 w 9"/>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1">
                    <a:moveTo>
                      <a:pt x="0" y="91"/>
                    </a:moveTo>
                    <a:lnTo>
                      <a:pt x="9" y="91"/>
                    </a:lnTo>
                    <a:lnTo>
                      <a:pt x="9" y="101"/>
                    </a:lnTo>
                    <a:lnTo>
                      <a:pt x="0" y="101"/>
                    </a:lnTo>
                    <a:lnTo>
                      <a:pt x="0" y="91"/>
                    </a:lnTo>
                    <a:close/>
                    <a:moveTo>
                      <a:pt x="0" y="0"/>
                    </a:moveTo>
                    <a:lnTo>
                      <a:pt x="9" y="0"/>
                    </a:lnTo>
                    <a:lnTo>
                      <a:pt x="9"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6" name="Freeform 2884"/>
              <p:cNvSpPr>
                <a:spLocks noEditPoints="1"/>
              </p:cNvSpPr>
              <p:nvPr/>
            </p:nvSpPr>
            <p:spPr bwMode="auto">
              <a:xfrm>
                <a:off x="383441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7" name="Freeform 2885"/>
              <p:cNvSpPr>
                <a:spLocks noEditPoints="1"/>
              </p:cNvSpPr>
              <p:nvPr/>
            </p:nvSpPr>
            <p:spPr bwMode="auto">
              <a:xfrm>
                <a:off x="3996048"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8" name="Freeform 2886"/>
              <p:cNvSpPr>
                <a:spLocks noEditPoints="1"/>
              </p:cNvSpPr>
              <p:nvPr/>
            </p:nvSpPr>
            <p:spPr bwMode="auto">
              <a:xfrm>
                <a:off x="4142979" y="1085850"/>
                <a:ext cx="161629" cy="1600899"/>
              </a:xfrm>
              <a:custGeom>
                <a:avLst/>
                <a:gdLst>
                  <a:gd name="T0" fmla="*/ 0 w 11"/>
                  <a:gd name="T1" fmla="*/ 91 h 101"/>
                  <a:gd name="T2" fmla="*/ 11 w 11"/>
                  <a:gd name="T3" fmla="*/ 91 h 101"/>
                  <a:gd name="T4" fmla="*/ 11 w 11"/>
                  <a:gd name="T5" fmla="*/ 101 h 101"/>
                  <a:gd name="T6" fmla="*/ 0 w 11"/>
                  <a:gd name="T7" fmla="*/ 101 h 101"/>
                  <a:gd name="T8" fmla="*/ 0 w 11"/>
                  <a:gd name="T9" fmla="*/ 91 h 101"/>
                  <a:gd name="T10" fmla="*/ 0 w 11"/>
                  <a:gd name="T11" fmla="*/ 0 h 101"/>
                  <a:gd name="T12" fmla="*/ 11 w 11"/>
                  <a:gd name="T13" fmla="*/ 0 h 101"/>
                  <a:gd name="T14" fmla="*/ 11 w 11"/>
                  <a:gd name="T15" fmla="*/ 11 h 101"/>
                  <a:gd name="T16" fmla="*/ 0 w 11"/>
                  <a:gd name="T17" fmla="*/ 11 h 101"/>
                  <a:gd name="T18" fmla="*/ 0 w 11"/>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1">
                    <a:moveTo>
                      <a:pt x="0" y="91"/>
                    </a:moveTo>
                    <a:lnTo>
                      <a:pt x="11" y="91"/>
                    </a:lnTo>
                    <a:lnTo>
                      <a:pt x="11" y="101"/>
                    </a:lnTo>
                    <a:lnTo>
                      <a:pt x="0" y="101"/>
                    </a:lnTo>
                    <a:lnTo>
                      <a:pt x="0" y="91"/>
                    </a:lnTo>
                    <a:close/>
                    <a:moveTo>
                      <a:pt x="0" y="0"/>
                    </a:moveTo>
                    <a:lnTo>
                      <a:pt x="11" y="0"/>
                    </a:lnTo>
                    <a:lnTo>
                      <a:pt x="11"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99" name="Freeform 2887"/>
              <p:cNvSpPr>
                <a:spLocks noEditPoints="1"/>
              </p:cNvSpPr>
              <p:nvPr/>
            </p:nvSpPr>
            <p:spPr bwMode="auto">
              <a:xfrm>
                <a:off x="4304599" y="1085850"/>
                <a:ext cx="146931" cy="1600899"/>
              </a:xfrm>
              <a:custGeom>
                <a:avLst/>
                <a:gdLst>
                  <a:gd name="T0" fmla="*/ 0 w 10"/>
                  <a:gd name="T1" fmla="*/ 91 h 101"/>
                  <a:gd name="T2" fmla="*/ 10 w 10"/>
                  <a:gd name="T3" fmla="*/ 91 h 101"/>
                  <a:gd name="T4" fmla="*/ 10 w 10"/>
                  <a:gd name="T5" fmla="*/ 101 h 101"/>
                  <a:gd name="T6" fmla="*/ 0 w 10"/>
                  <a:gd name="T7" fmla="*/ 101 h 101"/>
                  <a:gd name="T8" fmla="*/ 0 w 10"/>
                  <a:gd name="T9" fmla="*/ 91 h 101"/>
                  <a:gd name="T10" fmla="*/ 0 w 10"/>
                  <a:gd name="T11" fmla="*/ 0 h 101"/>
                  <a:gd name="T12" fmla="*/ 10 w 10"/>
                  <a:gd name="T13" fmla="*/ 0 h 101"/>
                  <a:gd name="T14" fmla="*/ 10 w 10"/>
                  <a:gd name="T15" fmla="*/ 11 h 101"/>
                  <a:gd name="T16" fmla="*/ 0 w 10"/>
                  <a:gd name="T17" fmla="*/ 11 h 101"/>
                  <a:gd name="T18" fmla="*/ 0 w 1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1">
                    <a:moveTo>
                      <a:pt x="0" y="91"/>
                    </a:moveTo>
                    <a:lnTo>
                      <a:pt x="10" y="91"/>
                    </a:lnTo>
                    <a:lnTo>
                      <a:pt x="10" y="101"/>
                    </a:lnTo>
                    <a:lnTo>
                      <a:pt x="0" y="101"/>
                    </a:lnTo>
                    <a:lnTo>
                      <a:pt x="0" y="91"/>
                    </a:lnTo>
                    <a:close/>
                    <a:moveTo>
                      <a:pt x="0" y="0"/>
                    </a:moveTo>
                    <a:lnTo>
                      <a:pt x="10" y="0"/>
                    </a:lnTo>
                    <a:lnTo>
                      <a:pt x="1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00" name="Freeform 2888"/>
              <p:cNvSpPr>
                <a:spLocks/>
              </p:cNvSpPr>
              <p:nvPr/>
            </p:nvSpPr>
            <p:spPr bwMode="auto">
              <a:xfrm>
                <a:off x="4451530" y="1085850"/>
                <a:ext cx="161629" cy="1600899"/>
              </a:xfrm>
              <a:custGeom>
                <a:avLst/>
                <a:gdLst>
                  <a:gd name="T0" fmla="*/ 0 w 11"/>
                  <a:gd name="T1" fmla="*/ 0 h 101"/>
                  <a:gd name="T2" fmla="*/ 11 w 11"/>
                  <a:gd name="T3" fmla="*/ 0 h 101"/>
                  <a:gd name="T4" fmla="*/ 11 w 11"/>
                  <a:gd name="T5" fmla="*/ 101 h 101"/>
                  <a:gd name="T6" fmla="*/ 0 w 11"/>
                  <a:gd name="T7" fmla="*/ 101 h 101"/>
                  <a:gd name="T8" fmla="*/ 0 w 11"/>
                  <a:gd name="T9" fmla="*/ 91 h 101"/>
                  <a:gd name="T10" fmla="*/ 0 w 11"/>
                  <a:gd name="T11" fmla="*/ 91 h 101"/>
                  <a:gd name="T12" fmla="*/ 0 w 11"/>
                  <a:gd name="T13" fmla="*/ 11 h 101"/>
                  <a:gd name="T14" fmla="*/ 0 w 11"/>
                  <a:gd name="T15" fmla="*/ 11 h 101"/>
                  <a:gd name="T16" fmla="*/ 0 w 11"/>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1">
                    <a:moveTo>
                      <a:pt x="0" y="0"/>
                    </a:moveTo>
                    <a:lnTo>
                      <a:pt x="11" y="0"/>
                    </a:lnTo>
                    <a:lnTo>
                      <a:pt x="11" y="101"/>
                    </a:lnTo>
                    <a:lnTo>
                      <a:pt x="0" y="101"/>
                    </a:lnTo>
                    <a:lnTo>
                      <a:pt x="0" y="91"/>
                    </a:lnTo>
                    <a:lnTo>
                      <a:pt x="0" y="91"/>
                    </a:lnTo>
                    <a:lnTo>
                      <a:pt x="0" y="11"/>
                    </a:lnTo>
                    <a:lnTo>
                      <a:pt x="0" y="1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nvGrpSpPr>
            <p:cNvPr id="251" name="Gruppieren 250"/>
            <p:cNvGrpSpPr/>
            <p:nvPr/>
          </p:nvGrpSpPr>
          <p:grpSpPr>
            <a:xfrm>
              <a:off x="2321031" y="3495116"/>
              <a:ext cx="2394985" cy="221916"/>
              <a:chOff x="2321031" y="3495116"/>
              <a:chExt cx="2394985" cy="221916"/>
            </a:xfrm>
            <a:gradFill>
              <a:gsLst>
                <a:gs pos="0">
                  <a:schemeClr val="accent6">
                    <a:lumMod val="60000"/>
                    <a:lumOff val="40000"/>
                  </a:schemeClr>
                </a:gs>
                <a:gs pos="74000">
                  <a:schemeClr val="accent6">
                    <a:lumMod val="75000"/>
                  </a:schemeClr>
                </a:gs>
                <a:gs pos="100000">
                  <a:schemeClr val="accent6"/>
                </a:gs>
              </a:gsLst>
              <a:lin ang="0" scaled="1"/>
            </a:gradFill>
          </p:grpSpPr>
          <p:sp>
            <p:nvSpPr>
              <p:cNvPr id="252" name="Rectangle 2857"/>
              <p:cNvSpPr>
                <a:spLocks noChangeArrowheads="1"/>
              </p:cNvSpPr>
              <p:nvPr/>
            </p:nvSpPr>
            <p:spPr bwMode="auto">
              <a:xfrm>
                <a:off x="4701318" y="3701177"/>
                <a:ext cx="14698" cy="1585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53" name="Rectangle 2858"/>
              <p:cNvSpPr>
                <a:spLocks noChangeArrowheads="1"/>
              </p:cNvSpPr>
              <p:nvPr/>
            </p:nvSpPr>
            <p:spPr bwMode="auto">
              <a:xfrm>
                <a:off x="2321031"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54" name="Rectangle 2859"/>
              <p:cNvSpPr>
                <a:spLocks noChangeArrowheads="1"/>
              </p:cNvSpPr>
              <p:nvPr/>
            </p:nvSpPr>
            <p:spPr bwMode="auto">
              <a:xfrm>
                <a:off x="2467962"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55" name="Rectangle 2860"/>
              <p:cNvSpPr>
                <a:spLocks noChangeArrowheads="1"/>
              </p:cNvSpPr>
              <p:nvPr/>
            </p:nvSpPr>
            <p:spPr bwMode="auto">
              <a:xfrm>
                <a:off x="262958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56" name="Rectangle 2861"/>
              <p:cNvSpPr>
                <a:spLocks noChangeArrowheads="1"/>
              </p:cNvSpPr>
              <p:nvPr/>
            </p:nvSpPr>
            <p:spPr bwMode="auto">
              <a:xfrm>
                <a:off x="2776513"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57" name="Rectangle 2862"/>
              <p:cNvSpPr>
                <a:spLocks noChangeArrowheads="1"/>
              </p:cNvSpPr>
              <p:nvPr/>
            </p:nvSpPr>
            <p:spPr bwMode="auto">
              <a:xfrm>
                <a:off x="2938142"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58" name="Rectangle 2863"/>
              <p:cNvSpPr>
                <a:spLocks noChangeArrowheads="1"/>
              </p:cNvSpPr>
              <p:nvPr/>
            </p:nvSpPr>
            <p:spPr bwMode="auto">
              <a:xfrm>
                <a:off x="3085074"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59" name="Rectangle 2864"/>
              <p:cNvSpPr>
                <a:spLocks noChangeArrowheads="1"/>
              </p:cNvSpPr>
              <p:nvPr/>
            </p:nvSpPr>
            <p:spPr bwMode="auto">
              <a:xfrm>
                <a:off x="3246693"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60" name="Rectangle 2865"/>
              <p:cNvSpPr>
                <a:spLocks noChangeArrowheads="1"/>
              </p:cNvSpPr>
              <p:nvPr/>
            </p:nvSpPr>
            <p:spPr bwMode="auto">
              <a:xfrm>
                <a:off x="3393625"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61" name="Rectangle 2866"/>
              <p:cNvSpPr>
                <a:spLocks noChangeArrowheads="1"/>
              </p:cNvSpPr>
              <p:nvPr/>
            </p:nvSpPr>
            <p:spPr bwMode="auto">
              <a:xfrm>
                <a:off x="3555254"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62" name="Rectangle 2867"/>
              <p:cNvSpPr>
                <a:spLocks noChangeArrowheads="1"/>
              </p:cNvSpPr>
              <p:nvPr/>
            </p:nvSpPr>
            <p:spPr bwMode="auto">
              <a:xfrm>
                <a:off x="3702185"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63" name="Rectangle 2868"/>
              <p:cNvSpPr>
                <a:spLocks noChangeArrowheads="1"/>
              </p:cNvSpPr>
              <p:nvPr/>
            </p:nvSpPr>
            <p:spPr bwMode="auto">
              <a:xfrm>
                <a:off x="3849116"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64" name="Rectangle 2869"/>
              <p:cNvSpPr>
                <a:spLocks noChangeArrowheads="1"/>
              </p:cNvSpPr>
              <p:nvPr/>
            </p:nvSpPr>
            <p:spPr bwMode="auto">
              <a:xfrm>
                <a:off x="4010736" y="3495116"/>
                <a:ext cx="132243"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65" name="Rectangle 2870"/>
              <p:cNvSpPr>
                <a:spLocks noChangeArrowheads="1"/>
              </p:cNvSpPr>
              <p:nvPr/>
            </p:nvSpPr>
            <p:spPr bwMode="auto">
              <a:xfrm>
                <a:off x="4142979"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66" name="Rectangle 2871"/>
              <p:cNvSpPr>
                <a:spLocks noChangeArrowheads="1"/>
              </p:cNvSpPr>
              <p:nvPr/>
            </p:nvSpPr>
            <p:spPr bwMode="auto">
              <a:xfrm>
                <a:off x="4304599" y="3495116"/>
                <a:ext cx="146931"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67" name="Rectangle 2872"/>
              <p:cNvSpPr>
                <a:spLocks noChangeArrowheads="1"/>
              </p:cNvSpPr>
              <p:nvPr/>
            </p:nvSpPr>
            <p:spPr bwMode="auto">
              <a:xfrm>
                <a:off x="4451530" y="3495116"/>
                <a:ext cx="161629"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268" name="Rectangle 2873"/>
              <p:cNvSpPr>
                <a:spLocks noChangeArrowheads="1"/>
              </p:cNvSpPr>
              <p:nvPr/>
            </p:nvSpPr>
            <p:spPr bwMode="auto">
              <a:xfrm>
                <a:off x="4613159" y="3495116"/>
                <a:ext cx="14698" cy="1268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grpSp>
        <p:nvGrpSpPr>
          <p:cNvPr id="301" name="Gruppieren 300"/>
          <p:cNvGrpSpPr/>
          <p:nvPr/>
        </p:nvGrpSpPr>
        <p:grpSpPr>
          <a:xfrm>
            <a:off x="6495026" y="4048598"/>
            <a:ext cx="788745" cy="385107"/>
            <a:chOff x="2686051" y="1246188"/>
            <a:chExt cx="4046189" cy="2133601"/>
          </a:xfrm>
        </p:grpSpPr>
        <p:grpSp>
          <p:nvGrpSpPr>
            <p:cNvPr id="302" name="Gruppieren 301"/>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24"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25"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26"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27"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28"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29"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30"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31"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32"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33"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34"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35"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36"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37"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38"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nvGrpSpPr>
            <p:cNvPr id="303" name="Gruppieren 302"/>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04"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05"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06"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07"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08"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09"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0"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1"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2"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3"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4"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5"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6"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7"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8"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19"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20"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21"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22"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23"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grpSp>
        <p:nvGrpSpPr>
          <p:cNvPr id="339" name="Gruppieren 338"/>
          <p:cNvGrpSpPr/>
          <p:nvPr/>
        </p:nvGrpSpPr>
        <p:grpSpPr>
          <a:xfrm>
            <a:off x="7431133" y="4048239"/>
            <a:ext cx="788745" cy="385107"/>
            <a:chOff x="2686051" y="1246188"/>
            <a:chExt cx="4046189" cy="2133601"/>
          </a:xfrm>
        </p:grpSpPr>
        <p:grpSp>
          <p:nvGrpSpPr>
            <p:cNvPr id="340" name="Gruppieren 339"/>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362"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63"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64"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65"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66"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67"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68"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69"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70"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71"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72"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73"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74"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75"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76"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nvGrpSpPr>
            <p:cNvPr id="341" name="Gruppieren 340"/>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42"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43"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44"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45"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46"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47"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48"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49"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0"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1"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2"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3"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4"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5"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6"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7"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8"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59"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60"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61"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grpSp>
        <p:nvGrpSpPr>
          <p:cNvPr id="377" name="Gruppieren 376"/>
          <p:cNvGrpSpPr/>
          <p:nvPr/>
        </p:nvGrpSpPr>
        <p:grpSpPr>
          <a:xfrm>
            <a:off x="9299996" y="4048247"/>
            <a:ext cx="788745" cy="385107"/>
            <a:chOff x="2686051" y="1246188"/>
            <a:chExt cx="4046189" cy="2133601"/>
          </a:xfrm>
        </p:grpSpPr>
        <p:grpSp>
          <p:nvGrpSpPr>
            <p:cNvPr id="378" name="Gruppieren 377"/>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00"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01"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02"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03"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04"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05"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06"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07"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08"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09"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10"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11"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12"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13"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14"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nvGrpSpPr>
            <p:cNvPr id="379" name="Gruppieren 378"/>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380"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81"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82"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83"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84"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85"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86"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87"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88"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89"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0"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1"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2"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3"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4"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5"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6"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7"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8"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399"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grpSp>
        <p:nvGrpSpPr>
          <p:cNvPr id="415" name="Gruppieren 414"/>
          <p:cNvGrpSpPr/>
          <p:nvPr/>
        </p:nvGrpSpPr>
        <p:grpSpPr>
          <a:xfrm>
            <a:off x="8367236" y="4048241"/>
            <a:ext cx="788745" cy="385107"/>
            <a:chOff x="2686051" y="1246188"/>
            <a:chExt cx="4046189" cy="2133601"/>
          </a:xfrm>
        </p:grpSpPr>
        <p:grpSp>
          <p:nvGrpSpPr>
            <p:cNvPr id="416" name="Gruppieren 415"/>
            <p:cNvGrpSpPr/>
            <p:nvPr/>
          </p:nvGrpSpPr>
          <p:grpSpPr>
            <a:xfrm>
              <a:off x="2686051" y="1509027"/>
              <a:ext cx="1815854" cy="1422394"/>
              <a:chOff x="2686051" y="1509027"/>
              <a:chExt cx="1815854" cy="1422394"/>
            </a:xfrm>
            <a:gradFill flip="none" rotWithShape="1">
              <a:gsLst>
                <a:gs pos="0">
                  <a:schemeClr val="accent6">
                    <a:lumMod val="75000"/>
                  </a:schemeClr>
                </a:gs>
                <a:gs pos="74000">
                  <a:schemeClr val="accent6">
                    <a:tint val="37000"/>
                    <a:satMod val="300000"/>
                  </a:schemeClr>
                </a:gs>
                <a:gs pos="100000">
                  <a:schemeClr val="accent6">
                    <a:tint val="15000"/>
                    <a:satMod val="350000"/>
                  </a:schemeClr>
                </a:gs>
              </a:gsLst>
              <a:lin ang="0" scaled="1"/>
              <a:tileRect/>
            </a:gradFill>
          </p:grpSpPr>
          <p:sp>
            <p:nvSpPr>
              <p:cNvPr id="438" name="Freeform 4207"/>
              <p:cNvSpPr>
                <a:spLocks/>
              </p:cNvSpPr>
              <p:nvPr/>
            </p:nvSpPr>
            <p:spPr bwMode="auto">
              <a:xfrm>
                <a:off x="3140008" y="1570870"/>
                <a:ext cx="177644" cy="633898"/>
              </a:xfrm>
              <a:custGeom>
                <a:avLst/>
                <a:gdLst>
                  <a:gd name="T0" fmla="*/ 9 w 9"/>
                  <a:gd name="T1" fmla="*/ 0 h 41"/>
                  <a:gd name="T2" fmla="*/ 9 w 9"/>
                  <a:gd name="T3" fmla="*/ 41 h 41"/>
                  <a:gd name="T4" fmla="*/ 8 w 9"/>
                  <a:gd name="T5" fmla="*/ 39 h 41"/>
                  <a:gd name="T6" fmla="*/ 5 w 9"/>
                  <a:gd name="T7" fmla="*/ 37 h 41"/>
                  <a:gd name="T8" fmla="*/ 3 w 9"/>
                  <a:gd name="T9" fmla="*/ 31 h 41"/>
                  <a:gd name="T10" fmla="*/ 0 w 9"/>
                  <a:gd name="T11" fmla="*/ 26 h 41"/>
                  <a:gd name="T12" fmla="*/ 0 w 9"/>
                  <a:gd name="T13" fmla="*/ 20 h 41"/>
                  <a:gd name="T14" fmla="*/ 0 w 9"/>
                  <a:gd name="T15" fmla="*/ 13 h 41"/>
                  <a:gd name="T16" fmla="*/ 3 w 9"/>
                  <a:gd name="T17" fmla="*/ 8 h 41"/>
                  <a:gd name="T18" fmla="*/ 5 w 9"/>
                  <a:gd name="T19" fmla="*/ 3 h 41"/>
                  <a:gd name="T20" fmla="*/ 9 w 9"/>
                  <a:gd name="T21" fmla="*/ 0 h 41"/>
                  <a:gd name="T22" fmla="*/ 9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9" y="0"/>
                    </a:moveTo>
                    <a:lnTo>
                      <a:pt x="9" y="41"/>
                    </a:lnTo>
                    <a:lnTo>
                      <a:pt x="8" y="39"/>
                    </a:lnTo>
                    <a:lnTo>
                      <a:pt x="5" y="37"/>
                    </a:lnTo>
                    <a:lnTo>
                      <a:pt x="3" y="31"/>
                    </a:lnTo>
                    <a:lnTo>
                      <a:pt x="0" y="26"/>
                    </a:lnTo>
                    <a:lnTo>
                      <a:pt x="0" y="20"/>
                    </a:lnTo>
                    <a:lnTo>
                      <a:pt x="0" y="13"/>
                    </a:lnTo>
                    <a:lnTo>
                      <a:pt x="3" y="8"/>
                    </a:lnTo>
                    <a:lnTo>
                      <a:pt x="5" y="3"/>
                    </a:lnTo>
                    <a:lnTo>
                      <a:pt x="9"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39" name="Freeform 4208"/>
              <p:cNvSpPr>
                <a:spLocks/>
              </p:cNvSpPr>
              <p:nvPr/>
            </p:nvSpPr>
            <p:spPr bwMode="auto">
              <a:xfrm>
                <a:off x="3317652" y="1509027"/>
                <a:ext cx="217119" cy="726663"/>
              </a:xfrm>
              <a:custGeom>
                <a:avLst/>
                <a:gdLst>
                  <a:gd name="T0" fmla="*/ 11 w 11"/>
                  <a:gd name="T1" fmla="*/ 0 h 47"/>
                  <a:gd name="T2" fmla="*/ 11 w 11"/>
                  <a:gd name="T3" fmla="*/ 47 h 47"/>
                  <a:gd name="T4" fmla="*/ 7 w 11"/>
                  <a:gd name="T5" fmla="*/ 47 h 47"/>
                  <a:gd name="T6" fmla="*/ 3 w 11"/>
                  <a:gd name="T7" fmla="*/ 46 h 47"/>
                  <a:gd name="T8" fmla="*/ 0 w 11"/>
                  <a:gd name="T9" fmla="*/ 45 h 47"/>
                  <a:gd name="T10" fmla="*/ 0 w 11"/>
                  <a:gd name="T11" fmla="*/ 4 h 47"/>
                  <a:gd name="T12" fmla="*/ 6 w 11"/>
                  <a:gd name="T13" fmla="*/ 1 h 47"/>
                  <a:gd name="T14" fmla="*/ 11 w 11"/>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7">
                    <a:moveTo>
                      <a:pt x="11" y="0"/>
                    </a:moveTo>
                    <a:lnTo>
                      <a:pt x="11" y="47"/>
                    </a:lnTo>
                    <a:lnTo>
                      <a:pt x="7" y="47"/>
                    </a:lnTo>
                    <a:lnTo>
                      <a:pt x="3" y="46"/>
                    </a:lnTo>
                    <a:lnTo>
                      <a:pt x="0" y="45"/>
                    </a:lnTo>
                    <a:lnTo>
                      <a:pt x="0" y="4"/>
                    </a:lnTo>
                    <a:lnTo>
                      <a:pt x="6"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0" name="Freeform 4209"/>
              <p:cNvSpPr>
                <a:spLocks/>
              </p:cNvSpPr>
              <p:nvPr/>
            </p:nvSpPr>
            <p:spPr bwMode="auto">
              <a:xfrm>
                <a:off x="3534759" y="1509027"/>
                <a:ext cx="197375" cy="726663"/>
              </a:xfrm>
              <a:custGeom>
                <a:avLst/>
                <a:gdLst>
                  <a:gd name="T0" fmla="*/ 0 w 10"/>
                  <a:gd name="T1" fmla="*/ 0 h 47"/>
                  <a:gd name="T2" fmla="*/ 0 w 10"/>
                  <a:gd name="T3" fmla="*/ 0 h 47"/>
                  <a:gd name="T4" fmla="*/ 4 w 10"/>
                  <a:gd name="T5" fmla="*/ 1 h 47"/>
                  <a:gd name="T6" fmla="*/ 8 w 10"/>
                  <a:gd name="T7" fmla="*/ 3 h 47"/>
                  <a:gd name="T8" fmla="*/ 10 w 10"/>
                  <a:gd name="T9" fmla="*/ 4 h 47"/>
                  <a:gd name="T10" fmla="*/ 10 w 10"/>
                  <a:gd name="T11" fmla="*/ 45 h 47"/>
                  <a:gd name="T12" fmla="*/ 10 w 10"/>
                  <a:gd name="T13" fmla="*/ 45 h 47"/>
                  <a:gd name="T14" fmla="*/ 5 w 10"/>
                  <a:gd name="T15" fmla="*/ 46 h 47"/>
                  <a:gd name="T16" fmla="*/ 0 w 10"/>
                  <a:gd name="T17" fmla="*/ 47 h 47"/>
                  <a:gd name="T18" fmla="*/ 0 w 10"/>
                  <a:gd name="T19" fmla="*/ 47 h 47"/>
                  <a:gd name="T20" fmla="*/ 0 w 10"/>
                  <a:gd name="T21" fmla="*/ 0 h 47"/>
                  <a:gd name="T22" fmla="*/ 0 w 10"/>
                  <a:gd name="T2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47">
                    <a:moveTo>
                      <a:pt x="0" y="0"/>
                    </a:moveTo>
                    <a:lnTo>
                      <a:pt x="0" y="0"/>
                    </a:lnTo>
                    <a:lnTo>
                      <a:pt x="4" y="1"/>
                    </a:lnTo>
                    <a:lnTo>
                      <a:pt x="8" y="3"/>
                    </a:lnTo>
                    <a:lnTo>
                      <a:pt x="10" y="4"/>
                    </a:lnTo>
                    <a:lnTo>
                      <a:pt x="10" y="45"/>
                    </a:lnTo>
                    <a:lnTo>
                      <a:pt x="10" y="45"/>
                    </a:lnTo>
                    <a:lnTo>
                      <a:pt x="5" y="46"/>
                    </a:lnTo>
                    <a:lnTo>
                      <a:pt x="0" y="47"/>
                    </a:lnTo>
                    <a:lnTo>
                      <a:pt x="0" y="47"/>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1" name="Freeform 4210"/>
              <p:cNvSpPr>
                <a:spLocks/>
              </p:cNvSpPr>
              <p:nvPr/>
            </p:nvSpPr>
            <p:spPr bwMode="auto">
              <a:xfrm>
                <a:off x="3732134" y="1570870"/>
                <a:ext cx="177644" cy="633898"/>
              </a:xfrm>
              <a:custGeom>
                <a:avLst/>
                <a:gdLst>
                  <a:gd name="T0" fmla="*/ 0 w 9"/>
                  <a:gd name="T1" fmla="*/ 0 h 41"/>
                  <a:gd name="T2" fmla="*/ 0 w 9"/>
                  <a:gd name="T3" fmla="*/ 0 h 41"/>
                  <a:gd name="T4" fmla="*/ 4 w 9"/>
                  <a:gd name="T5" fmla="*/ 3 h 41"/>
                  <a:gd name="T6" fmla="*/ 7 w 9"/>
                  <a:gd name="T7" fmla="*/ 8 h 41"/>
                  <a:gd name="T8" fmla="*/ 9 w 9"/>
                  <a:gd name="T9" fmla="*/ 13 h 41"/>
                  <a:gd name="T10" fmla="*/ 9 w 9"/>
                  <a:gd name="T11" fmla="*/ 20 h 41"/>
                  <a:gd name="T12" fmla="*/ 9 w 9"/>
                  <a:gd name="T13" fmla="*/ 20 h 41"/>
                  <a:gd name="T14" fmla="*/ 9 w 9"/>
                  <a:gd name="T15" fmla="*/ 26 h 41"/>
                  <a:gd name="T16" fmla="*/ 7 w 9"/>
                  <a:gd name="T17" fmla="*/ 31 h 41"/>
                  <a:gd name="T18" fmla="*/ 4 w 9"/>
                  <a:gd name="T19" fmla="*/ 37 h 41"/>
                  <a:gd name="T20" fmla="*/ 0 w 9"/>
                  <a:gd name="T21" fmla="*/ 41 h 41"/>
                  <a:gd name="T22" fmla="*/ 0 w 9"/>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1">
                    <a:moveTo>
                      <a:pt x="0" y="0"/>
                    </a:moveTo>
                    <a:lnTo>
                      <a:pt x="0" y="0"/>
                    </a:lnTo>
                    <a:lnTo>
                      <a:pt x="4" y="3"/>
                    </a:lnTo>
                    <a:lnTo>
                      <a:pt x="7" y="8"/>
                    </a:lnTo>
                    <a:lnTo>
                      <a:pt x="9" y="13"/>
                    </a:lnTo>
                    <a:lnTo>
                      <a:pt x="9" y="20"/>
                    </a:lnTo>
                    <a:lnTo>
                      <a:pt x="9" y="20"/>
                    </a:lnTo>
                    <a:lnTo>
                      <a:pt x="9" y="26"/>
                    </a:lnTo>
                    <a:lnTo>
                      <a:pt x="7" y="31"/>
                    </a:lnTo>
                    <a:lnTo>
                      <a:pt x="4" y="37"/>
                    </a:lnTo>
                    <a:lnTo>
                      <a:pt x="0" y="4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2" name="Rectangle 4211"/>
              <p:cNvSpPr>
                <a:spLocks noChangeArrowheads="1"/>
              </p:cNvSpPr>
              <p:nvPr/>
            </p:nvSpPr>
            <p:spPr bwMode="auto">
              <a:xfrm>
                <a:off x="3909778" y="1880086"/>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3" name="Freeform 4212"/>
              <p:cNvSpPr>
                <a:spLocks/>
              </p:cNvSpPr>
              <p:nvPr/>
            </p:nvSpPr>
            <p:spPr bwMode="auto">
              <a:xfrm>
                <a:off x="2686051" y="2312989"/>
                <a:ext cx="197375" cy="618432"/>
              </a:xfrm>
              <a:custGeom>
                <a:avLst/>
                <a:gdLst>
                  <a:gd name="T0" fmla="*/ 10 w 10"/>
                  <a:gd name="T1" fmla="*/ 0 h 40"/>
                  <a:gd name="T2" fmla="*/ 10 w 10"/>
                  <a:gd name="T3" fmla="*/ 40 h 40"/>
                  <a:gd name="T4" fmla="*/ 0 w 10"/>
                  <a:gd name="T5" fmla="*/ 40 h 40"/>
                  <a:gd name="T6" fmla="*/ 0 w 10"/>
                  <a:gd name="T7" fmla="*/ 19 h 40"/>
                  <a:gd name="T8" fmla="*/ 1 w 10"/>
                  <a:gd name="T9" fmla="*/ 13 h 40"/>
                  <a:gd name="T10" fmla="*/ 2 w 10"/>
                  <a:gd name="T11" fmla="*/ 8 h 40"/>
                  <a:gd name="T12" fmla="*/ 6 w 10"/>
                  <a:gd name="T13" fmla="*/ 3 h 40"/>
                  <a:gd name="T14" fmla="*/ 1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10" y="0"/>
                    </a:moveTo>
                    <a:lnTo>
                      <a:pt x="10" y="40"/>
                    </a:lnTo>
                    <a:lnTo>
                      <a:pt x="0" y="40"/>
                    </a:lnTo>
                    <a:lnTo>
                      <a:pt x="0" y="19"/>
                    </a:lnTo>
                    <a:lnTo>
                      <a:pt x="1" y="13"/>
                    </a:lnTo>
                    <a:lnTo>
                      <a:pt x="2" y="8"/>
                    </a:lnTo>
                    <a:lnTo>
                      <a:pt x="6"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4" name="Freeform 4213"/>
              <p:cNvSpPr>
                <a:spLocks/>
              </p:cNvSpPr>
              <p:nvPr/>
            </p:nvSpPr>
            <p:spPr bwMode="auto">
              <a:xfrm>
                <a:off x="2883426" y="2251145"/>
                <a:ext cx="177644" cy="680275"/>
              </a:xfrm>
              <a:custGeom>
                <a:avLst/>
                <a:gdLst>
                  <a:gd name="T0" fmla="*/ 9 w 9"/>
                  <a:gd name="T1" fmla="*/ 0 h 44"/>
                  <a:gd name="T2" fmla="*/ 9 w 9"/>
                  <a:gd name="T3" fmla="*/ 44 h 44"/>
                  <a:gd name="T4" fmla="*/ 0 w 9"/>
                  <a:gd name="T5" fmla="*/ 44 h 44"/>
                  <a:gd name="T6" fmla="*/ 0 w 9"/>
                  <a:gd name="T7" fmla="*/ 4 h 44"/>
                  <a:gd name="T8" fmla="*/ 0 w 9"/>
                  <a:gd name="T9" fmla="*/ 3 h 44"/>
                  <a:gd name="T10" fmla="*/ 5 w 9"/>
                  <a:gd name="T11" fmla="*/ 2 h 44"/>
                  <a:gd name="T12" fmla="*/ 9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9" y="0"/>
                    </a:moveTo>
                    <a:lnTo>
                      <a:pt x="9" y="44"/>
                    </a:lnTo>
                    <a:lnTo>
                      <a:pt x="0" y="44"/>
                    </a:lnTo>
                    <a:lnTo>
                      <a:pt x="0" y="4"/>
                    </a:lnTo>
                    <a:lnTo>
                      <a:pt x="0" y="3"/>
                    </a:lnTo>
                    <a:lnTo>
                      <a:pt x="5"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5" name="Freeform 4214"/>
              <p:cNvSpPr>
                <a:spLocks/>
              </p:cNvSpPr>
              <p:nvPr/>
            </p:nvSpPr>
            <p:spPr bwMode="auto">
              <a:xfrm>
                <a:off x="3061058" y="2251145"/>
                <a:ext cx="217119" cy="680275"/>
              </a:xfrm>
              <a:custGeom>
                <a:avLst/>
                <a:gdLst>
                  <a:gd name="T0" fmla="*/ 11 w 11"/>
                  <a:gd name="T1" fmla="*/ 0 h 44"/>
                  <a:gd name="T2" fmla="*/ 11 w 11"/>
                  <a:gd name="T3" fmla="*/ 44 h 44"/>
                  <a:gd name="T4" fmla="*/ 0 w 11"/>
                  <a:gd name="T5" fmla="*/ 44 h 44"/>
                  <a:gd name="T6" fmla="*/ 0 w 11"/>
                  <a:gd name="T7" fmla="*/ 0 h 44"/>
                  <a:gd name="T8" fmla="*/ 2 w 11"/>
                  <a:gd name="T9" fmla="*/ 0 h 44"/>
                  <a:gd name="T10" fmla="*/ 11 w 11"/>
                  <a:gd name="T11" fmla="*/ 0 h 44"/>
                  <a:gd name="T12" fmla="*/ 11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11" y="0"/>
                    </a:moveTo>
                    <a:lnTo>
                      <a:pt x="11" y="44"/>
                    </a:lnTo>
                    <a:lnTo>
                      <a:pt x="0" y="44"/>
                    </a:lnTo>
                    <a:lnTo>
                      <a:pt x="0" y="0"/>
                    </a:lnTo>
                    <a:lnTo>
                      <a:pt x="2" y="0"/>
                    </a:lnTo>
                    <a:lnTo>
                      <a:pt x="11"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6" name="Freeform 4215"/>
              <p:cNvSpPr>
                <a:spLocks/>
              </p:cNvSpPr>
              <p:nvPr/>
            </p:nvSpPr>
            <p:spPr bwMode="auto">
              <a:xfrm>
                <a:off x="3278177" y="2220224"/>
                <a:ext cx="197375" cy="711197"/>
              </a:xfrm>
              <a:custGeom>
                <a:avLst/>
                <a:gdLst>
                  <a:gd name="T0" fmla="*/ 10 w 10"/>
                  <a:gd name="T1" fmla="*/ 0 h 46"/>
                  <a:gd name="T2" fmla="*/ 10 w 10"/>
                  <a:gd name="T3" fmla="*/ 46 h 46"/>
                  <a:gd name="T4" fmla="*/ 0 w 10"/>
                  <a:gd name="T5" fmla="*/ 46 h 46"/>
                  <a:gd name="T6" fmla="*/ 0 w 10"/>
                  <a:gd name="T7" fmla="*/ 2 h 46"/>
                  <a:gd name="T8" fmla="*/ 10 w 10"/>
                  <a:gd name="T9" fmla="*/ 0 h 46"/>
                </a:gdLst>
                <a:ahLst/>
                <a:cxnLst>
                  <a:cxn ang="0">
                    <a:pos x="T0" y="T1"/>
                  </a:cxn>
                  <a:cxn ang="0">
                    <a:pos x="T2" y="T3"/>
                  </a:cxn>
                  <a:cxn ang="0">
                    <a:pos x="T4" y="T5"/>
                  </a:cxn>
                  <a:cxn ang="0">
                    <a:pos x="T6" y="T7"/>
                  </a:cxn>
                  <a:cxn ang="0">
                    <a:pos x="T8" y="T9"/>
                  </a:cxn>
                </a:cxnLst>
                <a:rect l="0" t="0" r="r" b="b"/>
                <a:pathLst>
                  <a:path w="10" h="46">
                    <a:moveTo>
                      <a:pt x="10" y="0"/>
                    </a:moveTo>
                    <a:lnTo>
                      <a:pt x="10" y="46"/>
                    </a:lnTo>
                    <a:lnTo>
                      <a:pt x="0" y="46"/>
                    </a:lnTo>
                    <a:lnTo>
                      <a:pt x="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7" name="Freeform 4216"/>
              <p:cNvSpPr>
                <a:spLocks/>
              </p:cNvSpPr>
              <p:nvPr/>
            </p:nvSpPr>
            <p:spPr bwMode="auto">
              <a:xfrm>
                <a:off x="3475553" y="2204758"/>
                <a:ext cx="217119" cy="726663"/>
              </a:xfrm>
              <a:custGeom>
                <a:avLst/>
                <a:gdLst>
                  <a:gd name="T0" fmla="*/ 4 w 11"/>
                  <a:gd name="T1" fmla="*/ 0 h 47"/>
                  <a:gd name="T2" fmla="*/ 11 w 11"/>
                  <a:gd name="T3" fmla="*/ 1 h 47"/>
                  <a:gd name="T4" fmla="*/ 11 w 11"/>
                  <a:gd name="T5" fmla="*/ 47 h 47"/>
                  <a:gd name="T6" fmla="*/ 0 w 11"/>
                  <a:gd name="T7" fmla="*/ 47 h 47"/>
                  <a:gd name="T8" fmla="*/ 0 w 11"/>
                  <a:gd name="T9" fmla="*/ 1 h 47"/>
                  <a:gd name="T10" fmla="*/ 4 w 11"/>
                  <a:gd name="T11" fmla="*/ 0 h 47"/>
                </a:gdLst>
                <a:ahLst/>
                <a:cxnLst>
                  <a:cxn ang="0">
                    <a:pos x="T0" y="T1"/>
                  </a:cxn>
                  <a:cxn ang="0">
                    <a:pos x="T2" y="T3"/>
                  </a:cxn>
                  <a:cxn ang="0">
                    <a:pos x="T4" y="T5"/>
                  </a:cxn>
                  <a:cxn ang="0">
                    <a:pos x="T6" y="T7"/>
                  </a:cxn>
                  <a:cxn ang="0">
                    <a:pos x="T8" y="T9"/>
                  </a:cxn>
                  <a:cxn ang="0">
                    <a:pos x="T10" y="T11"/>
                  </a:cxn>
                </a:cxnLst>
                <a:rect l="0" t="0" r="r" b="b"/>
                <a:pathLst>
                  <a:path w="11" h="47">
                    <a:moveTo>
                      <a:pt x="4" y="0"/>
                    </a:moveTo>
                    <a:lnTo>
                      <a:pt x="11" y="1"/>
                    </a:lnTo>
                    <a:lnTo>
                      <a:pt x="11" y="47"/>
                    </a:lnTo>
                    <a:lnTo>
                      <a:pt x="0" y="47"/>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8" name="Freeform 4217"/>
              <p:cNvSpPr>
                <a:spLocks/>
              </p:cNvSpPr>
              <p:nvPr/>
            </p:nvSpPr>
            <p:spPr bwMode="auto">
              <a:xfrm>
                <a:off x="3692659" y="2220224"/>
                <a:ext cx="197375" cy="711197"/>
              </a:xfrm>
              <a:custGeom>
                <a:avLst/>
                <a:gdLst>
                  <a:gd name="T0" fmla="*/ 0 w 10"/>
                  <a:gd name="T1" fmla="*/ 0 h 46"/>
                  <a:gd name="T2" fmla="*/ 10 w 10"/>
                  <a:gd name="T3" fmla="*/ 2 h 46"/>
                  <a:gd name="T4" fmla="*/ 10 w 10"/>
                  <a:gd name="T5" fmla="*/ 46 h 46"/>
                  <a:gd name="T6" fmla="*/ 0 w 10"/>
                  <a:gd name="T7" fmla="*/ 46 h 46"/>
                  <a:gd name="T8" fmla="*/ 0 w 10"/>
                  <a:gd name="T9" fmla="*/ 0 h 46"/>
                </a:gdLst>
                <a:ahLst/>
                <a:cxnLst>
                  <a:cxn ang="0">
                    <a:pos x="T0" y="T1"/>
                  </a:cxn>
                  <a:cxn ang="0">
                    <a:pos x="T2" y="T3"/>
                  </a:cxn>
                  <a:cxn ang="0">
                    <a:pos x="T4" y="T5"/>
                  </a:cxn>
                  <a:cxn ang="0">
                    <a:pos x="T6" y="T7"/>
                  </a:cxn>
                  <a:cxn ang="0">
                    <a:pos x="T8" y="T9"/>
                  </a:cxn>
                </a:cxnLst>
                <a:rect l="0" t="0" r="r" b="b"/>
                <a:pathLst>
                  <a:path w="10" h="46">
                    <a:moveTo>
                      <a:pt x="0" y="0"/>
                    </a:moveTo>
                    <a:lnTo>
                      <a:pt x="10" y="2"/>
                    </a:lnTo>
                    <a:lnTo>
                      <a:pt x="10" y="46"/>
                    </a:lnTo>
                    <a:lnTo>
                      <a:pt x="0" y="4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49" name="Freeform 4218"/>
              <p:cNvSpPr>
                <a:spLocks/>
              </p:cNvSpPr>
              <p:nvPr/>
            </p:nvSpPr>
            <p:spPr bwMode="auto">
              <a:xfrm>
                <a:off x="3890035" y="2251145"/>
                <a:ext cx="177644" cy="680275"/>
              </a:xfrm>
              <a:custGeom>
                <a:avLst/>
                <a:gdLst>
                  <a:gd name="T0" fmla="*/ 0 w 9"/>
                  <a:gd name="T1" fmla="*/ 0 h 44"/>
                  <a:gd name="T2" fmla="*/ 0 w 9"/>
                  <a:gd name="T3" fmla="*/ 0 h 44"/>
                  <a:gd name="T4" fmla="*/ 8 w 9"/>
                  <a:gd name="T5" fmla="*/ 0 h 44"/>
                  <a:gd name="T6" fmla="*/ 9 w 9"/>
                  <a:gd name="T7" fmla="*/ 0 h 44"/>
                  <a:gd name="T8" fmla="*/ 9 w 9"/>
                  <a:gd name="T9" fmla="*/ 44 h 44"/>
                  <a:gd name="T10" fmla="*/ 0 w 9"/>
                  <a:gd name="T11" fmla="*/ 44 h 44"/>
                  <a:gd name="T12" fmla="*/ 0 w 9"/>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9" h="44">
                    <a:moveTo>
                      <a:pt x="0" y="0"/>
                    </a:moveTo>
                    <a:lnTo>
                      <a:pt x="0" y="0"/>
                    </a:lnTo>
                    <a:lnTo>
                      <a:pt x="8" y="0"/>
                    </a:lnTo>
                    <a:lnTo>
                      <a:pt x="9" y="0"/>
                    </a:lnTo>
                    <a:lnTo>
                      <a:pt x="9"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50" name="Freeform 4219"/>
              <p:cNvSpPr>
                <a:spLocks/>
              </p:cNvSpPr>
              <p:nvPr/>
            </p:nvSpPr>
            <p:spPr bwMode="auto">
              <a:xfrm>
                <a:off x="4067679" y="2251145"/>
                <a:ext cx="217119" cy="680275"/>
              </a:xfrm>
              <a:custGeom>
                <a:avLst/>
                <a:gdLst>
                  <a:gd name="T0" fmla="*/ 0 w 11"/>
                  <a:gd name="T1" fmla="*/ 0 h 44"/>
                  <a:gd name="T2" fmla="*/ 6 w 11"/>
                  <a:gd name="T3" fmla="*/ 2 h 44"/>
                  <a:gd name="T4" fmla="*/ 11 w 11"/>
                  <a:gd name="T5" fmla="*/ 3 h 44"/>
                  <a:gd name="T6" fmla="*/ 11 w 11"/>
                  <a:gd name="T7" fmla="*/ 4 h 44"/>
                  <a:gd name="T8" fmla="*/ 11 w 11"/>
                  <a:gd name="T9" fmla="*/ 44 h 44"/>
                  <a:gd name="T10" fmla="*/ 0 w 11"/>
                  <a:gd name="T11" fmla="*/ 44 h 44"/>
                  <a:gd name="T12" fmla="*/ 0 w 11"/>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11" h="44">
                    <a:moveTo>
                      <a:pt x="0" y="0"/>
                    </a:moveTo>
                    <a:lnTo>
                      <a:pt x="6" y="2"/>
                    </a:lnTo>
                    <a:lnTo>
                      <a:pt x="11" y="3"/>
                    </a:lnTo>
                    <a:lnTo>
                      <a:pt x="11" y="4"/>
                    </a:lnTo>
                    <a:lnTo>
                      <a:pt x="11" y="44"/>
                    </a:lnTo>
                    <a:lnTo>
                      <a:pt x="0" y="4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51" name="Freeform 4220"/>
              <p:cNvSpPr>
                <a:spLocks/>
              </p:cNvSpPr>
              <p:nvPr/>
            </p:nvSpPr>
            <p:spPr bwMode="auto">
              <a:xfrm>
                <a:off x="4284785" y="2312989"/>
                <a:ext cx="197375" cy="618432"/>
              </a:xfrm>
              <a:custGeom>
                <a:avLst/>
                <a:gdLst>
                  <a:gd name="T0" fmla="*/ 0 w 10"/>
                  <a:gd name="T1" fmla="*/ 0 h 40"/>
                  <a:gd name="T2" fmla="*/ 4 w 10"/>
                  <a:gd name="T3" fmla="*/ 3 h 40"/>
                  <a:gd name="T4" fmla="*/ 8 w 10"/>
                  <a:gd name="T5" fmla="*/ 8 h 40"/>
                  <a:gd name="T6" fmla="*/ 9 w 10"/>
                  <a:gd name="T7" fmla="*/ 13 h 40"/>
                  <a:gd name="T8" fmla="*/ 10 w 10"/>
                  <a:gd name="T9" fmla="*/ 19 h 40"/>
                  <a:gd name="T10" fmla="*/ 10 w 10"/>
                  <a:gd name="T11" fmla="*/ 40 h 40"/>
                  <a:gd name="T12" fmla="*/ 0 w 10"/>
                  <a:gd name="T13" fmla="*/ 40 h 40"/>
                  <a:gd name="T14" fmla="*/ 0 w 10"/>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0">
                    <a:moveTo>
                      <a:pt x="0" y="0"/>
                    </a:moveTo>
                    <a:lnTo>
                      <a:pt x="4" y="3"/>
                    </a:lnTo>
                    <a:lnTo>
                      <a:pt x="8" y="8"/>
                    </a:lnTo>
                    <a:lnTo>
                      <a:pt x="9" y="13"/>
                    </a:lnTo>
                    <a:lnTo>
                      <a:pt x="10" y="19"/>
                    </a:lnTo>
                    <a:lnTo>
                      <a:pt x="10" y="40"/>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52" name="Rectangle 4221"/>
              <p:cNvSpPr>
                <a:spLocks noChangeArrowheads="1"/>
              </p:cNvSpPr>
              <p:nvPr/>
            </p:nvSpPr>
            <p:spPr bwMode="auto">
              <a:xfrm>
                <a:off x="4482161" y="2606739"/>
                <a:ext cx="19744" cy="32468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nvGrpSpPr>
            <p:cNvPr id="417" name="Gruppieren 416"/>
            <p:cNvGrpSpPr/>
            <p:nvPr/>
          </p:nvGrpSpPr>
          <p:grpSpPr>
            <a:xfrm>
              <a:off x="4047935" y="1246188"/>
              <a:ext cx="2684305" cy="2133601"/>
              <a:chOff x="4047935" y="1246188"/>
              <a:chExt cx="2684305" cy="2133601"/>
            </a:xfrm>
            <a:gradFill>
              <a:gsLst>
                <a:gs pos="0">
                  <a:schemeClr val="tx1"/>
                </a:gs>
                <a:gs pos="74000">
                  <a:schemeClr val="tx1">
                    <a:lumMod val="65000"/>
                    <a:lumOff val="35000"/>
                  </a:schemeClr>
                </a:gs>
                <a:gs pos="100000">
                  <a:schemeClr val="tx1">
                    <a:lumMod val="50000"/>
                    <a:lumOff val="50000"/>
                  </a:schemeClr>
                </a:gs>
              </a:gsLst>
              <a:lin ang="0" scaled="1"/>
            </a:gradFill>
          </p:grpSpPr>
          <p:sp>
            <p:nvSpPr>
              <p:cNvPr id="418" name="Freeform 4200"/>
              <p:cNvSpPr>
                <a:spLocks/>
              </p:cNvSpPr>
              <p:nvPr/>
            </p:nvSpPr>
            <p:spPr bwMode="auto">
              <a:xfrm>
                <a:off x="4719011" y="1385340"/>
                <a:ext cx="217119" cy="788506"/>
              </a:xfrm>
              <a:custGeom>
                <a:avLst/>
                <a:gdLst>
                  <a:gd name="T0" fmla="*/ 11 w 11"/>
                  <a:gd name="T1" fmla="*/ 0 h 51"/>
                  <a:gd name="T2" fmla="*/ 11 w 11"/>
                  <a:gd name="T3" fmla="*/ 51 h 51"/>
                  <a:gd name="T4" fmla="*/ 9 w 11"/>
                  <a:gd name="T5" fmla="*/ 50 h 51"/>
                  <a:gd name="T6" fmla="*/ 3 w 11"/>
                  <a:gd name="T7" fmla="*/ 38 h 51"/>
                  <a:gd name="T8" fmla="*/ 0 w 11"/>
                  <a:gd name="T9" fmla="*/ 25 h 51"/>
                  <a:gd name="T10" fmla="*/ 0 w 11"/>
                  <a:gd name="T11" fmla="*/ 25 h 51"/>
                  <a:gd name="T12" fmla="*/ 3 w 11"/>
                  <a:gd name="T13" fmla="*/ 12 h 51"/>
                  <a:gd name="T14" fmla="*/ 9 w 11"/>
                  <a:gd name="T15" fmla="*/ 0 h 51"/>
                  <a:gd name="T16" fmla="*/ 11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11" y="0"/>
                    </a:moveTo>
                    <a:lnTo>
                      <a:pt x="11" y="51"/>
                    </a:lnTo>
                    <a:lnTo>
                      <a:pt x="9" y="50"/>
                    </a:lnTo>
                    <a:lnTo>
                      <a:pt x="3" y="38"/>
                    </a:lnTo>
                    <a:lnTo>
                      <a:pt x="0" y="25"/>
                    </a:lnTo>
                    <a:lnTo>
                      <a:pt x="0" y="25"/>
                    </a:lnTo>
                    <a:lnTo>
                      <a:pt x="3" y="12"/>
                    </a:lnTo>
                    <a:lnTo>
                      <a:pt x="9"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19" name="Freeform 4201"/>
              <p:cNvSpPr>
                <a:spLocks/>
              </p:cNvSpPr>
              <p:nvPr/>
            </p:nvSpPr>
            <p:spPr bwMode="auto">
              <a:xfrm>
                <a:off x="4936130" y="1292575"/>
                <a:ext cx="197375" cy="989492"/>
              </a:xfrm>
              <a:custGeom>
                <a:avLst/>
                <a:gdLst>
                  <a:gd name="T0" fmla="*/ 10 w 10"/>
                  <a:gd name="T1" fmla="*/ 0 h 64"/>
                  <a:gd name="T2" fmla="*/ 10 w 10"/>
                  <a:gd name="T3" fmla="*/ 64 h 64"/>
                  <a:gd name="T4" fmla="*/ 9 w 10"/>
                  <a:gd name="T5" fmla="*/ 64 h 64"/>
                  <a:gd name="T6" fmla="*/ 0 w 10"/>
                  <a:gd name="T7" fmla="*/ 57 h 64"/>
                  <a:gd name="T8" fmla="*/ 0 w 10"/>
                  <a:gd name="T9" fmla="*/ 6 h 64"/>
                  <a:gd name="T10" fmla="*/ 9 w 10"/>
                  <a:gd name="T11" fmla="*/ 0 h 64"/>
                  <a:gd name="T12" fmla="*/ 1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10" y="0"/>
                    </a:moveTo>
                    <a:lnTo>
                      <a:pt x="10" y="64"/>
                    </a:lnTo>
                    <a:lnTo>
                      <a:pt x="9" y="64"/>
                    </a:lnTo>
                    <a:lnTo>
                      <a:pt x="0" y="57"/>
                    </a:lnTo>
                    <a:lnTo>
                      <a:pt x="0" y="6"/>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0" name="Freeform 4202"/>
              <p:cNvSpPr>
                <a:spLocks/>
              </p:cNvSpPr>
              <p:nvPr/>
            </p:nvSpPr>
            <p:spPr bwMode="auto">
              <a:xfrm>
                <a:off x="5133506" y="1246188"/>
                <a:ext cx="217119" cy="1066801"/>
              </a:xfrm>
              <a:custGeom>
                <a:avLst/>
                <a:gdLst>
                  <a:gd name="T0" fmla="*/ 11 w 11"/>
                  <a:gd name="T1" fmla="*/ 0 h 69"/>
                  <a:gd name="T2" fmla="*/ 11 w 11"/>
                  <a:gd name="T3" fmla="*/ 69 h 69"/>
                  <a:gd name="T4" fmla="*/ 0 w 11"/>
                  <a:gd name="T5" fmla="*/ 67 h 69"/>
                  <a:gd name="T6" fmla="*/ 0 w 11"/>
                  <a:gd name="T7" fmla="*/ 3 h 69"/>
                  <a:gd name="T8" fmla="*/ 11 w 11"/>
                  <a:gd name="T9" fmla="*/ 0 h 69"/>
                </a:gdLst>
                <a:ahLst/>
                <a:cxnLst>
                  <a:cxn ang="0">
                    <a:pos x="T0" y="T1"/>
                  </a:cxn>
                  <a:cxn ang="0">
                    <a:pos x="T2" y="T3"/>
                  </a:cxn>
                  <a:cxn ang="0">
                    <a:pos x="T4" y="T5"/>
                  </a:cxn>
                  <a:cxn ang="0">
                    <a:pos x="T6" y="T7"/>
                  </a:cxn>
                  <a:cxn ang="0">
                    <a:pos x="T8" y="T9"/>
                  </a:cxn>
                </a:cxnLst>
                <a:rect l="0" t="0" r="r" b="b"/>
                <a:pathLst>
                  <a:path w="11" h="69">
                    <a:moveTo>
                      <a:pt x="11" y="0"/>
                    </a:moveTo>
                    <a:lnTo>
                      <a:pt x="11" y="69"/>
                    </a:lnTo>
                    <a:lnTo>
                      <a:pt x="0" y="67"/>
                    </a:lnTo>
                    <a:lnTo>
                      <a:pt x="0"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1" name="Freeform 4203"/>
              <p:cNvSpPr>
                <a:spLocks/>
              </p:cNvSpPr>
              <p:nvPr/>
            </p:nvSpPr>
            <p:spPr bwMode="auto">
              <a:xfrm>
                <a:off x="5350612" y="1246188"/>
                <a:ext cx="177644" cy="1066801"/>
              </a:xfrm>
              <a:custGeom>
                <a:avLst/>
                <a:gdLst>
                  <a:gd name="T0" fmla="*/ 0 w 9"/>
                  <a:gd name="T1" fmla="*/ 0 h 69"/>
                  <a:gd name="T2" fmla="*/ 9 w 9"/>
                  <a:gd name="T3" fmla="*/ 3 h 69"/>
                  <a:gd name="T4" fmla="*/ 9 w 9"/>
                  <a:gd name="T5" fmla="*/ 67 h 69"/>
                  <a:gd name="T6" fmla="*/ 0 w 9"/>
                  <a:gd name="T7" fmla="*/ 69 h 69"/>
                  <a:gd name="T8" fmla="*/ 0 w 9"/>
                  <a:gd name="T9" fmla="*/ 69 h 69"/>
                  <a:gd name="T10" fmla="*/ 0 w 9"/>
                  <a:gd name="T11" fmla="*/ 0 h 69"/>
                  <a:gd name="T12" fmla="*/ 0 w 9"/>
                  <a:gd name="T13" fmla="*/ 0 h 69"/>
                </a:gdLst>
                <a:ahLst/>
                <a:cxnLst>
                  <a:cxn ang="0">
                    <a:pos x="T0" y="T1"/>
                  </a:cxn>
                  <a:cxn ang="0">
                    <a:pos x="T2" y="T3"/>
                  </a:cxn>
                  <a:cxn ang="0">
                    <a:pos x="T4" y="T5"/>
                  </a:cxn>
                  <a:cxn ang="0">
                    <a:pos x="T6" y="T7"/>
                  </a:cxn>
                  <a:cxn ang="0">
                    <a:pos x="T8" y="T9"/>
                  </a:cxn>
                  <a:cxn ang="0">
                    <a:pos x="T10" y="T11"/>
                  </a:cxn>
                  <a:cxn ang="0">
                    <a:pos x="T12" y="T13"/>
                  </a:cxn>
                </a:cxnLst>
                <a:rect l="0" t="0" r="r" b="b"/>
                <a:pathLst>
                  <a:path w="9" h="69">
                    <a:moveTo>
                      <a:pt x="0" y="0"/>
                    </a:moveTo>
                    <a:lnTo>
                      <a:pt x="9" y="3"/>
                    </a:lnTo>
                    <a:lnTo>
                      <a:pt x="9" y="67"/>
                    </a:lnTo>
                    <a:lnTo>
                      <a:pt x="0" y="69"/>
                    </a:lnTo>
                    <a:lnTo>
                      <a:pt x="0" y="69"/>
                    </a:lnTo>
                    <a:lnTo>
                      <a:pt x="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2" name="Freeform 4204"/>
              <p:cNvSpPr>
                <a:spLocks/>
              </p:cNvSpPr>
              <p:nvPr/>
            </p:nvSpPr>
            <p:spPr bwMode="auto">
              <a:xfrm>
                <a:off x="5528256" y="1292575"/>
                <a:ext cx="197375" cy="989492"/>
              </a:xfrm>
              <a:custGeom>
                <a:avLst/>
                <a:gdLst>
                  <a:gd name="T0" fmla="*/ 0 w 10"/>
                  <a:gd name="T1" fmla="*/ 0 h 64"/>
                  <a:gd name="T2" fmla="*/ 1 w 10"/>
                  <a:gd name="T3" fmla="*/ 0 h 64"/>
                  <a:gd name="T4" fmla="*/ 10 w 10"/>
                  <a:gd name="T5" fmla="*/ 6 h 64"/>
                  <a:gd name="T6" fmla="*/ 10 w 10"/>
                  <a:gd name="T7" fmla="*/ 57 h 64"/>
                  <a:gd name="T8" fmla="*/ 1 w 10"/>
                  <a:gd name="T9" fmla="*/ 64 h 64"/>
                  <a:gd name="T10" fmla="*/ 0 w 10"/>
                  <a:gd name="T11" fmla="*/ 64 h 64"/>
                  <a:gd name="T12" fmla="*/ 0 w 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0" h="64">
                    <a:moveTo>
                      <a:pt x="0" y="0"/>
                    </a:moveTo>
                    <a:lnTo>
                      <a:pt x="1" y="0"/>
                    </a:lnTo>
                    <a:lnTo>
                      <a:pt x="10" y="6"/>
                    </a:lnTo>
                    <a:lnTo>
                      <a:pt x="10" y="57"/>
                    </a:lnTo>
                    <a:lnTo>
                      <a:pt x="1" y="64"/>
                    </a:lnTo>
                    <a:lnTo>
                      <a:pt x="0" y="6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3" name="Freeform 4205"/>
              <p:cNvSpPr>
                <a:spLocks/>
              </p:cNvSpPr>
              <p:nvPr/>
            </p:nvSpPr>
            <p:spPr bwMode="auto">
              <a:xfrm>
                <a:off x="5725632" y="1385340"/>
                <a:ext cx="217119" cy="788506"/>
              </a:xfrm>
              <a:custGeom>
                <a:avLst/>
                <a:gdLst>
                  <a:gd name="T0" fmla="*/ 0 w 11"/>
                  <a:gd name="T1" fmla="*/ 0 h 51"/>
                  <a:gd name="T2" fmla="*/ 1 w 11"/>
                  <a:gd name="T3" fmla="*/ 0 h 51"/>
                  <a:gd name="T4" fmla="*/ 8 w 11"/>
                  <a:gd name="T5" fmla="*/ 12 h 51"/>
                  <a:gd name="T6" fmla="*/ 11 w 11"/>
                  <a:gd name="T7" fmla="*/ 25 h 51"/>
                  <a:gd name="T8" fmla="*/ 11 w 11"/>
                  <a:gd name="T9" fmla="*/ 25 h 51"/>
                  <a:gd name="T10" fmla="*/ 8 w 11"/>
                  <a:gd name="T11" fmla="*/ 38 h 51"/>
                  <a:gd name="T12" fmla="*/ 1 w 11"/>
                  <a:gd name="T13" fmla="*/ 50 h 51"/>
                  <a:gd name="T14" fmla="*/ 0 w 11"/>
                  <a:gd name="T15" fmla="*/ 51 h 51"/>
                  <a:gd name="T16" fmla="*/ 0 w 11"/>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1">
                    <a:moveTo>
                      <a:pt x="0" y="0"/>
                    </a:moveTo>
                    <a:lnTo>
                      <a:pt x="1" y="0"/>
                    </a:lnTo>
                    <a:lnTo>
                      <a:pt x="8" y="12"/>
                    </a:lnTo>
                    <a:lnTo>
                      <a:pt x="11" y="25"/>
                    </a:lnTo>
                    <a:lnTo>
                      <a:pt x="11" y="25"/>
                    </a:lnTo>
                    <a:lnTo>
                      <a:pt x="8" y="38"/>
                    </a:lnTo>
                    <a:lnTo>
                      <a:pt x="1" y="50"/>
                    </a:lnTo>
                    <a:lnTo>
                      <a:pt x="0" y="5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4" name="Rectangle 4206"/>
              <p:cNvSpPr>
                <a:spLocks noChangeArrowheads="1"/>
              </p:cNvSpPr>
              <p:nvPr/>
            </p:nvSpPr>
            <p:spPr bwMode="auto">
              <a:xfrm>
                <a:off x="5942738" y="1771855"/>
                <a:ext cx="19744" cy="1546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5" name="Freeform 4222"/>
              <p:cNvSpPr>
                <a:spLocks/>
              </p:cNvSpPr>
              <p:nvPr/>
            </p:nvSpPr>
            <p:spPr bwMode="auto">
              <a:xfrm>
                <a:off x="4047935" y="2498518"/>
                <a:ext cx="197375" cy="881271"/>
              </a:xfrm>
              <a:custGeom>
                <a:avLst/>
                <a:gdLst>
                  <a:gd name="T0" fmla="*/ 10 w 10"/>
                  <a:gd name="T1" fmla="*/ 0 h 57"/>
                  <a:gd name="T2" fmla="*/ 10 w 10"/>
                  <a:gd name="T3" fmla="*/ 57 h 57"/>
                  <a:gd name="T4" fmla="*/ 0 w 10"/>
                  <a:gd name="T5" fmla="*/ 57 h 57"/>
                  <a:gd name="T6" fmla="*/ 0 w 10"/>
                  <a:gd name="T7" fmla="*/ 24 h 57"/>
                  <a:gd name="T8" fmla="*/ 3 w 10"/>
                  <a:gd name="T9" fmla="*/ 12 h 57"/>
                  <a:gd name="T10" fmla="*/ 9 w 10"/>
                  <a:gd name="T11" fmla="*/ 1 h 57"/>
                  <a:gd name="T12" fmla="*/ 1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10" y="0"/>
                    </a:moveTo>
                    <a:lnTo>
                      <a:pt x="10" y="57"/>
                    </a:lnTo>
                    <a:lnTo>
                      <a:pt x="0" y="57"/>
                    </a:lnTo>
                    <a:lnTo>
                      <a:pt x="0" y="24"/>
                    </a:lnTo>
                    <a:lnTo>
                      <a:pt x="3" y="12"/>
                    </a:lnTo>
                    <a:lnTo>
                      <a:pt x="9" y="1"/>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6" name="Freeform 4223"/>
              <p:cNvSpPr>
                <a:spLocks/>
              </p:cNvSpPr>
              <p:nvPr/>
            </p:nvSpPr>
            <p:spPr bwMode="auto">
              <a:xfrm>
                <a:off x="4245310" y="2405753"/>
                <a:ext cx="217119" cy="974036"/>
              </a:xfrm>
              <a:custGeom>
                <a:avLst/>
                <a:gdLst>
                  <a:gd name="T0" fmla="*/ 11 w 11"/>
                  <a:gd name="T1" fmla="*/ 0 h 63"/>
                  <a:gd name="T2" fmla="*/ 11 w 11"/>
                  <a:gd name="T3" fmla="*/ 63 h 63"/>
                  <a:gd name="T4" fmla="*/ 0 w 11"/>
                  <a:gd name="T5" fmla="*/ 63 h 63"/>
                  <a:gd name="T6" fmla="*/ 0 w 11"/>
                  <a:gd name="T7" fmla="*/ 6 h 63"/>
                  <a:gd name="T8" fmla="*/ 10 w 11"/>
                  <a:gd name="T9" fmla="*/ 0 h 63"/>
                  <a:gd name="T10" fmla="*/ 11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11" y="0"/>
                    </a:moveTo>
                    <a:lnTo>
                      <a:pt x="11" y="63"/>
                    </a:lnTo>
                    <a:lnTo>
                      <a:pt x="0" y="63"/>
                    </a:lnTo>
                    <a:lnTo>
                      <a:pt x="0" y="6"/>
                    </a:lnTo>
                    <a:lnTo>
                      <a:pt x="1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7" name="Freeform 4224"/>
              <p:cNvSpPr>
                <a:spLocks/>
              </p:cNvSpPr>
              <p:nvPr/>
            </p:nvSpPr>
            <p:spPr bwMode="auto">
              <a:xfrm>
                <a:off x="4462429" y="2359366"/>
                <a:ext cx="197375" cy="1020413"/>
              </a:xfrm>
              <a:custGeom>
                <a:avLst/>
                <a:gdLst>
                  <a:gd name="T0" fmla="*/ 10 w 10"/>
                  <a:gd name="T1" fmla="*/ 0 h 66"/>
                  <a:gd name="T2" fmla="*/ 10 w 10"/>
                  <a:gd name="T3" fmla="*/ 0 h 66"/>
                  <a:gd name="T4" fmla="*/ 10 w 10"/>
                  <a:gd name="T5" fmla="*/ 66 h 66"/>
                  <a:gd name="T6" fmla="*/ 0 w 10"/>
                  <a:gd name="T7" fmla="*/ 66 h 66"/>
                  <a:gd name="T8" fmla="*/ 0 w 10"/>
                  <a:gd name="T9" fmla="*/ 3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0"/>
                    </a:lnTo>
                    <a:lnTo>
                      <a:pt x="10" y="66"/>
                    </a:lnTo>
                    <a:lnTo>
                      <a:pt x="0" y="66"/>
                    </a:lnTo>
                    <a:lnTo>
                      <a:pt x="0"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8" name="Rectangle 4226"/>
              <p:cNvSpPr>
                <a:spLocks noChangeArrowheads="1"/>
              </p:cNvSpPr>
              <p:nvPr/>
            </p:nvSpPr>
            <p:spPr bwMode="auto">
              <a:xfrm>
                <a:off x="4659805" y="2359366"/>
                <a:ext cx="217119" cy="102041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29" name="Freeform 4227"/>
              <p:cNvSpPr>
                <a:spLocks/>
              </p:cNvSpPr>
              <p:nvPr/>
            </p:nvSpPr>
            <p:spPr bwMode="auto">
              <a:xfrm>
                <a:off x="4876911" y="2359366"/>
                <a:ext cx="197375" cy="1020413"/>
              </a:xfrm>
              <a:custGeom>
                <a:avLst/>
                <a:gdLst>
                  <a:gd name="T0" fmla="*/ 10 w 10"/>
                  <a:gd name="T1" fmla="*/ 0 h 66"/>
                  <a:gd name="T2" fmla="*/ 10 w 10"/>
                  <a:gd name="T3" fmla="*/ 66 h 66"/>
                  <a:gd name="T4" fmla="*/ 0 w 10"/>
                  <a:gd name="T5" fmla="*/ 66 h 66"/>
                  <a:gd name="T6" fmla="*/ 0 w 10"/>
                  <a:gd name="T7" fmla="*/ 0 h 66"/>
                  <a:gd name="T8" fmla="*/ 1 w 10"/>
                  <a:gd name="T9" fmla="*/ 0 h 66"/>
                  <a:gd name="T10" fmla="*/ 1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10" y="0"/>
                    </a:moveTo>
                    <a:lnTo>
                      <a:pt x="10" y="66"/>
                    </a:lnTo>
                    <a:lnTo>
                      <a:pt x="0" y="66"/>
                    </a:lnTo>
                    <a:lnTo>
                      <a:pt x="0" y="0"/>
                    </a:lnTo>
                    <a:lnTo>
                      <a:pt x="1"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30" name="Freeform 4228"/>
              <p:cNvSpPr>
                <a:spLocks/>
              </p:cNvSpPr>
              <p:nvPr/>
            </p:nvSpPr>
            <p:spPr bwMode="auto">
              <a:xfrm>
                <a:off x="5074287" y="2343910"/>
                <a:ext cx="217119" cy="1035879"/>
              </a:xfrm>
              <a:custGeom>
                <a:avLst/>
                <a:gdLst>
                  <a:gd name="T0" fmla="*/ 11 w 11"/>
                  <a:gd name="T1" fmla="*/ 0 h 67"/>
                  <a:gd name="T2" fmla="*/ 11 w 11"/>
                  <a:gd name="T3" fmla="*/ 67 h 67"/>
                  <a:gd name="T4" fmla="*/ 0 w 11"/>
                  <a:gd name="T5" fmla="*/ 67 h 67"/>
                  <a:gd name="T6" fmla="*/ 0 w 11"/>
                  <a:gd name="T7" fmla="*/ 1 h 67"/>
                  <a:gd name="T8" fmla="*/ 11 w 11"/>
                  <a:gd name="T9" fmla="*/ 0 h 67"/>
                </a:gdLst>
                <a:ahLst/>
                <a:cxnLst>
                  <a:cxn ang="0">
                    <a:pos x="T0" y="T1"/>
                  </a:cxn>
                  <a:cxn ang="0">
                    <a:pos x="T2" y="T3"/>
                  </a:cxn>
                  <a:cxn ang="0">
                    <a:pos x="T4" y="T5"/>
                  </a:cxn>
                  <a:cxn ang="0">
                    <a:pos x="T6" y="T7"/>
                  </a:cxn>
                  <a:cxn ang="0">
                    <a:pos x="T8" y="T9"/>
                  </a:cxn>
                </a:cxnLst>
                <a:rect l="0" t="0" r="r" b="b"/>
                <a:pathLst>
                  <a:path w="11" h="67">
                    <a:moveTo>
                      <a:pt x="11" y="0"/>
                    </a:moveTo>
                    <a:lnTo>
                      <a:pt x="11" y="67"/>
                    </a:lnTo>
                    <a:lnTo>
                      <a:pt x="0" y="67"/>
                    </a:lnTo>
                    <a:lnTo>
                      <a:pt x="0" y="1"/>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31" name="Freeform 4229"/>
              <p:cNvSpPr>
                <a:spLocks/>
              </p:cNvSpPr>
              <p:nvPr/>
            </p:nvSpPr>
            <p:spPr bwMode="auto">
              <a:xfrm>
                <a:off x="5291406" y="2343910"/>
                <a:ext cx="197375" cy="1035879"/>
              </a:xfrm>
              <a:custGeom>
                <a:avLst/>
                <a:gdLst>
                  <a:gd name="T0" fmla="*/ 4 w 10"/>
                  <a:gd name="T1" fmla="*/ 0 h 67"/>
                  <a:gd name="T2" fmla="*/ 10 w 10"/>
                  <a:gd name="T3" fmla="*/ 0 h 67"/>
                  <a:gd name="T4" fmla="*/ 10 w 10"/>
                  <a:gd name="T5" fmla="*/ 67 h 67"/>
                  <a:gd name="T6" fmla="*/ 0 w 10"/>
                  <a:gd name="T7" fmla="*/ 67 h 67"/>
                  <a:gd name="T8" fmla="*/ 0 w 10"/>
                  <a:gd name="T9" fmla="*/ 0 h 67"/>
                  <a:gd name="T10" fmla="*/ 4 w 10"/>
                  <a:gd name="T11" fmla="*/ 0 h 67"/>
                </a:gdLst>
                <a:ahLst/>
                <a:cxnLst>
                  <a:cxn ang="0">
                    <a:pos x="T0" y="T1"/>
                  </a:cxn>
                  <a:cxn ang="0">
                    <a:pos x="T2" y="T3"/>
                  </a:cxn>
                  <a:cxn ang="0">
                    <a:pos x="T4" y="T5"/>
                  </a:cxn>
                  <a:cxn ang="0">
                    <a:pos x="T6" y="T7"/>
                  </a:cxn>
                  <a:cxn ang="0">
                    <a:pos x="T8" y="T9"/>
                  </a:cxn>
                  <a:cxn ang="0">
                    <a:pos x="T10" y="T11"/>
                  </a:cxn>
                </a:cxnLst>
                <a:rect l="0" t="0" r="r" b="b"/>
                <a:pathLst>
                  <a:path w="10" h="67">
                    <a:moveTo>
                      <a:pt x="4" y="0"/>
                    </a:moveTo>
                    <a:lnTo>
                      <a:pt x="10" y="0"/>
                    </a:lnTo>
                    <a:lnTo>
                      <a:pt x="10" y="67"/>
                    </a:lnTo>
                    <a:lnTo>
                      <a:pt x="0" y="67"/>
                    </a:lnTo>
                    <a:lnTo>
                      <a:pt x="0"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32" name="Freeform 4230"/>
              <p:cNvSpPr>
                <a:spLocks/>
              </p:cNvSpPr>
              <p:nvPr/>
            </p:nvSpPr>
            <p:spPr bwMode="auto">
              <a:xfrm>
                <a:off x="5488781" y="2343910"/>
                <a:ext cx="217119" cy="1035879"/>
              </a:xfrm>
              <a:custGeom>
                <a:avLst/>
                <a:gdLst>
                  <a:gd name="T0" fmla="*/ 0 w 11"/>
                  <a:gd name="T1" fmla="*/ 0 h 67"/>
                  <a:gd name="T2" fmla="*/ 11 w 11"/>
                  <a:gd name="T3" fmla="*/ 1 h 67"/>
                  <a:gd name="T4" fmla="*/ 11 w 11"/>
                  <a:gd name="T5" fmla="*/ 67 h 67"/>
                  <a:gd name="T6" fmla="*/ 0 w 11"/>
                  <a:gd name="T7" fmla="*/ 67 h 67"/>
                  <a:gd name="T8" fmla="*/ 0 w 11"/>
                  <a:gd name="T9" fmla="*/ 0 h 67"/>
                </a:gdLst>
                <a:ahLst/>
                <a:cxnLst>
                  <a:cxn ang="0">
                    <a:pos x="T0" y="T1"/>
                  </a:cxn>
                  <a:cxn ang="0">
                    <a:pos x="T2" y="T3"/>
                  </a:cxn>
                  <a:cxn ang="0">
                    <a:pos x="T4" y="T5"/>
                  </a:cxn>
                  <a:cxn ang="0">
                    <a:pos x="T6" y="T7"/>
                  </a:cxn>
                  <a:cxn ang="0">
                    <a:pos x="T8" y="T9"/>
                  </a:cxn>
                </a:cxnLst>
                <a:rect l="0" t="0" r="r" b="b"/>
                <a:pathLst>
                  <a:path w="11" h="67">
                    <a:moveTo>
                      <a:pt x="0" y="0"/>
                    </a:moveTo>
                    <a:lnTo>
                      <a:pt x="11" y="1"/>
                    </a:lnTo>
                    <a:lnTo>
                      <a:pt x="11" y="67"/>
                    </a:lnTo>
                    <a:lnTo>
                      <a:pt x="0" y="6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33" name="Freeform 4231"/>
              <p:cNvSpPr>
                <a:spLocks/>
              </p:cNvSpPr>
              <p:nvPr/>
            </p:nvSpPr>
            <p:spPr bwMode="auto">
              <a:xfrm>
                <a:off x="5705888" y="2359366"/>
                <a:ext cx="197375" cy="1020413"/>
              </a:xfrm>
              <a:custGeom>
                <a:avLst/>
                <a:gdLst>
                  <a:gd name="T0" fmla="*/ 0 w 10"/>
                  <a:gd name="T1" fmla="*/ 0 h 66"/>
                  <a:gd name="T2" fmla="*/ 8 w 10"/>
                  <a:gd name="T3" fmla="*/ 0 h 66"/>
                  <a:gd name="T4" fmla="*/ 10 w 10"/>
                  <a:gd name="T5" fmla="*/ 0 h 66"/>
                  <a:gd name="T6" fmla="*/ 10 w 10"/>
                  <a:gd name="T7" fmla="*/ 66 h 66"/>
                  <a:gd name="T8" fmla="*/ 0 w 10"/>
                  <a:gd name="T9" fmla="*/ 66 h 66"/>
                  <a:gd name="T10" fmla="*/ 0 w 10"/>
                  <a:gd name="T11" fmla="*/ 0 h 66"/>
                </a:gdLst>
                <a:ahLst/>
                <a:cxnLst>
                  <a:cxn ang="0">
                    <a:pos x="T0" y="T1"/>
                  </a:cxn>
                  <a:cxn ang="0">
                    <a:pos x="T2" y="T3"/>
                  </a:cxn>
                  <a:cxn ang="0">
                    <a:pos x="T4" y="T5"/>
                  </a:cxn>
                  <a:cxn ang="0">
                    <a:pos x="T6" y="T7"/>
                  </a:cxn>
                  <a:cxn ang="0">
                    <a:pos x="T8" y="T9"/>
                  </a:cxn>
                  <a:cxn ang="0">
                    <a:pos x="T10" y="T11"/>
                  </a:cxn>
                </a:cxnLst>
                <a:rect l="0" t="0" r="r" b="b"/>
                <a:pathLst>
                  <a:path w="10" h="66">
                    <a:moveTo>
                      <a:pt x="0" y="0"/>
                    </a:moveTo>
                    <a:lnTo>
                      <a:pt x="8" y="0"/>
                    </a:lnTo>
                    <a:lnTo>
                      <a:pt x="10" y="0"/>
                    </a:lnTo>
                    <a:lnTo>
                      <a:pt x="10"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34" name="Freeform 4232"/>
              <p:cNvSpPr>
                <a:spLocks/>
              </p:cNvSpPr>
              <p:nvPr/>
            </p:nvSpPr>
            <p:spPr bwMode="auto">
              <a:xfrm>
                <a:off x="5903263" y="2359366"/>
                <a:ext cx="217119" cy="1020413"/>
              </a:xfrm>
              <a:custGeom>
                <a:avLst/>
                <a:gdLst>
                  <a:gd name="T0" fmla="*/ 0 w 11"/>
                  <a:gd name="T1" fmla="*/ 0 h 66"/>
                  <a:gd name="T2" fmla="*/ 11 w 11"/>
                  <a:gd name="T3" fmla="*/ 0 h 66"/>
                  <a:gd name="T4" fmla="*/ 11 w 11"/>
                  <a:gd name="T5" fmla="*/ 1 h 66"/>
                  <a:gd name="T6" fmla="*/ 11 w 11"/>
                  <a:gd name="T7" fmla="*/ 66 h 66"/>
                  <a:gd name="T8" fmla="*/ 0 w 11"/>
                  <a:gd name="T9" fmla="*/ 66 h 66"/>
                  <a:gd name="T10" fmla="*/ 0 w 11"/>
                  <a:gd name="T11" fmla="*/ 0 h 66"/>
                </a:gdLst>
                <a:ahLst/>
                <a:cxnLst>
                  <a:cxn ang="0">
                    <a:pos x="T0" y="T1"/>
                  </a:cxn>
                  <a:cxn ang="0">
                    <a:pos x="T2" y="T3"/>
                  </a:cxn>
                  <a:cxn ang="0">
                    <a:pos x="T4" y="T5"/>
                  </a:cxn>
                  <a:cxn ang="0">
                    <a:pos x="T6" y="T7"/>
                  </a:cxn>
                  <a:cxn ang="0">
                    <a:pos x="T8" y="T9"/>
                  </a:cxn>
                  <a:cxn ang="0">
                    <a:pos x="T10" y="T11"/>
                  </a:cxn>
                </a:cxnLst>
                <a:rect l="0" t="0" r="r" b="b"/>
                <a:pathLst>
                  <a:path w="11" h="66">
                    <a:moveTo>
                      <a:pt x="0" y="0"/>
                    </a:moveTo>
                    <a:lnTo>
                      <a:pt x="11" y="0"/>
                    </a:lnTo>
                    <a:lnTo>
                      <a:pt x="11" y="1"/>
                    </a:lnTo>
                    <a:lnTo>
                      <a:pt x="11" y="66"/>
                    </a:lnTo>
                    <a:lnTo>
                      <a:pt x="0" y="6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35" name="Freeform 4233"/>
              <p:cNvSpPr>
                <a:spLocks/>
              </p:cNvSpPr>
              <p:nvPr/>
            </p:nvSpPr>
            <p:spPr bwMode="auto">
              <a:xfrm>
                <a:off x="6120383" y="2374832"/>
                <a:ext cx="197375" cy="1004957"/>
              </a:xfrm>
              <a:custGeom>
                <a:avLst/>
                <a:gdLst>
                  <a:gd name="T0" fmla="*/ 0 w 10"/>
                  <a:gd name="T1" fmla="*/ 0 h 65"/>
                  <a:gd name="T2" fmla="*/ 10 w 10"/>
                  <a:gd name="T3" fmla="*/ 2 h 65"/>
                  <a:gd name="T4" fmla="*/ 10 w 10"/>
                  <a:gd name="T5" fmla="*/ 65 h 65"/>
                  <a:gd name="T6" fmla="*/ 0 w 10"/>
                  <a:gd name="T7" fmla="*/ 65 h 65"/>
                  <a:gd name="T8" fmla="*/ 0 w 10"/>
                  <a:gd name="T9" fmla="*/ 0 h 65"/>
                </a:gdLst>
                <a:ahLst/>
                <a:cxnLst>
                  <a:cxn ang="0">
                    <a:pos x="T0" y="T1"/>
                  </a:cxn>
                  <a:cxn ang="0">
                    <a:pos x="T2" y="T3"/>
                  </a:cxn>
                  <a:cxn ang="0">
                    <a:pos x="T4" y="T5"/>
                  </a:cxn>
                  <a:cxn ang="0">
                    <a:pos x="T6" y="T7"/>
                  </a:cxn>
                  <a:cxn ang="0">
                    <a:pos x="T8" y="T9"/>
                  </a:cxn>
                </a:cxnLst>
                <a:rect l="0" t="0" r="r" b="b"/>
                <a:pathLst>
                  <a:path w="10" h="65">
                    <a:moveTo>
                      <a:pt x="0" y="0"/>
                    </a:moveTo>
                    <a:lnTo>
                      <a:pt x="10" y="2"/>
                    </a:lnTo>
                    <a:lnTo>
                      <a:pt x="10" y="65"/>
                    </a:lnTo>
                    <a:lnTo>
                      <a:pt x="0" y="6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36" name="Freeform 4234"/>
              <p:cNvSpPr>
                <a:spLocks/>
              </p:cNvSpPr>
              <p:nvPr/>
            </p:nvSpPr>
            <p:spPr bwMode="auto">
              <a:xfrm>
                <a:off x="6317758" y="2405753"/>
                <a:ext cx="217119" cy="974036"/>
              </a:xfrm>
              <a:custGeom>
                <a:avLst/>
                <a:gdLst>
                  <a:gd name="T0" fmla="*/ 0 w 11"/>
                  <a:gd name="T1" fmla="*/ 0 h 63"/>
                  <a:gd name="T2" fmla="*/ 2 w 11"/>
                  <a:gd name="T3" fmla="*/ 0 h 63"/>
                  <a:gd name="T4" fmla="*/ 11 w 11"/>
                  <a:gd name="T5" fmla="*/ 6 h 63"/>
                  <a:gd name="T6" fmla="*/ 11 w 11"/>
                  <a:gd name="T7" fmla="*/ 63 h 63"/>
                  <a:gd name="T8" fmla="*/ 0 w 11"/>
                  <a:gd name="T9" fmla="*/ 63 h 63"/>
                  <a:gd name="T10" fmla="*/ 0 w 11"/>
                  <a:gd name="T11" fmla="*/ 0 h 63"/>
                </a:gdLst>
                <a:ahLst/>
                <a:cxnLst>
                  <a:cxn ang="0">
                    <a:pos x="T0" y="T1"/>
                  </a:cxn>
                  <a:cxn ang="0">
                    <a:pos x="T2" y="T3"/>
                  </a:cxn>
                  <a:cxn ang="0">
                    <a:pos x="T4" y="T5"/>
                  </a:cxn>
                  <a:cxn ang="0">
                    <a:pos x="T6" y="T7"/>
                  </a:cxn>
                  <a:cxn ang="0">
                    <a:pos x="T8" y="T9"/>
                  </a:cxn>
                  <a:cxn ang="0">
                    <a:pos x="T10" y="T11"/>
                  </a:cxn>
                </a:cxnLst>
                <a:rect l="0" t="0" r="r" b="b"/>
                <a:pathLst>
                  <a:path w="11" h="63">
                    <a:moveTo>
                      <a:pt x="0" y="0"/>
                    </a:moveTo>
                    <a:lnTo>
                      <a:pt x="2" y="0"/>
                    </a:lnTo>
                    <a:lnTo>
                      <a:pt x="11" y="6"/>
                    </a:lnTo>
                    <a:lnTo>
                      <a:pt x="11" y="63"/>
                    </a:lnTo>
                    <a:lnTo>
                      <a:pt x="0" y="6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sp>
            <p:nvSpPr>
              <p:cNvPr id="437" name="Freeform 4235"/>
              <p:cNvSpPr>
                <a:spLocks/>
              </p:cNvSpPr>
              <p:nvPr/>
            </p:nvSpPr>
            <p:spPr bwMode="auto">
              <a:xfrm>
                <a:off x="6534865" y="2498518"/>
                <a:ext cx="197375" cy="881271"/>
              </a:xfrm>
              <a:custGeom>
                <a:avLst/>
                <a:gdLst>
                  <a:gd name="T0" fmla="*/ 0 w 10"/>
                  <a:gd name="T1" fmla="*/ 0 h 57"/>
                  <a:gd name="T2" fmla="*/ 1 w 10"/>
                  <a:gd name="T3" fmla="*/ 1 h 57"/>
                  <a:gd name="T4" fmla="*/ 9 w 10"/>
                  <a:gd name="T5" fmla="*/ 12 h 57"/>
                  <a:gd name="T6" fmla="*/ 10 w 10"/>
                  <a:gd name="T7" fmla="*/ 24 h 57"/>
                  <a:gd name="T8" fmla="*/ 10 w 10"/>
                  <a:gd name="T9" fmla="*/ 57 h 57"/>
                  <a:gd name="T10" fmla="*/ 0 w 10"/>
                  <a:gd name="T11" fmla="*/ 57 h 57"/>
                  <a:gd name="T12" fmla="*/ 0 w 10"/>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0" h="57">
                    <a:moveTo>
                      <a:pt x="0" y="0"/>
                    </a:moveTo>
                    <a:lnTo>
                      <a:pt x="1" y="1"/>
                    </a:lnTo>
                    <a:lnTo>
                      <a:pt x="9" y="12"/>
                    </a:lnTo>
                    <a:lnTo>
                      <a:pt x="10" y="24"/>
                    </a:lnTo>
                    <a:lnTo>
                      <a:pt x="10" y="57"/>
                    </a:lnTo>
                    <a:lnTo>
                      <a:pt x="0" y="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456918"/>
                <a:endParaRPr lang="de-DE">
                  <a:solidFill>
                    <a:prstClr val="black"/>
                  </a:solidFill>
                </a:endParaRPr>
              </a:p>
            </p:txBody>
          </p:sp>
        </p:grpSp>
      </p:grpSp>
      <p:sp>
        <p:nvSpPr>
          <p:cNvPr id="75" name="Abgerundetes Rechteck 74"/>
          <p:cNvSpPr/>
          <p:nvPr/>
        </p:nvSpPr>
        <p:spPr>
          <a:xfrm>
            <a:off x="3345650" y="3015917"/>
            <a:ext cx="2894363" cy="1080120"/>
          </a:xfrm>
          <a:prstGeom prst="roundRect">
            <a:avLst/>
          </a:prstGeom>
          <a:gradFill>
            <a:gsLst>
              <a:gs pos="0">
                <a:schemeClr val="accent6">
                  <a:tint val="50000"/>
                  <a:satMod val="300000"/>
                  <a:alpha val="20000"/>
                </a:schemeClr>
              </a:gs>
              <a:gs pos="35000">
                <a:schemeClr val="accent6">
                  <a:tint val="37000"/>
                  <a:satMod val="300000"/>
                  <a:alpha val="20000"/>
                </a:schemeClr>
              </a:gs>
              <a:gs pos="100000">
                <a:schemeClr val="accent6">
                  <a:tint val="15000"/>
                  <a:satMod val="350000"/>
                  <a:alpha val="20000"/>
                </a:schemeClr>
              </a:gs>
            </a:gsLst>
          </a:gradFill>
        </p:spPr>
        <p:style>
          <a:lnRef idx="1">
            <a:schemeClr val="accent6"/>
          </a:lnRef>
          <a:fillRef idx="2">
            <a:schemeClr val="accent6"/>
          </a:fillRef>
          <a:effectRef idx="1">
            <a:schemeClr val="accent6"/>
          </a:effectRef>
          <a:fontRef idx="minor">
            <a:schemeClr val="dk1"/>
          </a:fontRef>
        </p:style>
        <p:txBody>
          <a:bodyPr lIns="91413" tIns="45707" rIns="91413" bIns="45707" rtlCol="0" anchor="ctr"/>
          <a:lstStyle/>
          <a:p>
            <a:pPr algn="ctr" defTabSz="456918"/>
            <a:endParaRPr lang="de-DE">
              <a:solidFill>
                <a:prstClr val="black"/>
              </a:solidFill>
            </a:endParaRPr>
          </a:p>
        </p:txBody>
      </p:sp>
      <p:grpSp>
        <p:nvGrpSpPr>
          <p:cNvPr id="3" name="Gruppieren 2"/>
          <p:cNvGrpSpPr/>
          <p:nvPr/>
        </p:nvGrpSpPr>
        <p:grpSpPr>
          <a:xfrm>
            <a:off x="238863" y="3868604"/>
            <a:ext cx="4680477" cy="2787397"/>
            <a:chOff x="238859" y="3868601"/>
            <a:chExt cx="4680478" cy="2787397"/>
          </a:xfrm>
        </p:grpSpPr>
        <p:cxnSp>
          <p:nvCxnSpPr>
            <p:cNvPr id="22" name="Gerade Verbindung 8"/>
            <p:cNvCxnSpPr/>
            <p:nvPr/>
          </p:nvCxnSpPr>
          <p:spPr>
            <a:xfrm flipV="1">
              <a:off x="238859" y="3868601"/>
              <a:ext cx="4680478" cy="1608219"/>
            </a:xfrm>
            <a:prstGeom prst="bentConnector3">
              <a:avLst>
                <a:gd name="adj1" fmla="val 100237"/>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2" name="Grafik 3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107309" y="5080744"/>
              <a:ext cx="1523809" cy="239486"/>
            </a:xfrm>
            <a:prstGeom prst="rect">
              <a:avLst/>
            </a:prstGeom>
          </p:spPr>
        </p:pic>
        <p:pic>
          <p:nvPicPr>
            <p:cNvPr id="56" name="Picture 34" descr="DE900_SYS_TR_black_silkymetal"/>
            <p:cNvPicPr>
              <a:picLocks noChangeAspect="1" noChangeArrowheads="1"/>
            </p:cNvPicPr>
            <p:nvPr/>
          </p:nvPicPr>
          <p:blipFill>
            <a:blip r:embed="rId6" cstate="screen"/>
            <a:srcRect/>
            <a:stretch>
              <a:fillRect/>
            </a:stretch>
          </p:blipFill>
          <p:spPr bwMode="auto">
            <a:xfrm>
              <a:off x="3539356" y="5800826"/>
              <a:ext cx="1143570" cy="855172"/>
            </a:xfrm>
            <a:prstGeom prst="rect">
              <a:avLst/>
            </a:prstGeom>
            <a:noFill/>
            <a:ln w="9525">
              <a:noFill/>
              <a:miter lim="800000"/>
              <a:headEnd/>
              <a:tailEnd/>
            </a:ln>
          </p:spPr>
        </p:pic>
        <p:pic>
          <p:nvPicPr>
            <p:cNvPr id="58"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1301210" y="5925152"/>
              <a:ext cx="715659" cy="505881"/>
            </a:xfrm>
            <a:prstGeom prst="rect">
              <a:avLst/>
            </a:prstGeom>
            <a:noFill/>
            <a:effectLst/>
          </p:spPr>
        </p:pic>
        <p:pic>
          <p:nvPicPr>
            <p:cNvPr id="59" name="Picture 21" descr="Gigaset_Newton-Kelvin_Concepts_09112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05572" y="5911876"/>
              <a:ext cx="533697" cy="440648"/>
            </a:xfrm>
            <a:prstGeom prst="rect">
              <a:avLst/>
            </a:prstGeom>
            <a:noFill/>
          </p:spPr>
        </p:pic>
        <p:cxnSp>
          <p:nvCxnSpPr>
            <p:cNvPr id="63" name="Gerade Verbindung 62"/>
            <p:cNvCxnSpPr/>
            <p:nvPr/>
          </p:nvCxnSpPr>
          <p:spPr>
            <a:xfrm flipV="1">
              <a:off x="4259436" y="5464830"/>
              <a:ext cx="0" cy="552018"/>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flipV="1">
              <a:off x="2963292" y="5476820"/>
              <a:ext cx="0" cy="655380"/>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Gerade Verbindung 64"/>
            <p:cNvCxnSpPr>
              <a:stCxn id="58" idx="0"/>
            </p:cNvCxnSpPr>
            <p:nvPr/>
          </p:nvCxnSpPr>
          <p:spPr>
            <a:xfrm flipV="1">
              <a:off x="1659040" y="5455750"/>
              <a:ext cx="0" cy="469402"/>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Gerade Verbindung 65"/>
            <p:cNvCxnSpPr>
              <a:stCxn id="59" idx="0"/>
            </p:cNvCxnSpPr>
            <p:nvPr/>
          </p:nvCxnSpPr>
          <p:spPr>
            <a:xfrm flipV="1">
              <a:off x="572419" y="5464830"/>
              <a:ext cx="0" cy="447046"/>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7" name="Picture 35" descr="DE700_SYS_TR_black"/>
            <p:cNvPicPr>
              <a:picLocks noChangeAspect="1" noChangeArrowheads="1"/>
            </p:cNvPicPr>
            <p:nvPr/>
          </p:nvPicPr>
          <p:blipFill>
            <a:blip r:embed="rId9" cstate="screen"/>
            <a:srcRect/>
            <a:stretch>
              <a:fillRect/>
            </a:stretch>
          </p:blipFill>
          <p:spPr bwMode="auto">
            <a:xfrm>
              <a:off x="2243213" y="5800825"/>
              <a:ext cx="1145798" cy="855173"/>
            </a:xfrm>
            <a:prstGeom prst="rect">
              <a:avLst/>
            </a:prstGeom>
            <a:noFill/>
            <a:ln w="9525">
              <a:noFill/>
              <a:miter lim="800000"/>
              <a:headEnd/>
              <a:tailEnd/>
            </a:ln>
          </p:spPr>
        </p:pic>
        <p:cxnSp>
          <p:nvCxnSpPr>
            <p:cNvPr id="454" name="Gerade Verbindung 453"/>
            <p:cNvCxnSpPr/>
            <p:nvPr/>
          </p:nvCxnSpPr>
          <p:spPr>
            <a:xfrm flipV="1">
              <a:off x="238859" y="5365892"/>
              <a:ext cx="0" cy="223523"/>
            </a:xfrm>
            <a:prstGeom prst="line">
              <a:avLst/>
            </a:prstGeom>
            <a:ln w="19050">
              <a:solidFill>
                <a:schemeClr val="accent6"/>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540630" y="5442720"/>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sp>
          <p:nvSpPr>
            <p:cNvPr id="455" name="Ellipse 454"/>
            <p:cNvSpPr/>
            <p:nvPr/>
          </p:nvSpPr>
          <p:spPr>
            <a:xfrm>
              <a:off x="4223432"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sp>
          <p:nvSpPr>
            <p:cNvPr id="456" name="Ellipse 455"/>
            <p:cNvSpPr/>
            <p:nvPr/>
          </p:nvSpPr>
          <p:spPr>
            <a:xfrm>
              <a:off x="2927288"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sp>
          <p:nvSpPr>
            <p:cNvPr id="457" name="Ellipse 456"/>
            <p:cNvSpPr/>
            <p:nvPr/>
          </p:nvSpPr>
          <p:spPr>
            <a:xfrm>
              <a:off x="1623035" y="5448277"/>
              <a:ext cx="72008" cy="68200"/>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grpSp>
      <p:sp>
        <p:nvSpPr>
          <p:cNvPr id="458" name="Textfeld 457"/>
          <p:cNvSpPr txBox="1"/>
          <p:nvPr/>
        </p:nvSpPr>
        <p:spPr>
          <a:xfrm>
            <a:off x="443010" y="1671816"/>
            <a:ext cx="2664299" cy="2354464"/>
          </a:xfrm>
          <a:prstGeom prst="rect">
            <a:avLst/>
          </a:prstGeom>
        </p:spPr>
        <p:style>
          <a:lnRef idx="1">
            <a:schemeClr val="accent6"/>
          </a:lnRef>
          <a:fillRef idx="2">
            <a:schemeClr val="accent6"/>
          </a:fillRef>
          <a:effectRef idx="1">
            <a:schemeClr val="accent6"/>
          </a:effectRef>
          <a:fontRef idx="minor">
            <a:schemeClr val="dk1"/>
          </a:fontRef>
        </p:style>
        <p:txBody>
          <a:bodyPr wrap="square" lIns="91413" tIns="45707" rIns="91413" bIns="45707" rtlCol="0">
            <a:spAutoFit/>
          </a:bodyPr>
          <a:lstStyle/>
          <a:p>
            <a:pPr marL="228" defTabSz="456918"/>
            <a:r>
              <a:rPr lang="en-US" sz="2100" b="1" dirty="0" smtClean="0"/>
              <a:t>Routing</a:t>
            </a:r>
          </a:p>
          <a:p>
            <a:pPr marL="343128" indent="-342900" defTabSz="456918">
              <a:buFont typeface="Arial" panose="020B0604020202020204" pitchFamily="34" charset="0"/>
              <a:buChar char="•"/>
            </a:pPr>
            <a:r>
              <a:rPr lang="en-US" sz="2100" dirty="0"/>
              <a:t>R</a:t>
            </a:r>
            <a:r>
              <a:rPr lang="en-US" sz="2100" dirty="0" smtClean="0"/>
              <a:t>outing concept</a:t>
            </a:r>
          </a:p>
          <a:p>
            <a:pPr marL="343128" indent="-342900" defTabSz="456918">
              <a:buFont typeface="Arial" panose="020B0604020202020204" pitchFamily="34" charset="0"/>
              <a:buChar char="•"/>
            </a:pPr>
            <a:r>
              <a:rPr lang="en-US" sz="2100" dirty="0" smtClean="0"/>
              <a:t>SIP Gateways</a:t>
            </a:r>
          </a:p>
          <a:p>
            <a:pPr marL="343128" indent="-342900" defTabSz="456918">
              <a:buFont typeface="Arial" panose="020B0604020202020204" pitchFamily="34" charset="0"/>
              <a:buChar char="•"/>
            </a:pPr>
            <a:r>
              <a:rPr lang="en-US" sz="2100" dirty="0" smtClean="0"/>
              <a:t>TDM Gateways</a:t>
            </a:r>
          </a:p>
          <a:p>
            <a:pPr marL="343128" indent="-342900" defTabSz="456918">
              <a:buFont typeface="Arial" panose="020B0604020202020204" pitchFamily="34" charset="0"/>
              <a:buChar char="•"/>
            </a:pPr>
            <a:r>
              <a:rPr lang="en-US" sz="2100" dirty="0" smtClean="0"/>
              <a:t>Gateway Groups</a:t>
            </a:r>
          </a:p>
          <a:p>
            <a:pPr marL="343128" indent="-342900" defTabSz="456918">
              <a:buFont typeface="Arial" panose="020B0604020202020204" pitchFamily="34" charset="0"/>
              <a:buChar char="•"/>
            </a:pPr>
            <a:r>
              <a:rPr lang="en-US" sz="2100" dirty="0" smtClean="0"/>
              <a:t>Outbound Routing</a:t>
            </a:r>
          </a:p>
          <a:p>
            <a:pPr marL="343128" indent="-342900" defTabSz="456918">
              <a:buFont typeface="Arial" panose="020B0604020202020204" pitchFamily="34" charset="0"/>
              <a:buChar char="•"/>
            </a:pPr>
            <a:r>
              <a:rPr lang="en-US" sz="2100" dirty="0" smtClean="0"/>
              <a:t>Inbound </a:t>
            </a:r>
            <a:r>
              <a:rPr lang="en-US" sz="2100" dirty="0"/>
              <a:t>Routing</a:t>
            </a:r>
            <a:endParaRPr lang="de-DE" sz="2100" dirty="0">
              <a:solidFill>
                <a:prstClr val="black"/>
              </a:solidFill>
            </a:endParaRPr>
          </a:p>
        </p:txBody>
      </p:sp>
      <p:pic>
        <p:nvPicPr>
          <p:cNvPr id="460" name="Picture 2" descr="C:\Users\rdenardo\AppData\Local\Temp\SNAGHTML179492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0592" y="3280548"/>
            <a:ext cx="2737143" cy="65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8608"/>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Gewinkelte Verbindung 85"/>
          <p:cNvCxnSpPr/>
          <p:nvPr/>
        </p:nvCxnSpPr>
        <p:spPr>
          <a:xfrm rot="10800000">
            <a:off x="6122615" y="2023068"/>
            <a:ext cx="1405759" cy="1358772"/>
          </a:xfrm>
          <a:prstGeom prst="bentConnector3">
            <a:avLst>
              <a:gd name="adj1" fmla="val -479"/>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5" name="Gewinkelte Verbindung 84"/>
          <p:cNvCxnSpPr/>
          <p:nvPr/>
        </p:nvCxnSpPr>
        <p:spPr>
          <a:xfrm rot="5400000" flipH="1" flipV="1">
            <a:off x="3193846" y="1940714"/>
            <a:ext cx="1341517" cy="1509743"/>
          </a:xfrm>
          <a:prstGeom prst="bentConnector2">
            <a:avLst/>
          </a:prstGeom>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6920048" y="3381845"/>
            <a:ext cx="1421269" cy="353937"/>
          </a:xfrm>
          <a:prstGeom prst="rect">
            <a:avLst/>
          </a:prstGeom>
          <a:noFill/>
        </p:spPr>
        <p:txBody>
          <a:bodyPr wrap="square" lIns="91413" tIns="45707" rIns="91413" bIns="45707" rtlCol="0">
            <a:spAutoFit/>
          </a:bodyPr>
          <a:lstStyle/>
          <a:p>
            <a:pPr algn="ctr" defTabSz="456918"/>
            <a:r>
              <a:rPr lang="de-DE" dirty="0">
                <a:solidFill>
                  <a:prstClr val="black"/>
                </a:solidFill>
              </a:rPr>
              <a:t>FXO-Gateway</a:t>
            </a:r>
            <a:endParaRPr lang="en-GB" dirty="0">
              <a:solidFill>
                <a:prstClr val="black"/>
              </a:solidFill>
            </a:endParaRPr>
          </a:p>
        </p:txBody>
      </p:sp>
      <p:sp>
        <p:nvSpPr>
          <p:cNvPr id="57" name="Textfeld 56"/>
          <p:cNvSpPr txBox="1"/>
          <p:nvPr/>
        </p:nvSpPr>
        <p:spPr>
          <a:xfrm>
            <a:off x="2302750" y="3366340"/>
            <a:ext cx="1452630" cy="353917"/>
          </a:xfrm>
          <a:prstGeom prst="rect">
            <a:avLst/>
          </a:prstGeom>
          <a:noFill/>
        </p:spPr>
        <p:txBody>
          <a:bodyPr wrap="square" lIns="91413" tIns="45707" rIns="91413" bIns="45707" rtlCol="0">
            <a:spAutoFit/>
          </a:bodyPr>
          <a:lstStyle/>
          <a:p>
            <a:pPr algn="ctr" defTabSz="456918"/>
            <a:r>
              <a:rPr lang="de-DE" dirty="0" smtClean="0">
                <a:solidFill>
                  <a:prstClr val="black"/>
                </a:solidFill>
              </a:rPr>
              <a:t>BRI-Gateway</a:t>
            </a:r>
            <a:endParaRPr lang="en-GB" dirty="0">
              <a:solidFill>
                <a:prstClr val="black"/>
              </a:solidFill>
            </a:endParaRPr>
          </a:p>
        </p:txBody>
      </p:sp>
      <p:sp>
        <p:nvSpPr>
          <p:cNvPr id="59" name="Titel 1"/>
          <p:cNvSpPr txBox="1">
            <a:spLocks/>
          </p:cNvSpPr>
          <p:nvPr/>
        </p:nvSpPr>
        <p:spPr>
          <a:xfrm>
            <a:off x="533327" y="196579"/>
            <a:ext cx="9612471" cy="685801"/>
          </a:xfrm>
          <a:prstGeom prst="rect">
            <a:avLst/>
          </a:prstGeom>
        </p:spPr>
        <p:txBody>
          <a:bodyPr vert="horz" lIns="91384" tIns="45692" rIns="91384" bIns="45692"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err="1" smtClean="0">
                <a:solidFill>
                  <a:prstClr val="black">
                    <a:lumMod val="50000"/>
                    <a:lumOff val="50000"/>
                  </a:prstClr>
                </a:solidFill>
              </a:rPr>
              <a:t>Overview</a:t>
            </a:r>
            <a:r>
              <a:rPr lang="de-DE" dirty="0" smtClean="0">
                <a:solidFill>
                  <a:prstClr val="black">
                    <a:lumMod val="50000"/>
                    <a:lumOff val="50000"/>
                  </a:prstClr>
                </a:solidFill>
              </a:rPr>
              <a:t> Routing </a:t>
            </a:r>
            <a:r>
              <a:rPr lang="de-DE" dirty="0" err="1" smtClean="0">
                <a:solidFill>
                  <a:prstClr val="black">
                    <a:lumMod val="50000"/>
                    <a:lumOff val="50000"/>
                  </a:prstClr>
                </a:solidFill>
              </a:rPr>
              <a:t>Concept</a:t>
            </a:r>
            <a:endParaRPr lang="de-DE" dirty="0">
              <a:solidFill>
                <a:prstClr val="black">
                  <a:lumMod val="50000"/>
                  <a:lumOff val="50000"/>
                </a:prstClr>
              </a:solidFill>
            </a:endParaRPr>
          </a:p>
        </p:txBody>
      </p:sp>
      <p:sp>
        <p:nvSpPr>
          <p:cNvPr id="61" name="Rechteck 60"/>
          <p:cNvSpPr/>
          <p:nvPr/>
        </p:nvSpPr>
        <p:spPr>
          <a:xfrm>
            <a:off x="1628112" y="3208539"/>
            <a:ext cx="7383852" cy="122413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62" name="Textfeld 61"/>
          <p:cNvSpPr txBox="1"/>
          <p:nvPr/>
        </p:nvSpPr>
        <p:spPr>
          <a:xfrm>
            <a:off x="2216824" y="3955042"/>
            <a:ext cx="6219080" cy="261610"/>
          </a:xfrm>
          <a:prstGeom prst="rect">
            <a:avLst/>
          </a:prstGeom>
          <a:noFill/>
          <a:ln w="25400">
            <a:solidFill>
              <a:schemeClr val="accent6"/>
            </a:solidFill>
          </a:ln>
        </p:spPr>
        <p:txBody>
          <a:bodyPr wrap="square" lIns="0" tIns="0" rIns="0" bIns="0" rtlCol="0">
            <a:spAutoFit/>
          </a:bodyPr>
          <a:lstStyle/>
          <a:p>
            <a:pPr algn="ctr" defTabSz="456918"/>
            <a:r>
              <a:rPr lang="de-DE" dirty="0">
                <a:solidFill>
                  <a:prstClr val="black"/>
                </a:solidFill>
              </a:rPr>
              <a:t>Gateway </a:t>
            </a:r>
            <a:r>
              <a:rPr lang="de-DE" dirty="0" smtClean="0">
                <a:solidFill>
                  <a:prstClr val="black"/>
                </a:solidFill>
              </a:rPr>
              <a:t>Group</a:t>
            </a:r>
            <a:endParaRPr lang="en-GB" dirty="0">
              <a:solidFill>
                <a:prstClr val="black"/>
              </a:solidFill>
            </a:endParaRPr>
          </a:p>
        </p:txBody>
      </p:sp>
      <p:sp>
        <p:nvSpPr>
          <p:cNvPr id="64" name="Rechteck 63"/>
          <p:cNvSpPr/>
          <p:nvPr/>
        </p:nvSpPr>
        <p:spPr>
          <a:xfrm>
            <a:off x="6977210" y="3381844"/>
            <a:ext cx="1306945" cy="353943"/>
          </a:xfrm>
          <a:prstGeom prst="rect">
            <a:avLst/>
          </a:prstGeom>
          <a:no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grpSp>
        <p:nvGrpSpPr>
          <p:cNvPr id="68" name="Gruppieren 67"/>
          <p:cNvGrpSpPr/>
          <p:nvPr/>
        </p:nvGrpSpPr>
        <p:grpSpPr>
          <a:xfrm>
            <a:off x="2624466" y="4795034"/>
            <a:ext cx="1973806" cy="648073"/>
            <a:chOff x="3005710" y="4576688"/>
            <a:chExt cx="1973806" cy="648073"/>
          </a:xfrm>
        </p:grpSpPr>
        <p:sp>
          <p:nvSpPr>
            <p:cNvPr id="72" name="Rechteck 71"/>
            <p:cNvSpPr/>
            <p:nvPr/>
          </p:nvSpPr>
          <p:spPr>
            <a:xfrm>
              <a:off x="3005710" y="4576689"/>
              <a:ext cx="1854729" cy="64807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sp>
          <p:nvSpPr>
            <p:cNvPr id="75" name="Textfeld 74"/>
            <p:cNvSpPr txBox="1"/>
            <p:nvPr/>
          </p:nvSpPr>
          <p:spPr>
            <a:xfrm>
              <a:off x="3091786" y="4576688"/>
              <a:ext cx="1887730" cy="523220"/>
            </a:xfrm>
            <a:prstGeom prst="rect">
              <a:avLst/>
            </a:prstGeom>
            <a:noFill/>
          </p:spPr>
          <p:txBody>
            <a:bodyPr wrap="square" lIns="0" tIns="0" rIns="0" bIns="0" rtlCol="0">
              <a:spAutoFit/>
            </a:bodyPr>
            <a:lstStyle/>
            <a:p>
              <a:pPr defTabSz="456918"/>
              <a:r>
                <a:rPr lang="de-DE" dirty="0">
                  <a:solidFill>
                    <a:prstClr val="black"/>
                  </a:solidFill>
                </a:rPr>
                <a:t>Routing </a:t>
              </a:r>
              <a:r>
                <a:rPr lang="de-DE" dirty="0" err="1" smtClean="0">
                  <a:solidFill>
                    <a:prstClr val="black"/>
                  </a:solidFill>
                </a:rPr>
                <a:t>inbound</a:t>
              </a:r>
              <a:r>
                <a:rPr lang="de-DE" dirty="0">
                  <a:solidFill>
                    <a:prstClr val="black"/>
                  </a:solidFill>
                </a:rPr>
                <a:t/>
              </a:r>
              <a:br>
                <a:rPr lang="de-DE" dirty="0">
                  <a:solidFill>
                    <a:prstClr val="black"/>
                  </a:solidFill>
                </a:rPr>
              </a:br>
              <a:r>
                <a:rPr lang="de-DE" dirty="0" smtClean="0">
                  <a:solidFill>
                    <a:prstClr val="black"/>
                  </a:solidFill>
                </a:rPr>
                <a:t>Rules</a:t>
              </a:r>
              <a:endParaRPr lang="en-GB" dirty="0">
                <a:solidFill>
                  <a:prstClr val="black"/>
                </a:solidFill>
              </a:endParaRPr>
            </a:p>
          </p:txBody>
        </p:sp>
      </p:grpSp>
      <p:sp>
        <p:nvSpPr>
          <p:cNvPr id="103" name="Textfeld 102"/>
          <p:cNvSpPr txBox="1"/>
          <p:nvPr/>
        </p:nvSpPr>
        <p:spPr>
          <a:xfrm>
            <a:off x="3827389" y="5697113"/>
            <a:ext cx="576064" cy="615553"/>
          </a:xfrm>
          <a:prstGeom prst="rect">
            <a:avLst/>
          </a:prstGeom>
          <a:noFill/>
          <a:ln w="25400">
            <a:solidFill>
              <a:srgbClr val="00B050"/>
            </a:solidFill>
          </a:ln>
        </p:spPr>
        <p:txBody>
          <a:bodyPr wrap="square" lIns="91413" tIns="45707" rIns="91413" bIns="45707" rtlCol="0">
            <a:spAutoFit/>
          </a:bodyPr>
          <a:lstStyle/>
          <a:p>
            <a:pPr defTabSz="456918"/>
            <a:r>
              <a:rPr lang="de-DE" dirty="0" smtClean="0">
                <a:solidFill>
                  <a:prstClr val="black"/>
                </a:solidFill>
              </a:rPr>
              <a:t>Ext</a:t>
            </a:r>
            <a:r>
              <a:rPr lang="de-DE" dirty="0">
                <a:solidFill>
                  <a:prstClr val="black"/>
                </a:solidFill>
              </a:rPr>
              <a:t>. 103</a:t>
            </a:r>
            <a:endParaRPr lang="en-GB" dirty="0">
              <a:solidFill>
                <a:prstClr val="black"/>
              </a:solidFill>
            </a:endParaRPr>
          </a:p>
        </p:txBody>
      </p:sp>
      <p:cxnSp>
        <p:nvCxnSpPr>
          <p:cNvPr id="106" name="Gerade Verbindung mit Pfeil 105"/>
          <p:cNvCxnSpPr/>
          <p:nvPr/>
        </p:nvCxnSpPr>
        <p:spPr>
          <a:xfrm flipV="1">
            <a:off x="2988444" y="4216648"/>
            <a:ext cx="0" cy="588927"/>
          </a:xfrm>
          <a:prstGeom prst="straightConnector1">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Gerade Verbindung mit Pfeil 106"/>
          <p:cNvCxnSpPr/>
          <p:nvPr/>
        </p:nvCxnSpPr>
        <p:spPr>
          <a:xfrm flipH="1" flipV="1">
            <a:off x="3093433" y="5443109"/>
            <a:ext cx="1" cy="356203"/>
          </a:xfrm>
          <a:prstGeom prst="straightConnector1">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 name="Gerade Verbindung mit Pfeil 108"/>
          <p:cNvCxnSpPr/>
          <p:nvPr/>
        </p:nvCxnSpPr>
        <p:spPr>
          <a:xfrm flipV="1">
            <a:off x="4115420" y="5443105"/>
            <a:ext cx="0" cy="252314"/>
          </a:xfrm>
          <a:prstGeom prst="straightConnector1">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0" name="Gerade Verbindung mit Pfeil 109"/>
          <p:cNvCxnSpPr>
            <a:endCxn id="103" idx="3"/>
          </p:cNvCxnSpPr>
          <p:nvPr/>
        </p:nvCxnSpPr>
        <p:spPr>
          <a:xfrm flipH="1">
            <a:off x="4403452" y="6004890"/>
            <a:ext cx="1085516" cy="0"/>
          </a:xfrm>
          <a:prstGeom prst="straightConnector1">
            <a:avLst/>
          </a:prstGeom>
          <a:ln w="222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Gerade Verbindung mit Pfeil 110"/>
          <p:cNvCxnSpPr/>
          <p:nvPr/>
        </p:nvCxnSpPr>
        <p:spPr>
          <a:xfrm flipH="1">
            <a:off x="3068621" y="6617517"/>
            <a:ext cx="3350234" cy="0"/>
          </a:xfrm>
          <a:prstGeom prst="straightConnector1">
            <a:avLst/>
          </a:prstGeom>
          <a:ln w="22225">
            <a:solidFill>
              <a:schemeClr val="tx2">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Gerade Verbindung mit Pfeil 115"/>
          <p:cNvCxnSpPr/>
          <p:nvPr/>
        </p:nvCxnSpPr>
        <p:spPr>
          <a:xfrm>
            <a:off x="6059636" y="4216648"/>
            <a:ext cx="0" cy="640810"/>
          </a:xfrm>
          <a:prstGeom prst="straightConnector1">
            <a:avLst/>
          </a:prstGeom>
          <a:ln w="22225">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8" name="Rechteck 117"/>
          <p:cNvSpPr/>
          <p:nvPr/>
        </p:nvSpPr>
        <p:spPr>
          <a:xfrm>
            <a:off x="2363915" y="3366343"/>
            <a:ext cx="1306945" cy="353943"/>
          </a:xfrm>
          <a:prstGeom prst="rect">
            <a:avLst/>
          </a:prstGeom>
          <a:noFill/>
          <a:ln cmpd="sng">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119" name="Wolke 118"/>
          <p:cNvSpPr/>
          <p:nvPr/>
        </p:nvSpPr>
        <p:spPr>
          <a:xfrm>
            <a:off x="4426299" y="1435047"/>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r>
              <a:rPr lang="de-DE" dirty="0">
                <a:solidFill>
                  <a:prstClr val="black"/>
                </a:solidFill>
              </a:rPr>
              <a:t>Provider</a:t>
            </a:r>
          </a:p>
          <a:p>
            <a:pPr algn="ctr" defTabSz="456918"/>
            <a:r>
              <a:rPr lang="de-DE" sz="1300" dirty="0">
                <a:solidFill>
                  <a:prstClr val="black"/>
                </a:solidFill>
              </a:rPr>
              <a:t>ITSP, </a:t>
            </a:r>
            <a:r>
              <a:rPr lang="de-DE" sz="1300" dirty="0" smtClean="0">
                <a:solidFill>
                  <a:prstClr val="black"/>
                </a:solidFill>
              </a:rPr>
              <a:t>BRI, Analog </a:t>
            </a:r>
            <a:r>
              <a:rPr lang="de-DE" sz="1300" dirty="0" err="1" smtClean="0">
                <a:solidFill>
                  <a:prstClr val="black"/>
                </a:solidFill>
              </a:rPr>
              <a:t>line</a:t>
            </a:r>
            <a:endParaRPr lang="de-DE" sz="1300" dirty="0">
              <a:solidFill>
                <a:prstClr val="black"/>
              </a:solidFill>
            </a:endParaRPr>
          </a:p>
        </p:txBody>
      </p:sp>
      <p:cxnSp>
        <p:nvCxnSpPr>
          <p:cNvPr id="122" name="Gerade Verbindung mit Pfeil 121"/>
          <p:cNvCxnSpPr/>
          <p:nvPr/>
        </p:nvCxnSpPr>
        <p:spPr>
          <a:xfrm flipV="1">
            <a:off x="5195540" y="2416454"/>
            <a:ext cx="0" cy="965391"/>
          </a:xfrm>
          <a:prstGeom prst="straightConnector1">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4" name="Gerade Verbindung mit Pfeil 123"/>
          <p:cNvCxnSpPr/>
          <p:nvPr/>
        </p:nvCxnSpPr>
        <p:spPr>
          <a:xfrm flipV="1">
            <a:off x="5193499" y="3743463"/>
            <a:ext cx="0" cy="222802"/>
          </a:xfrm>
          <a:prstGeom prst="straightConnector1">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6" name="Gerade Verbindung mit Pfeil 125"/>
          <p:cNvCxnSpPr/>
          <p:nvPr/>
        </p:nvCxnSpPr>
        <p:spPr>
          <a:xfrm>
            <a:off x="5411563" y="3723049"/>
            <a:ext cx="0" cy="241181"/>
          </a:xfrm>
          <a:prstGeom prst="straightConnector1">
            <a:avLst/>
          </a:prstGeom>
          <a:ln w="22225">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7" name="Gerade Verbindung mit Pfeil 126"/>
          <p:cNvCxnSpPr>
            <a:stCxn id="119" idx="1"/>
            <a:endCxn id="129" idx="0"/>
          </p:cNvCxnSpPr>
          <p:nvPr/>
        </p:nvCxnSpPr>
        <p:spPr>
          <a:xfrm flipH="1">
            <a:off x="5326242" y="2442086"/>
            <a:ext cx="117" cy="929519"/>
          </a:xfrm>
          <a:prstGeom prst="straightConnector1">
            <a:avLst/>
          </a:prstGeom>
          <a:ln w="22225">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8" name="Rechteck 127"/>
          <p:cNvSpPr/>
          <p:nvPr/>
        </p:nvSpPr>
        <p:spPr>
          <a:xfrm>
            <a:off x="4723978" y="3381844"/>
            <a:ext cx="1188132" cy="353943"/>
          </a:xfrm>
          <a:prstGeom prst="rect">
            <a:avLst/>
          </a:prstGeom>
          <a:no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129" name="Textfeld 128"/>
          <p:cNvSpPr txBox="1"/>
          <p:nvPr/>
        </p:nvSpPr>
        <p:spPr>
          <a:xfrm>
            <a:off x="4680210" y="3371605"/>
            <a:ext cx="1292063" cy="353917"/>
          </a:xfrm>
          <a:prstGeom prst="rect">
            <a:avLst/>
          </a:prstGeom>
          <a:noFill/>
          <a:ln>
            <a:noFill/>
            <a:prstDash val="solid"/>
          </a:ln>
        </p:spPr>
        <p:txBody>
          <a:bodyPr wrap="square" lIns="91413" tIns="45707" rIns="91413" bIns="45707" rtlCol="0">
            <a:spAutoFit/>
          </a:bodyPr>
          <a:lstStyle/>
          <a:p>
            <a:pPr algn="ctr" defTabSz="456918"/>
            <a:r>
              <a:rPr lang="de-DE" dirty="0">
                <a:solidFill>
                  <a:prstClr val="black"/>
                </a:solidFill>
              </a:rPr>
              <a:t>SIP-Gateway</a:t>
            </a:r>
            <a:endParaRPr lang="en-GB" dirty="0">
              <a:solidFill>
                <a:prstClr val="black"/>
              </a:solidFill>
            </a:endParaRPr>
          </a:p>
        </p:txBody>
      </p:sp>
      <p:grpSp>
        <p:nvGrpSpPr>
          <p:cNvPr id="10" name="Gruppieren 9"/>
          <p:cNvGrpSpPr/>
          <p:nvPr/>
        </p:nvGrpSpPr>
        <p:grpSpPr>
          <a:xfrm>
            <a:off x="8284155" y="1702465"/>
            <a:ext cx="2012143" cy="589773"/>
            <a:chOff x="8284151" y="1702465"/>
            <a:chExt cx="2012143" cy="589773"/>
          </a:xfrm>
        </p:grpSpPr>
        <p:cxnSp>
          <p:nvCxnSpPr>
            <p:cNvPr id="130" name="Gerade Verbindung mit Pfeil 129"/>
            <p:cNvCxnSpPr/>
            <p:nvPr/>
          </p:nvCxnSpPr>
          <p:spPr>
            <a:xfrm flipH="1">
              <a:off x="8284151" y="1917949"/>
              <a:ext cx="648072" cy="0"/>
            </a:xfrm>
            <a:prstGeom prst="straightConnector1">
              <a:avLst/>
            </a:prstGeom>
            <a:ln w="22225">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1" name="Gerade Verbindung mit Pfeil 130"/>
            <p:cNvCxnSpPr/>
            <p:nvPr/>
          </p:nvCxnSpPr>
          <p:spPr>
            <a:xfrm>
              <a:off x="8284151" y="2128681"/>
              <a:ext cx="648072" cy="0"/>
            </a:xfrm>
            <a:prstGeom prst="straightConnector1">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2" name="Textfeld 131"/>
            <p:cNvSpPr txBox="1"/>
            <p:nvPr/>
          </p:nvSpPr>
          <p:spPr>
            <a:xfrm>
              <a:off x="9004231" y="1702465"/>
              <a:ext cx="1292063" cy="353943"/>
            </a:xfrm>
            <a:prstGeom prst="rect">
              <a:avLst/>
            </a:prstGeom>
            <a:noFill/>
          </p:spPr>
          <p:txBody>
            <a:bodyPr wrap="square" rtlCol="0">
              <a:spAutoFit/>
            </a:bodyPr>
            <a:lstStyle/>
            <a:p>
              <a:pPr defTabSz="456918"/>
              <a:r>
                <a:rPr lang="de-DE" dirty="0" err="1" smtClean="0">
                  <a:solidFill>
                    <a:prstClr val="black"/>
                  </a:solidFill>
                </a:rPr>
                <a:t>outgoing</a:t>
              </a:r>
              <a:endParaRPr lang="en-GB" dirty="0">
                <a:solidFill>
                  <a:prstClr val="black"/>
                </a:solidFill>
              </a:endParaRPr>
            </a:p>
          </p:txBody>
        </p:sp>
        <p:sp>
          <p:nvSpPr>
            <p:cNvPr id="133" name="Textfeld 132"/>
            <p:cNvSpPr txBox="1"/>
            <p:nvPr/>
          </p:nvSpPr>
          <p:spPr>
            <a:xfrm>
              <a:off x="9004231" y="1938295"/>
              <a:ext cx="1292063" cy="353943"/>
            </a:xfrm>
            <a:prstGeom prst="rect">
              <a:avLst/>
            </a:prstGeom>
            <a:noFill/>
          </p:spPr>
          <p:txBody>
            <a:bodyPr wrap="square" rtlCol="0">
              <a:spAutoFit/>
            </a:bodyPr>
            <a:lstStyle/>
            <a:p>
              <a:pPr defTabSz="456918"/>
              <a:r>
                <a:rPr lang="de-DE" dirty="0" err="1" smtClean="0">
                  <a:solidFill>
                    <a:prstClr val="black"/>
                  </a:solidFill>
                </a:rPr>
                <a:t>incoming</a:t>
              </a:r>
              <a:endParaRPr lang="en-GB" dirty="0">
                <a:solidFill>
                  <a:prstClr val="black"/>
                </a:solidFill>
              </a:endParaRPr>
            </a:p>
          </p:txBody>
        </p:sp>
      </p:grpSp>
      <p:grpSp>
        <p:nvGrpSpPr>
          <p:cNvPr id="43" name="Gruppieren 42"/>
          <p:cNvGrpSpPr/>
          <p:nvPr/>
        </p:nvGrpSpPr>
        <p:grpSpPr>
          <a:xfrm>
            <a:off x="1991327" y="5633510"/>
            <a:ext cx="1476024" cy="1303405"/>
            <a:chOff x="1703293" y="5505531"/>
            <a:chExt cx="1476024" cy="1303405"/>
          </a:xfrm>
        </p:grpSpPr>
        <p:sp>
          <p:nvSpPr>
            <p:cNvPr id="44" name="Rechteck 43"/>
            <p:cNvSpPr/>
            <p:nvPr/>
          </p:nvSpPr>
          <p:spPr>
            <a:xfrm>
              <a:off x="1703293" y="5505531"/>
              <a:ext cx="1476024" cy="130340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sp>
          <p:nvSpPr>
            <p:cNvPr id="45" name="Textfeld 44"/>
            <p:cNvSpPr txBox="1"/>
            <p:nvPr/>
          </p:nvSpPr>
          <p:spPr>
            <a:xfrm>
              <a:off x="1806021" y="5695418"/>
              <a:ext cx="576064" cy="615553"/>
            </a:xfrm>
            <a:prstGeom prst="rect">
              <a:avLst/>
            </a:prstGeom>
            <a:noFill/>
            <a:ln w="25400">
              <a:solidFill>
                <a:srgbClr val="00B050"/>
              </a:solidFill>
            </a:ln>
          </p:spPr>
          <p:txBody>
            <a:bodyPr wrap="square" rtlCol="0">
              <a:spAutoFit/>
            </a:bodyPr>
            <a:lstStyle/>
            <a:p>
              <a:pPr defTabSz="456918"/>
              <a:r>
                <a:rPr lang="de-DE" dirty="0" smtClean="0">
                  <a:solidFill>
                    <a:prstClr val="black"/>
                  </a:solidFill>
                </a:rPr>
                <a:t>Ext</a:t>
              </a:r>
              <a:r>
                <a:rPr lang="de-DE" dirty="0">
                  <a:solidFill>
                    <a:prstClr val="black"/>
                  </a:solidFill>
                </a:rPr>
                <a:t>. 101</a:t>
              </a:r>
              <a:endParaRPr lang="en-GB" dirty="0">
                <a:solidFill>
                  <a:prstClr val="black"/>
                </a:solidFill>
              </a:endParaRPr>
            </a:p>
          </p:txBody>
        </p:sp>
        <p:sp>
          <p:nvSpPr>
            <p:cNvPr id="46" name="Textfeld 45"/>
            <p:cNvSpPr txBox="1"/>
            <p:nvPr/>
          </p:nvSpPr>
          <p:spPr>
            <a:xfrm>
              <a:off x="2517365" y="5695418"/>
              <a:ext cx="576064" cy="615553"/>
            </a:xfrm>
            <a:prstGeom prst="rect">
              <a:avLst/>
            </a:prstGeom>
            <a:noFill/>
            <a:ln w="25400">
              <a:solidFill>
                <a:srgbClr val="00B050"/>
              </a:solidFill>
            </a:ln>
          </p:spPr>
          <p:txBody>
            <a:bodyPr wrap="square" rtlCol="0">
              <a:spAutoFit/>
            </a:bodyPr>
            <a:lstStyle/>
            <a:p>
              <a:pPr defTabSz="456918"/>
              <a:r>
                <a:rPr lang="de-DE" dirty="0" smtClean="0">
                  <a:solidFill>
                    <a:prstClr val="black"/>
                  </a:solidFill>
                </a:rPr>
                <a:t>Ext</a:t>
              </a:r>
              <a:r>
                <a:rPr lang="de-DE" dirty="0">
                  <a:solidFill>
                    <a:prstClr val="black"/>
                  </a:solidFill>
                </a:rPr>
                <a:t>. 102</a:t>
              </a:r>
              <a:endParaRPr lang="en-GB" dirty="0">
                <a:solidFill>
                  <a:prstClr val="black"/>
                </a:solidFill>
              </a:endParaRPr>
            </a:p>
          </p:txBody>
        </p:sp>
        <p:cxnSp>
          <p:nvCxnSpPr>
            <p:cNvPr id="47" name="Gerade Verbindung mit Pfeil 46"/>
            <p:cNvCxnSpPr/>
            <p:nvPr/>
          </p:nvCxnSpPr>
          <p:spPr>
            <a:xfrm flipV="1">
              <a:off x="2791616" y="6310972"/>
              <a:ext cx="1" cy="176978"/>
            </a:xfrm>
            <a:prstGeom prst="straightConnector1">
              <a:avLst/>
            </a:prstGeom>
            <a:ln w="2222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1951861" y="6430755"/>
              <a:ext cx="1070628" cy="353943"/>
            </a:xfrm>
            <a:prstGeom prst="rect">
              <a:avLst/>
            </a:prstGeom>
            <a:noFill/>
          </p:spPr>
          <p:txBody>
            <a:bodyPr wrap="square" rtlCol="0">
              <a:spAutoFit/>
            </a:bodyPr>
            <a:lstStyle/>
            <a:p>
              <a:pPr algn="ctr" defTabSz="456918"/>
              <a:r>
                <a:rPr lang="de-DE" dirty="0">
                  <a:solidFill>
                    <a:prstClr val="black"/>
                  </a:solidFill>
                </a:rPr>
                <a:t>National</a:t>
              </a:r>
              <a:endParaRPr lang="en-GB" dirty="0">
                <a:solidFill>
                  <a:prstClr val="black"/>
                </a:solidFill>
              </a:endParaRPr>
            </a:p>
          </p:txBody>
        </p:sp>
      </p:grpSp>
      <p:sp>
        <p:nvSpPr>
          <p:cNvPr id="54" name="Rechteck 53"/>
          <p:cNvSpPr/>
          <p:nvPr/>
        </p:nvSpPr>
        <p:spPr>
          <a:xfrm>
            <a:off x="3727060" y="5639568"/>
            <a:ext cx="776719" cy="130340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56" name="Textfeld 55"/>
          <p:cNvSpPr txBox="1"/>
          <p:nvPr/>
        </p:nvSpPr>
        <p:spPr>
          <a:xfrm>
            <a:off x="3729111" y="6554102"/>
            <a:ext cx="774668" cy="353943"/>
          </a:xfrm>
          <a:prstGeom prst="rect">
            <a:avLst/>
          </a:prstGeom>
          <a:noFill/>
        </p:spPr>
        <p:txBody>
          <a:bodyPr wrap="square" lIns="91413" tIns="45707" rIns="91413" bIns="45707" rtlCol="0">
            <a:spAutoFit/>
          </a:bodyPr>
          <a:lstStyle/>
          <a:p>
            <a:pPr algn="ctr" defTabSz="456918"/>
            <a:r>
              <a:rPr lang="de-DE" dirty="0" err="1" smtClean="0">
                <a:solidFill>
                  <a:prstClr val="black"/>
                </a:solidFill>
              </a:rPr>
              <a:t>Local</a:t>
            </a:r>
            <a:endParaRPr lang="en-GB" dirty="0">
              <a:solidFill>
                <a:prstClr val="black"/>
              </a:solidFill>
            </a:endParaRPr>
          </a:p>
        </p:txBody>
      </p:sp>
      <p:grpSp>
        <p:nvGrpSpPr>
          <p:cNvPr id="58" name="Gruppieren 57"/>
          <p:cNvGrpSpPr/>
          <p:nvPr/>
        </p:nvGrpSpPr>
        <p:grpSpPr>
          <a:xfrm>
            <a:off x="5067565" y="4857458"/>
            <a:ext cx="1973806" cy="1760059"/>
            <a:chOff x="5065068" y="4857458"/>
            <a:chExt cx="1973806" cy="1760059"/>
          </a:xfrm>
        </p:grpSpPr>
        <p:grpSp>
          <p:nvGrpSpPr>
            <p:cNvPr id="60" name="Gruppieren 59"/>
            <p:cNvGrpSpPr/>
            <p:nvPr/>
          </p:nvGrpSpPr>
          <p:grpSpPr>
            <a:xfrm>
              <a:off x="5065068" y="4857458"/>
              <a:ext cx="1973806" cy="980327"/>
              <a:chOff x="3005710" y="4576688"/>
              <a:chExt cx="1973806" cy="980327"/>
            </a:xfrm>
          </p:grpSpPr>
          <p:sp>
            <p:nvSpPr>
              <p:cNvPr id="77" name="Rechteck 76"/>
              <p:cNvSpPr/>
              <p:nvPr/>
            </p:nvSpPr>
            <p:spPr>
              <a:xfrm>
                <a:off x="3005710" y="4576688"/>
                <a:ext cx="1854729" cy="98032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sp>
            <p:nvSpPr>
              <p:cNvPr id="79" name="Textfeld 78"/>
              <p:cNvSpPr txBox="1"/>
              <p:nvPr/>
            </p:nvSpPr>
            <p:spPr>
              <a:xfrm>
                <a:off x="3091786" y="4576688"/>
                <a:ext cx="1887730" cy="523220"/>
              </a:xfrm>
              <a:prstGeom prst="rect">
                <a:avLst/>
              </a:prstGeom>
              <a:noFill/>
            </p:spPr>
            <p:txBody>
              <a:bodyPr wrap="square" lIns="0" tIns="0" rIns="0" bIns="0" rtlCol="0">
                <a:spAutoFit/>
              </a:bodyPr>
              <a:lstStyle/>
              <a:p>
                <a:pPr defTabSz="456918"/>
                <a:r>
                  <a:rPr lang="de-DE" dirty="0">
                    <a:solidFill>
                      <a:prstClr val="black"/>
                    </a:solidFill>
                  </a:rPr>
                  <a:t>Routing </a:t>
                </a:r>
                <a:r>
                  <a:rPr lang="de-DE" dirty="0" err="1" smtClean="0">
                    <a:solidFill>
                      <a:prstClr val="black"/>
                    </a:solidFill>
                  </a:rPr>
                  <a:t>outbound</a:t>
                </a:r>
                <a:r>
                  <a:rPr lang="de-DE" dirty="0">
                    <a:solidFill>
                      <a:prstClr val="black"/>
                    </a:solidFill>
                  </a:rPr>
                  <a:t/>
                </a:r>
                <a:br>
                  <a:rPr lang="de-DE" dirty="0">
                    <a:solidFill>
                      <a:prstClr val="black"/>
                    </a:solidFill>
                  </a:rPr>
                </a:br>
                <a:r>
                  <a:rPr lang="de-DE" dirty="0" smtClean="0">
                    <a:solidFill>
                      <a:prstClr val="black"/>
                    </a:solidFill>
                  </a:rPr>
                  <a:t>Rules</a:t>
                </a:r>
                <a:endParaRPr lang="en-GB" dirty="0">
                  <a:solidFill>
                    <a:prstClr val="black"/>
                  </a:solidFill>
                </a:endParaRPr>
              </a:p>
            </p:txBody>
          </p:sp>
        </p:grpSp>
        <p:cxnSp>
          <p:nvCxnSpPr>
            <p:cNvPr id="63" name="Gerade Verbindung mit Pfeil 62"/>
            <p:cNvCxnSpPr>
              <a:stCxn id="76" idx="2"/>
            </p:cNvCxnSpPr>
            <p:nvPr/>
          </p:nvCxnSpPr>
          <p:spPr>
            <a:xfrm flipH="1">
              <a:off x="6411563" y="5593631"/>
              <a:ext cx="1" cy="1023886"/>
            </a:xfrm>
            <a:prstGeom prst="straightConnector1">
              <a:avLst/>
            </a:prstGeom>
            <a:ln w="22225">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p:nvCxnSpPr>
          <p:spPr>
            <a:xfrm flipH="1">
              <a:off x="5486471" y="5593631"/>
              <a:ext cx="3360" cy="413102"/>
            </a:xfrm>
            <a:prstGeom prst="straightConnector1">
              <a:avLst/>
            </a:prstGeom>
            <a:ln w="222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66" name="Gruppieren 65"/>
            <p:cNvGrpSpPr/>
            <p:nvPr/>
          </p:nvGrpSpPr>
          <p:grpSpPr>
            <a:xfrm>
              <a:off x="5881041" y="5302865"/>
              <a:ext cx="1070628" cy="353943"/>
              <a:chOff x="5095109" y="5406348"/>
              <a:chExt cx="1070628" cy="353943"/>
            </a:xfrm>
          </p:grpSpPr>
          <p:sp>
            <p:nvSpPr>
              <p:cNvPr id="74" name="Textfeld 73"/>
              <p:cNvSpPr txBox="1"/>
              <p:nvPr/>
            </p:nvSpPr>
            <p:spPr>
              <a:xfrm>
                <a:off x="5095109" y="5406348"/>
                <a:ext cx="1070628" cy="353943"/>
              </a:xfrm>
              <a:prstGeom prst="rect">
                <a:avLst/>
              </a:prstGeom>
              <a:noFill/>
            </p:spPr>
            <p:txBody>
              <a:bodyPr wrap="square" rtlCol="0">
                <a:spAutoFit/>
              </a:bodyPr>
              <a:lstStyle/>
              <a:p>
                <a:pPr algn="ctr" defTabSz="456918"/>
                <a:r>
                  <a:rPr lang="de-DE" dirty="0">
                    <a:solidFill>
                      <a:prstClr val="black"/>
                    </a:solidFill>
                  </a:rPr>
                  <a:t>National</a:t>
                </a:r>
                <a:endParaRPr lang="en-GB" dirty="0">
                  <a:solidFill>
                    <a:prstClr val="black"/>
                  </a:solidFill>
                </a:endParaRPr>
              </a:p>
            </p:txBody>
          </p:sp>
          <p:sp>
            <p:nvSpPr>
              <p:cNvPr id="76" name="Rechteck 75"/>
              <p:cNvSpPr/>
              <p:nvPr/>
            </p:nvSpPr>
            <p:spPr>
              <a:xfrm>
                <a:off x="5191627" y="5469860"/>
                <a:ext cx="868009" cy="2272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grpSp>
        <p:grpSp>
          <p:nvGrpSpPr>
            <p:cNvPr id="67" name="Gruppieren 66"/>
            <p:cNvGrpSpPr/>
            <p:nvPr/>
          </p:nvGrpSpPr>
          <p:grpSpPr>
            <a:xfrm>
              <a:off x="5102497" y="5307199"/>
              <a:ext cx="774668" cy="353943"/>
              <a:chOff x="6147600" y="5409607"/>
              <a:chExt cx="774668" cy="353943"/>
            </a:xfrm>
          </p:grpSpPr>
          <p:sp>
            <p:nvSpPr>
              <p:cNvPr id="71" name="Textfeld 70"/>
              <p:cNvSpPr txBox="1"/>
              <p:nvPr/>
            </p:nvSpPr>
            <p:spPr>
              <a:xfrm>
                <a:off x="6147600" y="5409607"/>
                <a:ext cx="774668" cy="353943"/>
              </a:xfrm>
              <a:prstGeom prst="rect">
                <a:avLst/>
              </a:prstGeom>
              <a:noFill/>
            </p:spPr>
            <p:txBody>
              <a:bodyPr wrap="square" rtlCol="0">
                <a:spAutoFit/>
              </a:bodyPr>
              <a:lstStyle/>
              <a:p>
                <a:pPr algn="ctr" defTabSz="456918"/>
                <a:r>
                  <a:rPr lang="de-DE" dirty="0" err="1" smtClean="0">
                    <a:solidFill>
                      <a:prstClr val="black"/>
                    </a:solidFill>
                  </a:rPr>
                  <a:t>Local</a:t>
                </a:r>
                <a:endParaRPr lang="en-GB" dirty="0">
                  <a:solidFill>
                    <a:prstClr val="black"/>
                  </a:solidFill>
                </a:endParaRPr>
              </a:p>
            </p:txBody>
          </p:sp>
          <p:sp>
            <p:nvSpPr>
              <p:cNvPr id="73" name="Rechteck 72"/>
              <p:cNvSpPr/>
              <p:nvPr/>
            </p:nvSpPr>
            <p:spPr>
              <a:xfrm>
                <a:off x="6203652" y="5468164"/>
                <a:ext cx="656789" cy="2272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grpSp>
        <p:cxnSp>
          <p:nvCxnSpPr>
            <p:cNvPr id="69" name="Gerade Verbindung mit Pfeil 68"/>
            <p:cNvCxnSpPr/>
            <p:nvPr/>
          </p:nvCxnSpPr>
          <p:spPr>
            <a:xfrm flipV="1">
              <a:off x="5909612" y="5852847"/>
              <a:ext cx="7223" cy="48954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feld 69"/>
            <p:cNvSpPr txBox="1"/>
            <p:nvPr/>
          </p:nvSpPr>
          <p:spPr>
            <a:xfrm>
              <a:off x="5419907" y="5517987"/>
              <a:ext cx="978907" cy="353943"/>
            </a:xfrm>
            <a:prstGeom prst="rect">
              <a:avLst/>
            </a:prstGeom>
            <a:noFill/>
          </p:spPr>
          <p:txBody>
            <a:bodyPr wrap="square" rtlCol="0">
              <a:spAutoFit/>
            </a:bodyPr>
            <a:lstStyle/>
            <a:p>
              <a:pPr algn="ctr" defTabSz="456918"/>
              <a:r>
                <a:rPr lang="de-DE" dirty="0" smtClean="0">
                  <a:solidFill>
                    <a:prstClr val="black"/>
                  </a:solidFill>
                </a:rPr>
                <a:t>Group</a:t>
              </a:r>
              <a:endParaRPr lang="en-GB" dirty="0">
                <a:solidFill>
                  <a:prstClr val="black"/>
                </a:solidFill>
              </a:endParaRPr>
            </a:p>
          </p:txBody>
        </p:sp>
      </p:grpSp>
      <p:sp>
        <p:nvSpPr>
          <p:cNvPr id="80" name="Textfeld 79"/>
          <p:cNvSpPr txBox="1"/>
          <p:nvPr/>
        </p:nvSpPr>
        <p:spPr>
          <a:xfrm>
            <a:off x="4357346" y="6308010"/>
            <a:ext cx="3123972" cy="615527"/>
          </a:xfrm>
          <a:prstGeom prst="rect">
            <a:avLst/>
          </a:prstGeom>
          <a:noFill/>
        </p:spPr>
        <p:txBody>
          <a:bodyPr wrap="square" lIns="91413" tIns="45707" rIns="91413" bIns="45707" rtlCol="0">
            <a:spAutoFit/>
          </a:bodyPr>
          <a:lstStyle/>
          <a:p>
            <a:pPr algn="ctr" defTabSz="456918"/>
            <a:r>
              <a:rPr lang="de-DE" dirty="0" smtClean="0">
                <a:solidFill>
                  <a:prstClr val="black"/>
                </a:solidFill>
              </a:rPr>
              <a:t>User </a:t>
            </a:r>
            <a:r>
              <a:rPr lang="de-DE" dirty="0" err="1" smtClean="0">
                <a:solidFill>
                  <a:prstClr val="black"/>
                </a:solidFill>
              </a:rPr>
              <a:t>group</a:t>
            </a:r>
            <a:endParaRPr lang="de-DE" dirty="0" smtClean="0">
              <a:solidFill>
                <a:prstClr val="black"/>
              </a:solidFill>
            </a:endParaRPr>
          </a:p>
          <a:p>
            <a:pPr algn="ctr" defTabSz="456918"/>
            <a:r>
              <a:rPr lang="de-DE" dirty="0" smtClean="0">
                <a:solidFill>
                  <a:prstClr val="black"/>
                </a:solidFill>
              </a:rPr>
              <a:t>(</a:t>
            </a:r>
            <a:r>
              <a:rPr lang="de-DE" dirty="0" err="1" smtClean="0">
                <a:solidFill>
                  <a:prstClr val="black"/>
                </a:solidFill>
              </a:rPr>
              <a:t>Permission</a:t>
            </a:r>
            <a:r>
              <a:rPr lang="de-DE" dirty="0" smtClean="0">
                <a:solidFill>
                  <a:prstClr val="black"/>
                </a:solidFill>
              </a:rPr>
              <a:t> Group)</a:t>
            </a:r>
            <a:endParaRPr lang="en-GB" dirty="0">
              <a:solidFill>
                <a:prstClr val="black"/>
              </a:solidFill>
            </a:endParaRPr>
          </a:p>
        </p:txBody>
      </p:sp>
      <p:cxnSp>
        <p:nvCxnSpPr>
          <p:cNvPr id="81" name="Gerade Verbindung mit Pfeil 80"/>
          <p:cNvCxnSpPr/>
          <p:nvPr/>
        </p:nvCxnSpPr>
        <p:spPr>
          <a:xfrm>
            <a:off x="4604451" y="6736928"/>
            <a:ext cx="30658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Gerade Verbindung mit Pfeil 77"/>
          <p:cNvCxnSpPr/>
          <p:nvPr/>
        </p:nvCxnSpPr>
        <p:spPr>
          <a:xfrm flipH="1" flipV="1">
            <a:off x="3755382" y="3538048"/>
            <a:ext cx="924829" cy="5262"/>
          </a:xfrm>
          <a:prstGeom prst="straightConnector1">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2" name="Gerade Verbindung mit Pfeil 81"/>
          <p:cNvCxnSpPr/>
          <p:nvPr/>
        </p:nvCxnSpPr>
        <p:spPr>
          <a:xfrm flipH="1" flipV="1">
            <a:off x="3755382" y="3640585"/>
            <a:ext cx="924829" cy="5262"/>
          </a:xfrm>
          <a:prstGeom prst="straightConnector1">
            <a:avLst/>
          </a:prstGeom>
          <a:ln w="22225">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3" name="Gerade Verbindung mit Pfeil 82"/>
          <p:cNvCxnSpPr/>
          <p:nvPr/>
        </p:nvCxnSpPr>
        <p:spPr>
          <a:xfrm flipH="1" flipV="1">
            <a:off x="5958181" y="3538048"/>
            <a:ext cx="924829" cy="5262"/>
          </a:xfrm>
          <a:prstGeom prst="straightConnector1">
            <a:avLst/>
          </a:prstGeom>
          <a:ln w="2222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4" name="Gerade Verbindung mit Pfeil 83"/>
          <p:cNvCxnSpPr/>
          <p:nvPr/>
        </p:nvCxnSpPr>
        <p:spPr>
          <a:xfrm flipH="1" flipV="1">
            <a:off x="5972272" y="3654051"/>
            <a:ext cx="924829" cy="5262"/>
          </a:xfrm>
          <a:prstGeom prst="straightConnector1">
            <a:avLst/>
          </a:prstGeom>
          <a:ln w="22225">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Gewinkelte Verbindung 11"/>
          <p:cNvCxnSpPr>
            <a:stCxn id="57" idx="0"/>
            <a:endCxn id="119" idx="2"/>
          </p:cNvCxnSpPr>
          <p:nvPr/>
        </p:nvCxnSpPr>
        <p:spPr>
          <a:xfrm rot="5400000" flipH="1" flipV="1">
            <a:off x="3016856" y="1951313"/>
            <a:ext cx="1427237" cy="1402818"/>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Gewinkelte Verbindung 14"/>
          <p:cNvCxnSpPr>
            <a:stCxn id="64" idx="0"/>
            <a:endCxn id="119" idx="0"/>
          </p:cNvCxnSpPr>
          <p:nvPr/>
        </p:nvCxnSpPr>
        <p:spPr>
          <a:xfrm rot="16200000" flipV="1">
            <a:off x="6206434" y="1957595"/>
            <a:ext cx="1442737" cy="1405759"/>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728827"/>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kopowski_t\Desktop\Oasy\Galilei\Screenshots\Mozilla Firefox_09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11162" y="5241825"/>
            <a:ext cx="5195169" cy="2118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kopowski_t\Desktop\Oasy\Galilei\Screenshots\Mozilla Firefox_09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8996" y="1408336"/>
            <a:ext cx="7932104" cy="31676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SIP-Gateway</a:t>
            </a:r>
            <a:endParaRPr lang="de-DE" dirty="0"/>
          </a:p>
        </p:txBody>
      </p:sp>
      <p:sp>
        <p:nvSpPr>
          <p:cNvPr id="15" name="Rechteck 14"/>
          <p:cNvSpPr/>
          <p:nvPr/>
        </p:nvSpPr>
        <p:spPr>
          <a:xfrm>
            <a:off x="1811164" y="5584800"/>
            <a:ext cx="4968552" cy="165618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19" name="Rechteck 18"/>
          <p:cNvSpPr/>
          <p:nvPr/>
        </p:nvSpPr>
        <p:spPr>
          <a:xfrm>
            <a:off x="6779716" y="3247762"/>
            <a:ext cx="648071" cy="32081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22" name="Gerade Verbindung mit Pfeil 21"/>
          <p:cNvCxnSpPr/>
          <p:nvPr/>
        </p:nvCxnSpPr>
        <p:spPr>
          <a:xfrm flipV="1">
            <a:off x="7427787" y="2863087"/>
            <a:ext cx="332172" cy="384676"/>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3" descr="C:\Users\kopowski_t\Desktop\Oasy\Galilei\Screenshots\Mozilla Firefox_09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759959" y="2848495"/>
            <a:ext cx="2573079" cy="41466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hteck 10"/>
          <p:cNvSpPr/>
          <p:nvPr/>
        </p:nvSpPr>
        <p:spPr>
          <a:xfrm>
            <a:off x="8003853" y="4576688"/>
            <a:ext cx="1237252" cy="15385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4" name="Rechteck 3"/>
          <p:cNvSpPr/>
          <p:nvPr/>
        </p:nvSpPr>
        <p:spPr>
          <a:xfrm>
            <a:off x="8750166" y="4027072"/>
            <a:ext cx="981878" cy="261584"/>
          </a:xfrm>
          <a:prstGeom prst="rect">
            <a:avLst/>
          </a:prstGeom>
          <a:solidFill>
            <a:schemeClr val="bg1"/>
          </a:solidFill>
        </p:spPr>
        <p:txBody>
          <a:bodyPr wrap="square" lIns="91413" tIns="45707" rIns="91413" bIns="45707">
            <a:spAutoFit/>
          </a:bodyPr>
          <a:lstStyle/>
          <a:p>
            <a:pPr defTabSz="456918"/>
            <a:r>
              <a:rPr lang="de-DE" sz="1100" b="1" dirty="0" smtClean="0">
                <a:solidFill>
                  <a:prstClr val="black">
                    <a:lumMod val="65000"/>
                    <a:lumOff val="35000"/>
                  </a:prstClr>
                </a:solidFill>
              </a:rPr>
              <a:t>123456789t0</a:t>
            </a:r>
            <a:endParaRPr lang="en-GB" sz="1100" b="1" dirty="0">
              <a:solidFill>
                <a:prstClr val="black">
                  <a:lumMod val="65000"/>
                  <a:lumOff val="35000"/>
                </a:prstClr>
              </a:solidFill>
            </a:endParaRPr>
          </a:p>
        </p:txBody>
      </p:sp>
      <p:sp>
        <p:nvSpPr>
          <p:cNvPr id="18" name="Rechteck 17"/>
          <p:cNvSpPr/>
          <p:nvPr/>
        </p:nvSpPr>
        <p:spPr>
          <a:xfrm>
            <a:off x="8003853" y="6485312"/>
            <a:ext cx="2106580" cy="36004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12" name="Gerade Verbindung mit Pfeil 11"/>
          <p:cNvCxnSpPr>
            <a:stCxn id="15" idx="3"/>
            <a:endCxn id="18" idx="1"/>
          </p:cNvCxnSpPr>
          <p:nvPr/>
        </p:nvCxnSpPr>
        <p:spPr>
          <a:xfrm>
            <a:off x="6779716" y="6412892"/>
            <a:ext cx="1224137" cy="25244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575882"/>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kopowski_t\Desktop\Oasy\Galilei\Screenshots\Mozilla Firefox_08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80146" y="5970247"/>
            <a:ext cx="935043" cy="1395211"/>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C:\Users\kopowski_t\Desktop\Oasy\Galilei\Screenshots\Mozilla Firefox_08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07505" y="5944840"/>
            <a:ext cx="1850065" cy="14460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C:\Users\kopowski_t\Desktop\Oasy\Galilei\Screenshots\Mozilla Firefox_094.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13162" y="1207922"/>
            <a:ext cx="5040000" cy="59830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1" name="Gerade Verbindung mit Pfeil 20"/>
          <p:cNvCxnSpPr/>
          <p:nvPr/>
        </p:nvCxnSpPr>
        <p:spPr>
          <a:xfrm flipH="1" flipV="1">
            <a:off x="7977066" y="5753307"/>
            <a:ext cx="284090" cy="407557"/>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r>
              <a:rPr lang="de-DE" dirty="0" smtClean="0"/>
              <a:t>SIP-Gateway</a:t>
            </a:r>
            <a:endParaRPr lang="de-DE" dirty="0"/>
          </a:p>
        </p:txBody>
      </p:sp>
      <p:sp>
        <p:nvSpPr>
          <p:cNvPr id="19" name="Rechteck 18"/>
          <p:cNvSpPr/>
          <p:nvPr/>
        </p:nvSpPr>
        <p:spPr>
          <a:xfrm>
            <a:off x="6016515" y="3496568"/>
            <a:ext cx="432047" cy="41915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22" name="Gerade Verbindung mit Pfeil 21"/>
          <p:cNvCxnSpPr/>
          <p:nvPr/>
        </p:nvCxnSpPr>
        <p:spPr>
          <a:xfrm flipV="1">
            <a:off x="6448559" y="3208536"/>
            <a:ext cx="731992" cy="49761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226988" y="4492111"/>
            <a:ext cx="4810194" cy="3726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pic>
        <p:nvPicPr>
          <p:cNvPr id="2053" name="Picture 5" descr="C:\Users\kopowski_t\Desktop\Oasy\Galilei\Screenshots\Mozilla Firefox_09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460766" y="1409440"/>
            <a:ext cx="5032599" cy="396000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hteck 7"/>
          <p:cNvSpPr/>
          <p:nvPr/>
        </p:nvSpPr>
        <p:spPr>
          <a:xfrm>
            <a:off x="226988" y="5296768"/>
            <a:ext cx="4810194" cy="36480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3" name="Rechteck 2"/>
          <p:cNvSpPr/>
          <p:nvPr/>
        </p:nvSpPr>
        <p:spPr>
          <a:xfrm>
            <a:off x="6840757" y="5535766"/>
            <a:ext cx="2566097" cy="292361"/>
          </a:xfrm>
          <a:prstGeom prst="rect">
            <a:avLst/>
          </a:prstGeom>
          <a:ln w="25400">
            <a:noFill/>
          </a:ln>
        </p:spPr>
        <p:txBody>
          <a:bodyPr wrap="none" lIns="91413" tIns="45707" rIns="91413" bIns="45707">
            <a:spAutoFit/>
          </a:bodyPr>
          <a:lstStyle/>
          <a:p>
            <a:pPr defTabSz="456918"/>
            <a:r>
              <a:rPr lang="en-GB" sz="1300" dirty="0">
                <a:solidFill>
                  <a:prstClr val="black"/>
                </a:solidFill>
              </a:rPr>
              <a:t>SIP/{prefix}{number:1}@{gateway} </a:t>
            </a:r>
          </a:p>
        </p:txBody>
      </p:sp>
      <p:sp>
        <p:nvSpPr>
          <p:cNvPr id="14" name="Rechteck 13"/>
          <p:cNvSpPr/>
          <p:nvPr/>
        </p:nvSpPr>
        <p:spPr>
          <a:xfrm>
            <a:off x="5555580" y="4199429"/>
            <a:ext cx="4824536" cy="66529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16" name="Rechteck 15"/>
          <p:cNvSpPr/>
          <p:nvPr/>
        </p:nvSpPr>
        <p:spPr>
          <a:xfrm>
            <a:off x="7280146" y="6520528"/>
            <a:ext cx="929810" cy="7924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17" name="Gerade Verbindung mit Pfeil 16"/>
          <p:cNvCxnSpPr>
            <a:stCxn id="16" idx="0"/>
          </p:cNvCxnSpPr>
          <p:nvPr/>
        </p:nvCxnSpPr>
        <p:spPr>
          <a:xfrm flipH="1" flipV="1">
            <a:off x="7397786" y="5728820"/>
            <a:ext cx="347265" cy="79170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22" descr="Newton_s"/>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8209956" y="6160864"/>
            <a:ext cx="1018032" cy="719328"/>
          </a:xfrm>
          <a:prstGeom prst="rect">
            <a:avLst/>
          </a:prstGeom>
          <a:noFill/>
          <a:effectLst/>
        </p:spPr>
      </p:pic>
      <p:sp>
        <p:nvSpPr>
          <p:cNvPr id="23" name="Rechteck 22"/>
          <p:cNvSpPr/>
          <p:nvPr/>
        </p:nvSpPr>
        <p:spPr>
          <a:xfrm>
            <a:off x="226988" y="2138752"/>
            <a:ext cx="4810194" cy="3726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24" name="Gerade Verbindung mit Pfeil 23"/>
          <p:cNvCxnSpPr/>
          <p:nvPr/>
        </p:nvCxnSpPr>
        <p:spPr>
          <a:xfrm flipV="1">
            <a:off x="5460766" y="5368776"/>
            <a:ext cx="3191158" cy="664"/>
          </a:xfrm>
          <a:prstGeom prst="straightConnector1">
            <a:avLst/>
          </a:prstGeom>
          <a:ln w="254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a:off x="8651924" y="5359475"/>
            <a:ext cx="0" cy="225326"/>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V="1">
            <a:off x="5339557" y="5472138"/>
            <a:ext cx="1" cy="209808"/>
          </a:xfrm>
          <a:prstGeom prst="straightConnector1">
            <a:avLst/>
          </a:prstGeom>
          <a:ln w="254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a:stCxn id="23" idx="3"/>
          </p:cNvCxnSpPr>
          <p:nvPr/>
        </p:nvCxnSpPr>
        <p:spPr>
          <a:xfrm flipV="1">
            <a:off x="5037182" y="2322622"/>
            <a:ext cx="423584" cy="2435"/>
          </a:xfrm>
          <a:prstGeom prst="straightConnector1">
            <a:avLst/>
          </a:prstGeom>
          <a:ln w="25400">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42" name="Rechteck 41"/>
          <p:cNvSpPr/>
          <p:nvPr/>
        </p:nvSpPr>
        <p:spPr>
          <a:xfrm>
            <a:off x="6814554" y="5472138"/>
            <a:ext cx="2592299" cy="38452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43" name="Gerade Verbindung mit Pfeil 42"/>
          <p:cNvCxnSpPr/>
          <p:nvPr/>
        </p:nvCxnSpPr>
        <p:spPr>
          <a:xfrm>
            <a:off x="5339558" y="5661571"/>
            <a:ext cx="1474998" cy="283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flipV="1">
            <a:off x="5460766" y="2322622"/>
            <a:ext cx="0" cy="3036853"/>
          </a:xfrm>
          <a:prstGeom prst="straightConnector1">
            <a:avLst/>
          </a:prstGeom>
          <a:ln w="254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a:stCxn id="8" idx="3"/>
          </p:cNvCxnSpPr>
          <p:nvPr/>
        </p:nvCxnSpPr>
        <p:spPr>
          <a:xfrm flipV="1">
            <a:off x="5037182" y="5479169"/>
            <a:ext cx="302375" cy="1"/>
          </a:xfrm>
          <a:prstGeom prst="straightConnector1">
            <a:avLst/>
          </a:prstGeom>
          <a:ln w="25400">
            <a:solidFill>
              <a:schemeClr val="accent6"/>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85391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1804" y="1768375"/>
            <a:ext cx="2328121" cy="3013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err="1"/>
              <a:t>License</a:t>
            </a:r>
            <a:r>
              <a:rPr lang="de-DE" dirty="0"/>
              <a:t> </a:t>
            </a:r>
            <a:r>
              <a:rPr lang="de-DE" dirty="0" err="1"/>
              <a:t>model</a:t>
            </a:r>
            <a:endParaRPr lang="de-DE" dirty="0"/>
          </a:p>
        </p:txBody>
      </p:sp>
      <p:sp>
        <p:nvSpPr>
          <p:cNvPr id="6" name="Inhaltsplatzhalter 2"/>
          <p:cNvSpPr txBox="1">
            <a:spLocks/>
          </p:cNvSpPr>
          <p:nvPr/>
        </p:nvSpPr>
        <p:spPr>
          <a:xfrm>
            <a:off x="1337930" y="2344440"/>
            <a:ext cx="7994929" cy="4248472"/>
          </a:xfrm>
          <a:prstGeom prst="rect">
            <a:avLst/>
          </a:prstGeom>
        </p:spPr>
        <p:txBody>
          <a:bodyPr lIns="80178" tIns="40089" rIns="80178" bIns="40089"/>
          <a:lstStyle>
            <a:lvl1pPr marL="342788" indent="-342788" algn="l" defTabSz="914101" rtl="0" eaLnBrk="1" latinLnBrk="0" hangingPunct="1">
              <a:spcBef>
                <a:spcPct val="20000"/>
              </a:spcBef>
              <a:buFont typeface="Wingdings" pitchFamily="2" charset="2"/>
              <a:buChar char="§"/>
              <a:defRPr sz="2000" kern="1200">
                <a:solidFill>
                  <a:schemeClr val="tx1">
                    <a:lumMod val="50000"/>
                    <a:lumOff val="50000"/>
                  </a:schemeClr>
                </a:solidFill>
                <a:latin typeface="+mn-lt"/>
                <a:ea typeface="+mn-ea"/>
                <a:cs typeface="+mn-cs"/>
              </a:defRPr>
            </a:lvl1pPr>
            <a:lvl2pPr marL="742707" indent="-285656" algn="l" defTabSz="914101" rtl="0" eaLnBrk="1" latinLnBrk="0" hangingPunct="1">
              <a:spcBef>
                <a:spcPct val="20000"/>
              </a:spcBef>
              <a:buFont typeface="Wingdings" pitchFamily="2" charset="2"/>
              <a:buChar char="§"/>
              <a:defRPr sz="1700" kern="1200">
                <a:solidFill>
                  <a:schemeClr val="tx1">
                    <a:lumMod val="50000"/>
                    <a:lumOff val="50000"/>
                  </a:schemeClr>
                </a:solidFill>
                <a:latin typeface="+mn-lt"/>
                <a:ea typeface="+mn-ea"/>
                <a:cs typeface="+mn-cs"/>
              </a:defRPr>
            </a:lvl2pPr>
            <a:lvl3pPr marL="1142628" indent="-228526" algn="l" defTabSz="914101" rtl="0" eaLnBrk="1" latinLnBrk="0" hangingPunct="1">
              <a:spcBef>
                <a:spcPct val="20000"/>
              </a:spcBef>
              <a:buFont typeface="Wingdings" pitchFamily="2" charset="2"/>
              <a:buChar char="§"/>
              <a:defRPr sz="1600" kern="1200">
                <a:solidFill>
                  <a:schemeClr val="tx1">
                    <a:lumMod val="50000"/>
                    <a:lumOff val="50000"/>
                  </a:schemeClr>
                </a:solidFill>
                <a:latin typeface="+mn-lt"/>
                <a:ea typeface="+mn-ea"/>
                <a:cs typeface="+mn-cs"/>
              </a:defRPr>
            </a:lvl3pPr>
            <a:lvl4pPr marL="159967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4pPr>
            <a:lvl5pPr marL="2056728" indent="-228526" algn="l" defTabSz="914101" rtl="0" eaLnBrk="1" latinLnBrk="0" hangingPunct="1">
              <a:spcBef>
                <a:spcPct val="20000"/>
              </a:spcBef>
              <a:buFont typeface="Wingdings" pitchFamily="2" charset="2"/>
              <a:buChar char="§"/>
              <a:defRPr sz="1400" kern="1200">
                <a:solidFill>
                  <a:schemeClr val="tx1">
                    <a:lumMod val="50000"/>
                    <a:lumOff val="50000"/>
                  </a:schemeClr>
                </a:solidFill>
                <a:latin typeface="+mn-lt"/>
                <a:ea typeface="+mn-ea"/>
                <a:cs typeface="+mn-cs"/>
              </a:defRPr>
            </a:lvl5pPr>
            <a:lvl6pPr marL="251377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29"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80"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32" indent="-228526" algn="l" defTabSz="9141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22272F"/>
                </a:solidFill>
              </a:rPr>
              <a:t>License incorporates</a:t>
            </a:r>
          </a:p>
          <a:p>
            <a:pPr lvl="1"/>
            <a:r>
              <a:rPr lang="en-US" sz="2100" dirty="0" smtClean="0">
                <a:solidFill>
                  <a:srgbClr val="22272F"/>
                </a:solidFill>
              </a:rPr>
              <a:t>All users</a:t>
            </a:r>
          </a:p>
          <a:p>
            <a:pPr lvl="1"/>
            <a:r>
              <a:rPr lang="en-US" sz="2100" dirty="0" smtClean="0">
                <a:solidFill>
                  <a:srgbClr val="22272F"/>
                </a:solidFill>
              </a:rPr>
              <a:t>SMA </a:t>
            </a:r>
            <a:r>
              <a:rPr lang="en-US" sz="2100" dirty="0">
                <a:solidFill>
                  <a:srgbClr val="22272F"/>
                </a:solidFill>
              </a:rPr>
              <a:t>(software maintenance </a:t>
            </a:r>
            <a:r>
              <a:rPr lang="en-US" sz="2100" dirty="0" smtClean="0">
                <a:solidFill>
                  <a:srgbClr val="22272F"/>
                </a:solidFill>
              </a:rPr>
              <a:t>agreement)</a:t>
            </a:r>
          </a:p>
          <a:p>
            <a:r>
              <a:rPr lang="en-US" sz="2400" b="1" dirty="0" smtClean="0">
                <a:solidFill>
                  <a:srgbClr val="22272F"/>
                </a:solidFill>
              </a:rPr>
              <a:t>Unlicensed system</a:t>
            </a:r>
          </a:p>
          <a:p>
            <a:pPr lvl="1"/>
            <a:r>
              <a:rPr lang="en-US" sz="2100" dirty="0" smtClean="0">
                <a:solidFill>
                  <a:srgbClr val="22272F"/>
                </a:solidFill>
              </a:rPr>
              <a:t>Only </a:t>
            </a:r>
            <a:r>
              <a:rPr lang="en-US" sz="2100" dirty="0">
                <a:solidFill>
                  <a:srgbClr val="22272F"/>
                </a:solidFill>
              </a:rPr>
              <a:t>internal </a:t>
            </a:r>
            <a:r>
              <a:rPr lang="en-US" sz="2100" dirty="0" smtClean="0">
                <a:solidFill>
                  <a:srgbClr val="22272F"/>
                </a:solidFill>
              </a:rPr>
              <a:t>calls</a:t>
            </a:r>
          </a:p>
          <a:p>
            <a:pPr lvl="1"/>
            <a:r>
              <a:rPr lang="en-US" sz="2100" dirty="0" smtClean="0">
                <a:solidFill>
                  <a:srgbClr val="22272F"/>
                </a:solidFill>
              </a:rPr>
              <a:t>Max</a:t>
            </a:r>
            <a:r>
              <a:rPr lang="en-US" sz="2100" dirty="0">
                <a:solidFill>
                  <a:srgbClr val="22272F"/>
                </a:solidFill>
              </a:rPr>
              <a:t>. 3 </a:t>
            </a:r>
            <a:r>
              <a:rPr lang="en-US" sz="2100" dirty="0" smtClean="0">
                <a:solidFill>
                  <a:srgbClr val="22272F"/>
                </a:solidFill>
              </a:rPr>
              <a:t>users</a:t>
            </a:r>
          </a:p>
          <a:p>
            <a:r>
              <a:rPr lang="en-US" sz="2400" b="1" dirty="0" smtClean="0">
                <a:solidFill>
                  <a:srgbClr val="22272F"/>
                </a:solidFill>
              </a:rPr>
              <a:t>License </a:t>
            </a:r>
            <a:r>
              <a:rPr lang="en-US" sz="2400" b="1" dirty="0">
                <a:solidFill>
                  <a:srgbClr val="22272F"/>
                </a:solidFill>
              </a:rPr>
              <a:t>sold </a:t>
            </a:r>
            <a:r>
              <a:rPr lang="en-US" sz="2400" b="1" dirty="0" smtClean="0">
                <a:solidFill>
                  <a:srgbClr val="22272F"/>
                </a:solidFill>
              </a:rPr>
              <a:t>separately</a:t>
            </a:r>
          </a:p>
          <a:p>
            <a:pPr lvl="1"/>
            <a:r>
              <a:rPr lang="en-US" sz="2100" dirty="0" smtClean="0">
                <a:solidFill>
                  <a:srgbClr val="22272F"/>
                </a:solidFill>
              </a:rPr>
              <a:t>Call </a:t>
            </a:r>
            <a:r>
              <a:rPr lang="en-US" sz="2100" dirty="0">
                <a:solidFill>
                  <a:srgbClr val="22272F"/>
                </a:solidFill>
              </a:rPr>
              <a:t>Center (</a:t>
            </a:r>
            <a:r>
              <a:rPr lang="en-US" sz="2100" dirty="0" smtClean="0">
                <a:solidFill>
                  <a:srgbClr val="22272F"/>
                </a:solidFill>
              </a:rPr>
              <a:t>Q3 </a:t>
            </a:r>
            <a:r>
              <a:rPr lang="en-US" sz="2100" dirty="0">
                <a:solidFill>
                  <a:srgbClr val="22272F"/>
                </a:solidFill>
              </a:rPr>
              <a:t>/ 2015) </a:t>
            </a:r>
            <a:endParaRPr lang="en-US" sz="2100" dirty="0" smtClean="0">
              <a:solidFill>
                <a:srgbClr val="22272F"/>
              </a:solidFill>
            </a:endParaRPr>
          </a:p>
          <a:p>
            <a:pPr marL="0" indent="0">
              <a:buNone/>
            </a:pPr>
            <a:endParaRPr lang="en-US" sz="2400" b="1" dirty="0">
              <a:solidFill>
                <a:srgbClr val="22272F"/>
              </a:solidFill>
            </a:endParaRPr>
          </a:p>
          <a:p>
            <a:pPr marL="0" indent="0">
              <a:buNone/>
            </a:pPr>
            <a:r>
              <a:rPr lang="en-US" sz="2400" b="1" dirty="0" smtClean="0">
                <a:solidFill>
                  <a:srgbClr val="22272F"/>
                </a:solidFill>
              </a:rPr>
              <a:t>Activate </a:t>
            </a:r>
            <a:r>
              <a:rPr lang="en-US" sz="2400" b="1" dirty="0">
                <a:solidFill>
                  <a:srgbClr val="22272F"/>
                </a:solidFill>
              </a:rPr>
              <a:t>the license via the Reseller Portal </a:t>
            </a:r>
            <a:r>
              <a:rPr lang="en-US" sz="2400" dirty="0">
                <a:solidFill>
                  <a:srgbClr val="22272F"/>
                </a:solidFill>
              </a:rPr>
              <a:t/>
            </a:r>
            <a:br>
              <a:rPr lang="en-US" sz="2400" dirty="0">
                <a:solidFill>
                  <a:srgbClr val="22272F"/>
                </a:solidFill>
              </a:rPr>
            </a:br>
            <a:r>
              <a:rPr lang="en-US" sz="2400" dirty="0" smtClean="0">
                <a:solidFill>
                  <a:srgbClr val="22272F"/>
                </a:solidFill>
              </a:rPr>
              <a:t>When the </a:t>
            </a:r>
            <a:r>
              <a:rPr lang="en-US" sz="2400" dirty="0">
                <a:solidFill>
                  <a:srgbClr val="22272F"/>
                </a:solidFill>
              </a:rPr>
              <a:t>SMA </a:t>
            </a:r>
            <a:r>
              <a:rPr lang="en-US" sz="2400" dirty="0" smtClean="0">
                <a:solidFill>
                  <a:srgbClr val="22272F"/>
                </a:solidFill>
              </a:rPr>
              <a:t>ends, more SMA-packages are available.</a:t>
            </a:r>
          </a:p>
        </p:txBody>
      </p:sp>
    </p:spTree>
    <p:extLst>
      <p:ext uri="{BB962C8B-B14F-4D97-AF65-F5344CB8AC3E}">
        <p14:creationId xmlns:p14="http://schemas.microsoft.com/office/powerpoint/2010/main" val="703337930"/>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G:\Screenshots\Mozilla Firefox_27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43212" y="5080744"/>
            <a:ext cx="3420958" cy="21863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14" name="Picture 2" descr="G:\Screenshots\Mozilla Firefox_279.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16364" y="5080744"/>
            <a:ext cx="1413887" cy="21863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8" name="Picture 5" descr="L:\Screenshots\Mozilla Firefox_12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16505" y="2431805"/>
            <a:ext cx="3242931" cy="2072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4" name="Picture 4" descr="L:\Screenshots\Mozilla Firefox_118.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110139" y="1971090"/>
            <a:ext cx="3240000" cy="40457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Outbound Routing</a:t>
            </a:r>
            <a:br>
              <a:rPr lang="de-DE" dirty="0" smtClean="0"/>
            </a:br>
            <a:r>
              <a:rPr lang="de-DE" dirty="0" smtClean="0"/>
              <a:t>User Group </a:t>
            </a:r>
            <a:r>
              <a:rPr lang="de-DE" dirty="0" err="1" smtClean="0"/>
              <a:t>Dependencies</a:t>
            </a:r>
            <a:endParaRPr lang="de-DE" dirty="0"/>
          </a:p>
        </p:txBody>
      </p:sp>
      <p:grpSp>
        <p:nvGrpSpPr>
          <p:cNvPr id="5" name="Gruppieren 4"/>
          <p:cNvGrpSpPr/>
          <p:nvPr/>
        </p:nvGrpSpPr>
        <p:grpSpPr>
          <a:xfrm>
            <a:off x="4115422" y="2319367"/>
            <a:ext cx="1608863" cy="353943"/>
            <a:chOff x="4115420" y="1873532"/>
            <a:chExt cx="1608862" cy="353940"/>
          </a:xfrm>
        </p:grpSpPr>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420" y="1912392"/>
              <a:ext cx="1905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4284122" y="1873532"/>
              <a:ext cx="1440160" cy="353940"/>
            </a:xfrm>
            <a:prstGeom prst="rect">
              <a:avLst/>
            </a:prstGeom>
            <a:noFill/>
          </p:spPr>
          <p:txBody>
            <a:bodyPr wrap="square" rtlCol="0">
              <a:spAutoFit/>
            </a:bodyPr>
            <a:lstStyle/>
            <a:p>
              <a:pPr defTabSz="456918"/>
              <a:r>
                <a:rPr lang="de-DE" dirty="0">
                  <a:solidFill>
                    <a:prstClr val="black"/>
                  </a:solidFill>
                </a:rPr>
                <a:t>= </a:t>
              </a:r>
              <a:r>
                <a:rPr lang="de-DE" dirty="0" err="1" smtClean="0">
                  <a:solidFill>
                    <a:prstClr val="black"/>
                  </a:solidFill>
                </a:rPr>
                <a:t>assigned</a:t>
              </a:r>
              <a:endParaRPr lang="en-GB" dirty="0">
                <a:solidFill>
                  <a:prstClr val="black"/>
                </a:solidFill>
              </a:endParaRPr>
            </a:p>
          </p:txBody>
        </p:sp>
      </p:grpSp>
      <p:sp>
        <p:nvSpPr>
          <p:cNvPr id="19" name="Rechteck 18"/>
          <p:cNvSpPr/>
          <p:nvPr/>
        </p:nvSpPr>
        <p:spPr>
          <a:xfrm>
            <a:off x="3628750" y="5132894"/>
            <a:ext cx="552428" cy="23588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21" name="Gerade Verbindung mit Pfeil 20"/>
          <p:cNvCxnSpPr>
            <a:stCxn id="14" idx="3"/>
          </p:cNvCxnSpPr>
          <p:nvPr/>
        </p:nvCxnSpPr>
        <p:spPr>
          <a:xfrm flipV="1">
            <a:off x="3925928" y="2676296"/>
            <a:ext cx="3184211" cy="1"/>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6491684" y="2672217"/>
            <a:ext cx="0" cy="3992703"/>
          </a:xfrm>
          <a:prstGeom prst="straightConnector1">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endCxn id="43" idx="2"/>
          </p:cNvCxnSpPr>
          <p:nvPr/>
        </p:nvCxnSpPr>
        <p:spPr>
          <a:xfrm flipV="1">
            <a:off x="3909134" y="6450921"/>
            <a:ext cx="0" cy="213999"/>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7186" name="Picture 7" descr="L:\Screenshots\Mozilla Firefox_116.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747268" y="3598450"/>
            <a:ext cx="2880000" cy="74798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8" name="Picture 7" descr="L:\Screenshots\Mozilla Firefox_116.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747268" y="4318530"/>
            <a:ext cx="2880000" cy="4021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5" name="Gerade Verbindung mit Pfeil 34"/>
          <p:cNvCxnSpPr/>
          <p:nvPr/>
        </p:nvCxnSpPr>
        <p:spPr>
          <a:xfrm>
            <a:off x="3906056" y="6664920"/>
            <a:ext cx="2585628" cy="0"/>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4331444" y="5132894"/>
            <a:ext cx="504056" cy="23588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39" name="Gerade Verbindung mit Pfeil 38"/>
          <p:cNvCxnSpPr>
            <a:stCxn id="19" idx="3"/>
            <a:endCxn id="38" idx="1"/>
          </p:cNvCxnSpPr>
          <p:nvPr/>
        </p:nvCxnSpPr>
        <p:spPr>
          <a:xfrm>
            <a:off x="4181178" y="5250835"/>
            <a:ext cx="150266"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Wolke 41"/>
          <p:cNvSpPr/>
          <p:nvPr/>
        </p:nvSpPr>
        <p:spPr>
          <a:xfrm>
            <a:off x="4835580" y="1310419"/>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r>
              <a:rPr lang="de-DE" dirty="0">
                <a:solidFill>
                  <a:prstClr val="black"/>
                </a:solidFill>
              </a:rPr>
              <a:t>ITSP</a:t>
            </a:r>
            <a:br>
              <a:rPr lang="de-DE" dirty="0">
                <a:solidFill>
                  <a:prstClr val="black"/>
                </a:solidFill>
              </a:rPr>
            </a:br>
            <a:r>
              <a:rPr lang="de-DE" dirty="0">
                <a:solidFill>
                  <a:prstClr val="black"/>
                </a:solidFill>
              </a:rPr>
              <a:t>Internet</a:t>
            </a:r>
          </a:p>
        </p:txBody>
      </p:sp>
      <p:cxnSp>
        <p:nvCxnSpPr>
          <p:cNvPr id="44" name="Gerade Verbindung mit Pfeil 43"/>
          <p:cNvCxnSpPr>
            <a:stCxn id="42" idx="1"/>
            <a:endCxn id="49" idx="0"/>
          </p:cNvCxnSpPr>
          <p:nvPr/>
        </p:nvCxnSpPr>
        <p:spPr>
          <a:xfrm>
            <a:off x="5735640" y="2317457"/>
            <a:ext cx="1486" cy="709516"/>
          </a:xfrm>
          <a:prstGeom prst="straightConnector1">
            <a:avLst/>
          </a:prstGeom>
          <a:ln w="222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7" name="Gruppieren 36"/>
          <p:cNvGrpSpPr/>
          <p:nvPr/>
        </p:nvGrpSpPr>
        <p:grpSpPr>
          <a:xfrm>
            <a:off x="5078251" y="2982000"/>
            <a:ext cx="1292063" cy="271755"/>
            <a:chOff x="4990403" y="4643082"/>
            <a:chExt cx="1292063" cy="271755"/>
          </a:xfrm>
        </p:grpSpPr>
        <p:sp>
          <p:nvSpPr>
            <p:cNvPr id="47" name="Textfeld 46"/>
            <p:cNvSpPr txBox="1"/>
            <p:nvPr/>
          </p:nvSpPr>
          <p:spPr>
            <a:xfrm>
              <a:off x="4990403" y="4643082"/>
              <a:ext cx="1292063" cy="271755"/>
            </a:xfrm>
            <a:prstGeom prst="rect">
              <a:avLst/>
            </a:prstGeom>
            <a:noFill/>
            <a:ln>
              <a:noFill/>
              <a:prstDash val="solid"/>
            </a:ln>
          </p:spPr>
          <p:txBody>
            <a:bodyPr wrap="square" rtlCol="0">
              <a:spAutoFit/>
            </a:bodyPr>
            <a:lstStyle/>
            <a:p>
              <a:pPr algn="ctr" defTabSz="456918"/>
              <a:r>
                <a:rPr lang="de-DE" sz="1100" dirty="0">
                  <a:solidFill>
                    <a:prstClr val="black"/>
                  </a:solidFill>
                </a:rPr>
                <a:t>SIP-Gateway</a:t>
              </a:r>
              <a:endParaRPr lang="en-GB" sz="1100" dirty="0">
                <a:solidFill>
                  <a:prstClr val="black"/>
                </a:solidFill>
              </a:endParaRPr>
            </a:p>
          </p:txBody>
        </p:sp>
        <p:sp>
          <p:nvSpPr>
            <p:cNvPr id="49" name="Rechteck 48"/>
            <p:cNvSpPr/>
            <p:nvPr/>
          </p:nvSpPr>
          <p:spPr>
            <a:xfrm>
              <a:off x="5254760" y="4688063"/>
              <a:ext cx="789037" cy="1716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grpSp>
      <p:cxnSp>
        <p:nvCxnSpPr>
          <p:cNvPr id="57" name="Gerade Verbindung mit Pfeil 56"/>
          <p:cNvCxnSpPr>
            <a:endCxn id="49" idx="2"/>
          </p:cNvCxnSpPr>
          <p:nvPr/>
        </p:nvCxnSpPr>
        <p:spPr>
          <a:xfrm flipV="1">
            <a:off x="5737126" y="3198625"/>
            <a:ext cx="0" cy="1300321"/>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3" name="Rechteck 82"/>
          <p:cNvSpPr/>
          <p:nvPr/>
        </p:nvSpPr>
        <p:spPr>
          <a:xfrm>
            <a:off x="4773072" y="4425805"/>
            <a:ext cx="789037" cy="1716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84" name="Gerade Verbindung mit Pfeil 83"/>
          <p:cNvCxnSpPr/>
          <p:nvPr/>
        </p:nvCxnSpPr>
        <p:spPr>
          <a:xfrm>
            <a:off x="5579356" y="4498942"/>
            <a:ext cx="157770" cy="0"/>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5" name="Rechteck 84"/>
          <p:cNvSpPr/>
          <p:nvPr/>
        </p:nvSpPr>
        <p:spPr>
          <a:xfrm>
            <a:off x="4773072" y="4058815"/>
            <a:ext cx="789037" cy="1716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86" name="Gerade Verbindung mit Pfeil 85"/>
          <p:cNvCxnSpPr/>
          <p:nvPr/>
        </p:nvCxnSpPr>
        <p:spPr>
          <a:xfrm>
            <a:off x="3835990" y="4146522"/>
            <a:ext cx="937080"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a:stCxn id="38" idx="0"/>
          </p:cNvCxnSpPr>
          <p:nvPr/>
        </p:nvCxnSpPr>
        <p:spPr>
          <a:xfrm flipV="1">
            <a:off x="4583472" y="4144639"/>
            <a:ext cx="0" cy="988255"/>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a:stCxn id="85" idx="2"/>
          </p:cNvCxnSpPr>
          <p:nvPr/>
        </p:nvCxnSpPr>
        <p:spPr>
          <a:xfrm flipH="1">
            <a:off x="5164764" y="4230463"/>
            <a:ext cx="2824" cy="195342"/>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Gerade Verbindung mit Pfeil 98"/>
          <p:cNvCxnSpPr>
            <a:endCxn id="90" idx="1"/>
          </p:cNvCxnSpPr>
          <p:nvPr/>
        </p:nvCxnSpPr>
        <p:spPr>
          <a:xfrm>
            <a:off x="2287187" y="2634454"/>
            <a:ext cx="374755" cy="1959"/>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7178" name="Picture 5" descr="L:\Screenshots\Mozilla Firefox_120.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016506" y="1457262"/>
            <a:ext cx="2992686" cy="98882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0" name="Gerade Verbindung mit Pfeil 99"/>
          <p:cNvCxnSpPr>
            <a:stCxn id="102" idx="2"/>
          </p:cNvCxnSpPr>
          <p:nvPr/>
        </p:nvCxnSpPr>
        <p:spPr>
          <a:xfrm>
            <a:off x="2287187" y="2358227"/>
            <a:ext cx="0" cy="278186"/>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a:off x="1772481" y="2056408"/>
            <a:ext cx="1029411" cy="3018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43" name="Rechteck 42"/>
          <p:cNvSpPr/>
          <p:nvPr/>
        </p:nvSpPr>
        <p:spPr>
          <a:xfrm>
            <a:off x="3637089" y="6234897"/>
            <a:ext cx="544089" cy="2160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48" name="Rechteck 47"/>
          <p:cNvSpPr/>
          <p:nvPr/>
        </p:nvSpPr>
        <p:spPr>
          <a:xfrm>
            <a:off x="4331444" y="6234897"/>
            <a:ext cx="504136" cy="2160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50" name="Gerade Verbindung mit Pfeil 49"/>
          <p:cNvCxnSpPr>
            <a:endCxn id="48" idx="1"/>
          </p:cNvCxnSpPr>
          <p:nvPr/>
        </p:nvCxnSpPr>
        <p:spPr>
          <a:xfrm>
            <a:off x="4187268" y="6342909"/>
            <a:ext cx="144176"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a:endCxn id="19" idx="1"/>
          </p:cNvCxnSpPr>
          <p:nvPr/>
        </p:nvCxnSpPr>
        <p:spPr>
          <a:xfrm>
            <a:off x="3395340" y="5250005"/>
            <a:ext cx="233410" cy="83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a:endCxn id="43" idx="1"/>
          </p:cNvCxnSpPr>
          <p:nvPr/>
        </p:nvCxnSpPr>
        <p:spPr>
          <a:xfrm>
            <a:off x="3410341" y="6342909"/>
            <a:ext cx="226748"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22" descr="Newton_s"/>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1230140" y="2676296"/>
            <a:ext cx="1018032" cy="719328"/>
          </a:xfrm>
          <a:prstGeom prst="rect">
            <a:avLst/>
          </a:prstGeom>
          <a:solidFill>
            <a:schemeClr val="bg1"/>
          </a:solidFill>
          <a:effectLst/>
        </p:spPr>
      </p:pic>
      <p:cxnSp>
        <p:nvCxnSpPr>
          <p:cNvPr id="56" name="Gerade Verbindung mit Pfeil 55"/>
          <p:cNvCxnSpPr/>
          <p:nvPr/>
        </p:nvCxnSpPr>
        <p:spPr>
          <a:xfrm flipV="1">
            <a:off x="1739156" y="3396484"/>
            <a:ext cx="0" cy="388116"/>
          </a:xfrm>
          <a:prstGeom prst="straightConnector1">
            <a:avLst/>
          </a:prstGeom>
          <a:ln w="254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4" name="Textfeld 53"/>
          <p:cNvSpPr txBox="1"/>
          <p:nvPr/>
        </p:nvSpPr>
        <p:spPr>
          <a:xfrm>
            <a:off x="1073535" y="4279837"/>
            <a:ext cx="1512168" cy="353917"/>
          </a:xfrm>
          <a:prstGeom prst="rect">
            <a:avLst/>
          </a:prstGeom>
          <a:noFill/>
        </p:spPr>
        <p:txBody>
          <a:bodyPr wrap="square" lIns="91413" tIns="45707" rIns="91413" bIns="45707" rtlCol="0">
            <a:spAutoFit/>
          </a:bodyPr>
          <a:lstStyle/>
          <a:p>
            <a:pPr algn="ctr" defTabSz="456918"/>
            <a:r>
              <a:rPr lang="de-DE" dirty="0" smtClean="0">
                <a:solidFill>
                  <a:prstClr val="black"/>
                </a:solidFill>
              </a:rPr>
              <a:t>0[1-9]</a:t>
            </a:r>
            <a:r>
              <a:rPr lang="de-DE" dirty="0" err="1" smtClean="0">
                <a:solidFill>
                  <a:prstClr val="black"/>
                </a:solidFill>
              </a:rPr>
              <a:t>xxxxx</a:t>
            </a:r>
            <a:endParaRPr lang="de-DE" dirty="0">
              <a:solidFill>
                <a:prstClr val="black"/>
              </a:solidFill>
            </a:endParaRPr>
          </a:p>
        </p:txBody>
      </p:sp>
      <p:sp>
        <p:nvSpPr>
          <p:cNvPr id="58" name="Textfeld 57"/>
          <p:cNvSpPr txBox="1"/>
          <p:nvPr/>
        </p:nvSpPr>
        <p:spPr>
          <a:xfrm>
            <a:off x="1073535" y="3704876"/>
            <a:ext cx="1512168" cy="353943"/>
          </a:xfrm>
          <a:prstGeom prst="rect">
            <a:avLst/>
          </a:prstGeom>
          <a:noFill/>
        </p:spPr>
        <p:txBody>
          <a:bodyPr wrap="square" lIns="91413" tIns="45707" rIns="91413" bIns="45707" rtlCol="0">
            <a:spAutoFit/>
          </a:bodyPr>
          <a:lstStyle/>
          <a:p>
            <a:pPr algn="ctr" defTabSz="456918"/>
            <a:r>
              <a:rPr lang="de-DE" dirty="0">
                <a:solidFill>
                  <a:prstClr val="black"/>
                </a:solidFill>
              </a:rPr>
              <a:t>005251xxxxxx</a:t>
            </a:r>
          </a:p>
        </p:txBody>
      </p:sp>
      <p:sp>
        <p:nvSpPr>
          <p:cNvPr id="60" name="Textfeld 59"/>
          <p:cNvSpPr txBox="1"/>
          <p:nvPr/>
        </p:nvSpPr>
        <p:spPr>
          <a:xfrm>
            <a:off x="1073535" y="4003166"/>
            <a:ext cx="1512168" cy="353943"/>
          </a:xfrm>
          <a:prstGeom prst="rect">
            <a:avLst/>
          </a:prstGeom>
          <a:noFill/>
        </p:spPr>
        <p:txBody>
          <a:bodyPr wrap="square" lIns="91413" tIns="45707" rIns="91413" bIns="45707" rtlCol="0">
            <a:spAutoFit/>
          </a:bodyPr>
          <a:lstStyle/>
          <a:p>
            <a:pPr algn="ctr" defTabSz="456918"/>
            <a:r>
              <a:rPr lang="de-DE" dirty="0" err="1" smtClean="0">
                <a:solidFill>
                  <a:prstClr val="black"/>
                </a:solidFill>
              </a:rPr>
              <a:t>or</a:t>
            </a:r>
            <a:endParaRPr lang="de-DE" dirty="0">
              <a:solidFill>
                <a:prstClr val="black"/>
              </a:solidFill>
            </a:endParaRPr>
          </a:p>
        </p:txBody>
      </p:sp>
      <p:cxnSp>
        <p:nvCxnSpPr>
          <p:cNvPr id="61" name="Gerade Verbindung mit Pfeil 60"/>
          <p:cNvCxnSpPr/>
          <p:nvPr/>
        </p:nvCxnSpPr>
        <p:spPr>
          <a:xfrm flipV="1">
            <a:off x="587028" y="4436688"/>
            <a:ext cx="0" cy="788072"/>
          </a:xfrm>
          <a:prstGeom prst="straightConnector1">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flipV="1">
            <a:off x="371004" y="3881844"/>
            <a:ext cx="0" cy="2423036"/>
          </a:xfrm>
          <a:prstGeom prst="straightConnector1">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a:off x="371004" y="6304880"/>
            <a:ext cx="360040"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Gerade Verbindung mit Pfeil 66"/>
          <p:cNvCxnSpPr/>
          <p:nvPr/>
        </p:nvCxnSpPr>
        <p:spPr>
          <a:xfrm>
            <a:off x="587028" y="5224760"/>
            <a:ext cx="157972"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p:cNvCxnSpPr>
            <a:endCxn id="58" idx="1"/>
          </p:cNvCxnSpPr>
          <p:nvPr/>
        </p:nvCxnSpPr>
        <p:spPr>
          <a:xfrm>
            <a:off x="371004" y="3881843"/>
            <a:ext cx="702531" cy="5"/>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p:nvPr/>
        </p:nvCxnSpPr>
        <p:spPr>
          <a:xfrm>
            <a:off x="587028" y="4436688"/>
            <a:ext cx="716887" cy="0"/>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7" name="Rechteck 86"/>
          <p:cNvSpPr/>
          <p:nvPr/>
        </p:nvSpPr>
        <p:spPr>
          <a:xfrm>
            <a:off x="7111581" y="2568285"/>
            <a:ext cx="3241535" cy="28021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sp>
        <p:nvSpPr>
          <p:cNvPr id="90" name="Rechteck 89"/>
          <p:cNvSpPr/>
          <p:nvPr/>
        </p:nvSpPr>
        <p:spPr>
          <a:xfrm>
            <a:off x="2661942" y="2496338"/>
            <a:ext cx="1244114" cy="28015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pic>
        <p:nvPicPr>
          <p:cNvPr id="9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6106" y="2496340"/>
            <a:ext cx="190500" cy="27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5" name="Picture 6" descr="L:\Screenshots\Mozilla Firefox_116.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801892" y="3292591"/>
            <a:ext cx="1345914" cy="29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582912"/>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 descr="G:\Screenshots\Mozilla Firefox_26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a:stretch/>
        </p:blipFill>
        <p:spPr bwMode="auto">
          <a:xfrm>
            <a:off x="1037028" y="2644914"/>
            <a:ext cx="6241301" cy="10409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4" descr="C:\Users\kopowski_t\Desktop\Oasy\Galilei\Screenshots\Mozilla Firefox_09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43944" y="1984400"/>
            <a:ext cx="5571242" cy="3864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SIP-Gateway</a:t>
            </a:r>
            <a:endParaRPr lang="de-DE" dirty="0"/>
          </a:p>
        </p:txBody>
      </p:sp>
      <p:pic>
        <p:nvPicPr>
          <p:cNvPr id="20" name="Picture 22" descr="Newton_s"/>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1054967" y="4722032"/>
            <a:ext cx="1018032" cy="719328"/>
          </a:xfrm>
          <a:prstGeom prst="rect">
            <a:avLst/>
          </a:prstGeom>
          <a:noFill/>
          <a:effectLst/>
        </p:spPr>
      </p:pic>
      <p:sp>
        <p:nvSpPr>
          <p:cNvPr id="4" name="Foliennummernplatzhalter 3"/>
          <p:cNvSpPr>
            <a:spLocks noGrp="1"/>
          </p:cNvSpPr>
          <p:nvPr>
            <p:ph type="sldNum" sz="quarter" idx="12"/>
          </p:nvPr>
        </p:nvSpPr>
        <p:spPr>
          <a:xfrm>
            <a:off x="7643812" y="7004553"/>
            <a:ext cx="2492004" cy="403226"/>
          </a:xfrm>
        </p:spPr>
        <p:txBody>
          <a:bodyPr/>
          <a:lstStyle/>
          <a:p>
            <a:fld id="{6EF70C66-DF0F-408C-A41E-239540566B1B}" type="slidenum">
              <a:rPr lang="de-DE" smtClean="0">
                <a:solidFill>
                  <a:prstClr val="black">
                    <a:tint val="75000"/>
                  </a:prstClr>
                </a:solidFill>
              </a:rPr>
              <a:pPr/>
              <a:t>91</a:t>
            </a:fld>
            <a:endParaRPr lang="de-DE">
              <a:solidFill>
                <a:prstClr val="black">
                  <a:tint val="75000"/>
                </a:prstClr>
              </a:solidFill>
            </a:endParaRPr>
          </a:p>
        </p:txBody>
      </p:sp>
      <p:sp>
        <p:nvSpPr>
          <p:cNvPr id="5" name="Textfeld 4"/>
          <p:cNvSpPr txBox="1"/>
          <p:nvPr/>
        </p:nvSpPr>
        <p:spPr>
          <a:xfrm>
            <a:off x="4227823" y="1408335"/>
            <a:ext cx="2232248" cy="353943"/>
          </a:xfrm>
          <a:prstGeom prst="rect">
            <a:avLst/>
          </a:prstGeom>
          <a:noFill/>
        </p:spPr>
        <p:txBody>
          <a:bodyPr wrap="square" rtlCol="0">
            <a:spAutoFit/>
          </a:bodyPr>
          <a:lstStyle/>
          <a:p>
            <a:pPr algn="ctr"/>
            <a:r>
              <a:rPr lang="de-DE" dirty="0" smtClean="0"/>
              <a:t>The „</a:t>
            </a:r>
            <a:r>
              <a:rPr lang="de-DE" dirty="0" err="1" smtClean="0"/>
              <a:t>Dial-command</a:t>
            </a:r>
            <a:r>
              <a:rPr lang="de-DE" dirty="0" smtClean="0"/>
              <a:t>“</a:t>
            </a:r>
            <a:endParaRPr lang="en-GB" dirty="0"/>
          </a:p>
        </p:txBody>
      </p:sp>
      <p:sp>
        <p:nvSpPr>
          <p:cNvPr id="29" name="Textfeld 28"/>
          <p:cNvSpPr txBox="1"/>
          <p:nvPr/>
        </p:nvSpPr>
        <p:spPr>
          <a:xfrm>
            <a:off x="7633008" y="4022457"/>
            <a:ext cx="1008112" cy="353943"/>
          </a:xfrm>
          <a:prstGeom prst="rect">
            <a:avLst/>
          </a:prstGeom>
          <a:noFill/>
        </p:spPr>
        <p:txBody>
          <a:bodyPr wrap="square" rtlCol="0">
            <a:spAutoFit/>
          </a:bodyPr>
          <a:lstStyle/>
          <a:p>
            <a:pPr algn="ctr"/>
            <a:r>
              <a:rPr lang="de-DE" dirty="0" smtClean="0"/>
              <a:t>{</a:t>
            </a:r>
            <a:r>
              <a:rPr lang="de-DE" dirty="0" err="1" smtClean="0"/>
              <a:t>prefix</a:t>
            </a:r>
            <a:r>
              <a:rPr lang="de-DE" dirty="0" smtClean="0"/>
              <a:t>}</a:t>
            </a:r>
            <a:endParaRPr lang="en-GB" dirty="0"/>
          </a:p>
        </p:txBody>
      </p:sp>
      <p:sp>
        <p:nvSpPr>
          <p:cNvPr id="33" name="Textfeld 32"/>
          <p:cNvSpPr txBox="1"/>
          <p:nvPr/>
        </p:nvSpPr>
        <p:spPr>
          <a:xfrm>
            <a:off x="7506613" y="4576688"/>
            <a:ext cx="1260902" cy="353943"/>
          </a:xfrm>
          <a:prstGeom prst="rect">
            <a:avLst/>
          </a:prstGeom>
          <a:noFill/>
        </p:spPr>
        <p:txBody>
          <a:bodyPr wrap="square" rtlCol="0">
            <a:spAutoFit/>
          </a:bodyPr>
          <a:lstStyle/>
          <a:p>
            <a:pPr algn="ctr"/>
            <a:r>
              <a:rPr lang="de-DE" dirty="0" smtClean="0"/>
              <a:t>{</a:t>
            </a:r>
            <a:r>
              <a:rPr lang="de-DE" dirty="0" err="1" smtClean="0"/>
              <a:t>number</a:t>
            </a:r>
            <a:r>
              <a:rPr lang="de-DE" dirty="0" smtClean="0"/>
              <a:t>}</a:t>
            </a:r>
            <a:endParaRPr lang="en-GB" dirty="0"/>
          </a:p>
        </p:txBody>
      </p:sp>
      <p:sp>
        <p:nvSpPr>
          <p:cNvPr id="35" name="Textfeld 34"/>
          <p:cNvSpPr txBox="1"/>
          <p:nvPr/>
        </p:nvSpPr>
        <p:spPr>
          <a:xfrm>
            <a:off x="2543944" y="4576688"/>
            <a:ext cx="3079516" cy="353943"/>
          </a:xfrm>
          <a:prstGeom prst="rect">
            <a:avLst/>
          </a:prstGeom>
          <a:noFill/>
        </p:spPr>
        <p:txBody>
          <a:bodyPr wrap="square" rtlCol="0">
            <a:spAutoFit/>
          </a:bodyPr>
          <a:lstStyle/>
          <a:p>
            <a:r>
              <a:rPr lang="de-DE" dirty="0" err="1" smtClean="0"/>
              <a:t>Dialling</a:t>
            </a:r>
            <a:r>
              <a:rPr lang="de-DE" dirty="0" smtClean="0"/>
              <a:t> </a:t>
            </a:r>
            <a:r>
              <a:rPr lang="de-DE" dirty="0" err="1" smtClean="0"/>
              <a:t>without</a:t>
            </a:r>
            <a:r>
              <a:rPr lang="de-DE" dirty="0" smtClean="0"/>
              <a:t> </a:t>
            </a:r>
            <a:r>
              <a:rPr lang="de-DE" dirty="0" err="1" smtClean="0"/>
              <a:t>line</a:t>
            </a:r>
            <a:r>
              <a:rPr lang="de-DE" dirty="0" smtClean="0"/>
              <a:t> </a:t>
            </a:r>
            <a:r>
              <a:rPr lang="de-DE" dirty="0" err="1" smtClean="0"/>
              <a:t>access</a:t>
            </a:r>
            <a:r>
              <a:rPr lang="de-DE" dirty="0" smtClean="0"/>
              <a:t> </a:t>
            </a:r>
            <a:r>
              <a:rPr lang="de-DE" dirty="0" err="1" smtClean="0"/>
              <a:t>code</a:t>
            </a:r>
            <a:endParaRPr lang="en-GB" dirty="0"/>
          </a:p>
        </p:txBody>
      </p:sp>
      <p:sp>
        <p:nvSpPr>
          <p:cNvPr id="36" name="Textfeld 35"/>
          <p:cNvSpPr txBox="1"/>
          <p:nvPr/>
        </p:nvSpPr>
        <p:spPr>
          <a:xfrm>
            <a:off x="2543944" y="5156173"/>
            <a:ext cx="3693126" cy="353943"/>
          </a:xfrm>
          <a:prstGeom prst="rect">
            <a:avLst/>
          </a:prstGeom>
          <a:noFill/>
        </p:spPr>
        <p:txBody>
          <a:bodyPr wrap="square" rtlCol="0">
            <a:spAutoFit/>
          </a:bodyPr>
          <a:lstStyle/>
          <a:p>
            <a:r>
              <a:rPr lang="de-DE" dirty="0" err="1"/>
              <a:t>Dialling</a:t>
            </a:r>
            <a:r>
              <a:rPr lang="de-DE" dirty="0"/>
              <a:t> </a:t>
            </a:r>
            <a:r>
              <a:rPr lang="de-DE" dirty="0" err="1" smtClean="0"/>
              <a:t>with</a:t>
            </a:r>
            <a:r>
              <a:rPr lang="de-DE" dirty="0" smtClean="0"/>
              <a:t> </a:t>
            </a:r>
            <a:r>
              <a:rPr lang="de-DE" dirty="0" err="1" smtClean="0"/>
              <a:t>one</a:t>
            </a:r>
            <a:r>
              <a:rPr lang="de-DE" dirty="0" smtClean="0"/>
              <a:t>-digit </a:t>
            </a:r>
            <a:r>
              <a:rPr lang="de-DE" dirty="0" err="1" smtClean="0"/>
              <a:t>line</a:t>
            </a:r>
            <a:r>
              <a:rPr lang="de-DE" dirty="0" smtClean="0"/>
              <a:t> </a:t>
            </a:r>
            <a:r>
              <a:rPr lang="de-DE" dirty="0" err="1" smtClean="0"/>
              <a:t>access</a:t>
            </a:r>
            <a:r>
              <a:rPr lang="de-DE" dirty="0" smtClean="0"/>
              <a:t> </a:t>
            </a:r>
            <a:r>
              <a:rPr lang="de-DE" dirty="0" err="1" smtClean="0"/>
              <a:t>code</a:t>
            </a:r>
            <a:endParaRPr lang="en-GB" dirty="0"/>
          </a:p>
        </p:txBody>
      </p:sp>
      <p:sp>
        <p:nvSpPr>
          <p:cNvPr id="37" name="Textfeld 36"/>
          <p:cNvSpPr txBox="1"/>
          <p:nvPr/>
        </p:nvSpPr>
        <p:spPr>
          <a:xfrm>
            <a:off x="7506613" y="5183232"/>
            <a:ext cx="1260902" cy="353943"/>
          </a:xfrm>
          <a:prstGeom prst="rect">
            <a:avLst/>
          </a:prstGeom>
          <a:noFill/>
        </p:spPr>
        <p:txBody>
          <a:bodyPr wrap="square" rtlCol="0">
            <a:spAutoFit/>
          </a:bodyPr>
          <a:lstStyle/>
          <a:p>
            <a:pPr algn="ctr"/>
            <a:r>
              <a:rPr lang="de-DE" dirty="0" smtClean="0"/>
              <a:t>{number:1}</a:t>
            </a:r>
            <a:endParaRPr lang="en-GB" dirty="0"/>
          </a:p>
        </p:txBody>
      </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76317" y="5666128"/>
            <a:ext cx="5207268" cy="15369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descr="G:\Screenshots\Mozilla Firefox_29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179316" y="3678260"/>
            <a:ext cx="4099014" cy="6905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8" name="Gerade Verbindung mit Pfeil 37"/>
          <p:cNvCxnSpPr/>
          <p:nvPr/>
        </p:nvCxnSpPr>
        <p:spPr>
          <a:xfrm>
            <a:off x="6063064" y="4786613"/>
            <a:ext cx="1384646" cy="685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flipV="1">
            <a:off x="6063064" y="5346674"/>
            <a:ext cx="1384646" cy="1353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5949038" y="3776980"/>
            <a:ext cx="692382" cy="44530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44" name="Rechteck 43"/>
          <p:cNvSpPr/>
          <p:nvPr/>
        </p:nvSpPr>
        <p:spPr>
          <a:xfrm>
            <a:off x="731044" y="6723711"/>
            <a:ext cx="3168351" cy="47937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45" name="Textfeld 44"/>
          <p:cNvSpPr txBox="1"/>
          <p:nvPr/>
        </p:nvSpPr>
        <p:spPr>
          <a:xfrm>
            <a:off x="7506613" y="6739743"/>
            <a:ext cx="1260902" cy="353943"/>
          </a:xfrm>
          <a:prstGeom prst="rect">
            <a:avLst/>
          </a:prstGeom>
          <a:noFill/>
        </p:spPr>
        <p:txBody>
          <a:bodyPr wrap="square" rtlCol="0">
            <a:spAutoFit/>
          </a:bodyPr>
          <a:lstStyle/>
          <a:p>
            <a:pPr algn="ctr"/>
            <a:r>
              <a:rPr lang="de-DE" dirty="0" smtClean="0"/>
              <a:t>{</a:t>
            </a:r>
            <a:r>
              <a:rPr lang="de-DE" dirty="0" err="1" smtClean="0"/>
              <a:t>gateway</a:t>
            </a:r>
            <a:r>
              <a:rPr lang="de-DE" dirty="0" smtClean="0"/>
              <a:t>}</a:t>
            </a:r>
            <a:endParaRPr lang="en-GB" dirty="0"/>
          </a:p>
        </p:txBody>
      </p:sp>
      <p:cxnSp>
        <p:nvCxnSpPr>
          <p:cNvPr id="46" name="Gerade Verbindung mit Pfeil 45"/>
          <p:cNvCxnSpPr>
            <a:stCxn id="44" idx="3"/>
          </p:cNvCxnSpPr>
          <p:nvPr/>
        </p:nvCxnSpPr>
        <p:spPr>
          <a:xfrm flipV="1">
            <a:off x="3899395" y="6916715"/>
            <a:ext cx="3548315" cy="4668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7" name="Rechteck 46"/>
          <p:cNvSpPr/>
          <p:nvPr/>
        </p:nvSpPr>
        <p:spPr>
          <a:xfrm>
            <a:off x="1054967" y="2784025"/>
            <a:ext cx="1126796" cy="23134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13" name="Rechteck 12"/>
          <p:cNvSpPr/>
          <p:nvPr/>
        </p:nvSpPr>
        <p:spPr>
          <a:xfrm>
            <a:off x="3179951" y="5466073"/>
            <a:ext cx="3605484" cy="400110"/>
          </a:xfrm>
          <a:prstGeom prst="rect">
            <a:avLst/>
          </a:prstGeom>
        </p:spPr>
        <p:txBody>
          <a:bodyPr wrap="square">
            <a:spAutoFit/>
          </a:bodyPr>
          <a:lstStyle/>
          <a:p>
            <a:r>
              <a:rPr lang="en-GB" sz="1000" dirty="0" err="1"/>
              <a:t>Dialing</a:t>
            </a:r>
            <a:r>
              <a:rPr lang="en-GB" sz="1000" dirty="0"/>
              <a:t> 06889325 to gateway </a:t>
            </a:r>
            <a:r>
              <a:rPr lang="en-GB" sz="1000" dirty="0" smtClean="0"/>
              <a:t/>
            </a:r>
            <a:br>
              <a:rPr lang="en-GB" sz="1000" dirty="0" smtClean="0"/>
            </a:br>
            <a:r>
              <a:rPr lang="en-GB" sz="1000" dirty="0" smtClean="0"/>
              <a:t>Calling </a:t>
            </a:r>
            <a:r>
              <a:rPr lang="en-GB" sz="1000" dirty="0" smtClean="0"/>
              <a:t>SIP/052516889325@gw_7_siptrunk</a:t>
            </a:r>
            <a:endParaRPr lang="en-GB" sz="1000" dirty="0"/>
          </a:p>
        </p:txBody>
      </p:sp>
      <p:sp>
        <p:nvSpPr>
          <p:cNvPr id="15" name="Rechteck 14"/>
          <p:cNvSpPr/>
          <p:nvPr/>
        </p:nvSpPr>
        <p:spPr>
          <a:xfrm>
            <a:off x="3179951" y="4864720"/>
            <a:ext cx="3461469" cy="400110"/>
          </a:xfrm>
          <a:prstGeom prst="rect">
            <a:avLst/>
          </a:prstGeom>
        </p:spPr>
        <p:txBody>
          <a:bodyPr wrap="square">
            <a:spAutoFit/>
          </a:bodyPr>
          <a:lstStyle/>
          <a:p>
            <a:r>
              <a:rPr lang="en-GB" sz="1000" dirty="0" err="1"/>
              <a:t>Dialing</a:t>
            </a:r>
            <a:r>
              <a:rPr lang="en-GB" sz="1000" dirty="0"/>
              <a:t> 6889325 to gateway </a:t>
            </a:r>
            <a:r>
              <a:rPr lang="en-GB" sz="1000" dirty="0" smtClean="0"/>
              <a:t/>
            </a:r>
            <a:br>
              <a:rPr lang="en-GB" sz="1000" dirty="0" smtClean="0"/>
            </a:br>
            <a:r>
              <a:rPr lang="en-GB" sz="1000" dirty="0" smtClean="0"/>
              <a:t>Calling </a:t>
            </a:r>
            <a:r>
              <a:rPr lang="en-GB" sz="1000" dirty="0" smtClean="0"/>
              <a:t>SIP/052516889325@gw_7_siptrunk</a:t>
            </a:r>
            <a:endParaRPr lang="en-GB" sz="1000" dirty="0"/>
          </a:p>
        </p:txBody>
      </p:sp>
      <p:cxnSp>
        <p:nvCxnSpPr>
          <p:cNvPr id="21" name="Gerade Verbindung mit Pfeil 20"/>
          <p:cNvCxnSpPr/>
          <p:nvPr/>
        </p:nvCxnSpPr>
        <p:spPr>
          <a:xfrm>
            <a:off x="6525102" y="4222288"/>
            <a:ext cx="922608"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3" name="Rechteck 52"/>
          <p:cNvSpPr/>
          <p:nvPr/>
        </p:nvSpPr>
        <p:spPr>
          <a:xfrm>
            <a:off x="7447710" y="3812540"/>
            <a:ext cx="1378709" cy="331924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62" name="Textfeld 61"/>
          <p:cNvSpPr txBox="1"/>
          <p:nvPr/>
        </p:nvSpPr>
        <p:spPr>
          <a:xfrm>
            <a:off x="7506613" y="4904725"/>
            <a:ext cx="1260902" cy="353943"/>
          </a:xfrm>
          <a:prstGeom prst="rect">
            <a:avLst/>
          </a:prstGeom>
          <a:noFill/>
        </p:spPr>
        <p:txBody>
          <a:bodyPr wrap="square" rtlCol="0">
            <a:spAutoFit/>
          </a:bodyPr>
          <a:lstStyle/>
          <a:p>
            <a:pPr algn="ctr"/>
            <a:r>
              <a:rPr lang="de-DE" dirty="0" err="1" smtClean="0"/>
              <a:t>or</a:t>
            </a:r>
            <a:endParaRPr lang="en-GB" dirty="0"/>
          </a:p>
        </p:txBody>
      </p:sp>
      <p:sp>
        <p:nvSpPr>
          <p:cNvPr id="63" name="Textfeld 62"/>
          <p:cNvSpPr txBox="1"/>
          <p:nvPr/>
        </p:nvSpPr>
        <p:spPr>
          <a:xfrm>
            <a:off x="7506613" y="5869846"/>
            <a:ext cx="1260902" cy="353943"/>
          </a:xfrm>
          <a:prstGeom prst="rect">
            <a:avLst/>
          </a:prstGeom>
          <a:noFill/>
        </p:spPr>
        <p:txBody>
          <a:bodyPr wrap="square" rtlCol="0">
            <a:spAutoFit/>
          </a:bodyPr>
          <a:lstStyle/>
          <a:p>
            <a:pPr algn="ctr"/>
            <a:r>
              <a:rPr lang="de-DE" dirty="0" smtClean="0"/>
              <a:t>@</a:t>
            </a:r>
            <a:endParaRPr lang="en-GB" dirty="0"/>
          </a:p>
        </p:txBody>
      </p:sp>
      <p:cxnSp>
        <p:nvCxnSpPr>
          <p:cNvPr id="64" name="Gerade Verbindung mit Pfeil 63"/>
          <p:cNvCxnSpPr/>
          <p:nvPr/>
        </p:nvCxnSpPr>
        <p:spPr>
          <a:xfrm>
            <a:off x="2116891" y="5057646"/>
            <a:ext cx="485775"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descr="G:\Screenshots\Mozilla Firefox_29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
          <a:stretch/>
        </p:blipFill>
        <p:spPr bwMode="auto">
          <a:xfrm>
            <a:off x="1017904" y="3685880"/>
            <a:ext cx="2083515" cy="6905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99728"/>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opowski_t\Desktop\Oasy\Galilei\Screenshots\Mozilla Firefox_10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2180" y="1552352"/>
            <a:ext cx="8201712" cy="3088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Gateway-Groups</a:t>
            </a:r>
            <a:endParaRPr lang="de-DE" dirty="0"/>
          </a:p>
        </p:txBody>
      </p:sp>
      <p:pic>
        <p:nvPicPr>
          <p:cNvPr id="4099" name="Picture 3" descr="C:\Users\kopowski_t\Desktop\Oasy\Galilei\Screenshots\Mozilla Firefox_077.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88936" y="2272912"/>
            <a:ext cx="4758749" cy="44640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echteck 18"/>
          <p:cNvSpPr/>
          <p:nvPr/>
        </p:nvSpPr>
        <p:spPr>
          <a:xfrm>
            <a:off x="5555581" y="3576627"/>
            <a:ext cx="452598" cy="41915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22" name="Gerade Verbindung mit Pfeil 21"/>
          <p:cNvCxnSpPr>
            <a:stCxn id="19" idx="0"/>
          </p:cNvCxnSpPr>
          <p:nvPr/>
        </p:nvCxnSpPr>
        <p:spPr>
          <a:xfrm flipV="1">
            <a:off x="5781880" y="2560463"/>
            <a:ext cx="2149964" cy="101616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7931844" y="2560463"/>
            <a:ext cx="2592288" cy="396044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20" name="Rechteck 19"/>
          <p:cNvSpPr/>
          <p:nvPr/>
        </p:nvSpPr>
        <p:spPr>
          <a:xfrm>
            <a:off x="8579916" y="3424561"/>
            <a:ext cx="1656184" cy="266429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16" name="Textfeld 15"/>
          <p:cNvSpPr txBox="1"/>
          <p:nvPr/>
        </p:nvSpPr>
        <p:spPr>
          <a:xfrm>
            <a:off x="3395340" y="5054606"/>
            <a:ext cx="2396812" cy="738637"/>
          </a:xfrm>
          <a:prstGeom prst="rect">
            <a:avLst/>
          </a:prstGeom>
        </p:spPr>
        <p:style>
          <a:lnRef idx="1">
            <a:schemeClr val="accent6"/>
          </a:lnRef>
          <a:fillRef idx="2">
            <a:schemeClr val="accent6"/>
          </a:fillRef>
          <a:effectRef idx="1">
            <a:schemeClr val="accent6"/>
          </a:effectRef>
          <a:fontRef idx="minor">
            <a:schemeClr val="dk1"/>
          </a:fontRef>
        </p:style>
        <p:txBody>
          <a:bodyPr wrap="square" lIns="91413" tIns="45707" rIns="91413" bIns="45707" rtlCol="0">
            <a:spAutoFit/>
          </a:bodyPr>
          <a:lstStyle/>
          <a:p>
            <a:pPr defTabSz="456918"/>
            <a:r>
              <a:rPr lang="de-DE" sz="2100" dirty="0" err="1" smtClean="0">
                <a:solidFill>
                  <a:prstClr val="black"/>
                </a:solidFill>
              </a:rPr>
              <a:t>Entries</a:t>
            </a:r>
            <a:r>
              <a:rPr lang="de-DE" sz="2100" dirty="0" smtClean="0">
                <a:solidFill>
                  <a:prstClr val="black"/>
                </a:solidFill>
              </a:rPr>
              <a:t> </a:t>
            </a:r>
            <a:r>
              <a:rPr lang="de-DE" sz="2100" dirty="0" err="1" smtClean="0">
                <a:solidFill>
                  <a:prstClr val="black"/>
                </a:solidFill>
              </a:rPr>
              <a:t>from</a:t>
            </a:r>
            <a:r>
              <a:rPr lang="de-DE" sz="2100" dirty="0" smtClean="0">
                <a:solidFill>
                  <a:prstClr val="black"/>
                </a:solidFill>
              </a:rPr>
              <a:t> </a:t>
            </a:r>
            <a:r>
              <a:rPr lang="de-DE" sz="2100" dirty="0" err="1" smtClean="0">
                <a:solidFill>
                  <a:prstClr val="black"/>
                </a:solidFill>
              </a:rPr>
              <a:t>the</a:t>
            </a:r>
            <a:r>
              <a:rPr lang="de-DE" sz="2100" dirty="0" smtClean="0">
                <a:solidFill>
                  <a:prstClr val="black"/>
                </a:solidFill>
              </a:rPr>
              <a:t> </a:t>
            </a:r>
            <a:r>
              <a:rPr lang="de-DE" sz="2100" dirty="0">
                <a:solidFill>
                  <a:prstClr val="black"/>
                </a:solidFill>
              </a:rPr>
              <a:t/>
            </a:r>
            <a:br>
              <a:rPr lang="de-DE" sz="2100" dirty="0">
                <a:solidFill>
                  <a:prstClr val="black"/>
                </a:solidFill>
              </a:rPr>
            </a:br>
            <a:r>
              <a:rPr lang="de-DE" sz="2100" dirty="0">
                <a:solidFill>
                  <a:prstClr val="black"/>
                </a:solidFill>
              </a:rPr>
              <a:t>„Setup Agent“</a:t>
            </a:r>
            <a:endParaRPr lang="en-GB" sz="2100" dirty="0">
              <a:solidFill>
                <a:prstClr val="black"/>
              </a:solidFill>
            </a:endParaRPr>
          </a:p>
        </p:txBody>
      </p:sp>
      <p:cxnSp>
        <p:nvCxnSpPr>
          <p:cNvPr id="17" name="Gerade Verbindung mit Pfeil 16"/>
          <p:cNvCxnSpPr>
            <a:endCxn id="20" idx="1"/>
          </p:cNvCxnSpPr>
          <p:nvPr/>
        </p:nvCxnSpPr>
        <p:spPr>
          <a:xfrm flipV="1">
            <a:off x="5799223" y="4756709"/>
            <a:ext cx="2780693" cy="62106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5947619" y="6874847"/>
            <a:ext cx="4360489" cy="353943"/>
          </a:xfrm>
          <a:prstGeom prst="rect">
            <a:avLst/>
          </a:prstGeom>
          <a:ln w="25400">
            <a:solidFill>
              <a:schemeClr val="accent6"/>
            </a:solidFill>
          </a:ln>
        </p:spPr>
        <p:txBody>
          <a:bodyPr wrap="none">
            <a:spAutoFit/>
          </a:bodyPr>
          <a:lstStyle/>
          <a:p>
            <a:r>
              <a:rPr lang="en-GB" dirty="0"/>
              <a:t>^(?:(?:(?:0049|\+49|49|0)?5251)?508809)?(.*)</a:t>
            </a:r>
          </a:p>
        </p:txBody>
      </p:sp>
      <p:cxnSp>
        <p:nvCxnSpPr>
          <p:cNvPr id="12" name="Gerade Verbindung mit Pfeil 11"/>
          <p:cNvCxnSpPr>
            <a:stCxn id="11" idx="0"/>
          </p:cNvCxnSpPr>
          <p:nvPr/>
        </p:nvCxnSpPr>
        <p:spPr>
          <a:xfrm flipV="1">
            <a:off x="8127864" y="4756708"/>
            <a:ext cx="740084" cy="211813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749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kopowski_t\Desktop\Oasy\Galilei\Screenshots\Mozilla Firefox_10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2180" y="1552352"/>
            <a:ext cx="8201712" cy="3088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2" name="Picture 2" descr="L:\Screenshots\Mozilla Firefox_11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152196" y="2128422"/>
            <a:ext cx="4428273" cy="43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Gateway-Groups</a:t>
            </a:r>
            <a:endParaRPr lang="de-DE" dirty="0"/>
          </a:p>
        </p:txBody>
      </p:sp>
      <p:sp>
        <p:nvSpPr>
          <p:cNvPr id="19" name="Rechteck 18"/>
          <p:cNvSpPr/>
          <p:nvPr/>
        </p:nvSpPr>
        <p:spPr>
          <a:xfrm>
            <a:off x="5596682" y="3576627"/>
            <a:ext cx="432047" cy="41915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22" name="Gerade Verbindung mit Pfeil 21"/>
          <p:cNvCxnSpPr>
            <a:stCxn id="19" idx="0"/>
          </p:cNvCxnSpPr>
          <p:nvPr/>
        </p:nvCxnSpPr>
        <p:spPr>
          <a:xfrm flipV="1">
            <a:off x="5812706" y="2344439"/>
            <a:ext cx="2263154" cy="123218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8867949" y="3496569"/>
            <a:ext cx="1368152" cy="274435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15" name="Rechteck 14"/>
          <p:cNvSpPr/>
          <p:nvPr/>
        </p:nvSpPr>
        <p:spPr>
          <a:xfrm>
            <a:off x="8075860" y="2344439"/>
            <a:ext cx="2331758" cy="403244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12" name="Textfeld 11"/>
          <p:cNvSpPr txBox="1"/>
          <p:nvPr/>
        </p:nvSpPr>
        <p:spPr>
          <a:xfrm>
            <a:off x="3597550" y="5054605"/>
            <a:ext cx="2396812" cy="1708134"/>
          </a:xfrm>
          <a:prstGeom prst="rect">
            <a:avLst/>
          </a:prstGeom>
        </p:spPr>
        <p:style>
          <a:lnRef idx="1">
            <a:schemeClr val="accent6"/>
          </a:lnRef>
          <a:fillRef idx="2">
            <a:schemeClr val="accent6"/>
          </a:fillRef>
          <a:effectRef idx="1">
            <a:schemeClr val="accent6"/>
          </a:effectRef>
          <a:fontRef idx="minor">
            <a:schemeClr val="dk1"/>
          </a:fontRef>
        </p:style>
        <p:txBody>
          <a:bodyPr wrap="square" lIns="91413" tIns="45707" rIns="91413" bIns="45707" rtlCol="0">
            <a:spAutoFit/>
          </a:bodyPr>
          <a:lstStyle/>
          <a:p>
            <a:pPr algn="ctr" defTabSz="456918"/>
            <a:r>
              <a:rPr lang="en-US" sz="2100" dirty="0">
                <a:solidFill>
                  <a:prstClr val="black"/>
                </a:solidFill>
              </a:rPr>
              <a:t>Modified </a:t>
            </a:r>
            <a:r>
              <a:rPr lang="en-US" sz="2100" dirty="0" smtClean="0">
                <a:solidFill>
                  <a:prstClr val="black"/>
                </a:solidFill>
              </a:rPr>
              <a:t>entries </a:t>
            </a:r>
            <a:r>
              <a:rPr lang="en-US" sz="2100" dirty="0">
                <a:solidFill>
                  <a:prstClr val="black"/>
                </a:solidFill>
              </a:rPr>
              <a:t>for the training </a:t>
            </a:r>
            <a:r>
              <a:rPr lang="en-US" sz="2100" dirty="0" smtClean="0">
                <a:solidFill>
                  <a:prstClr val="black"/>
                </a:solidFill>
              </a:rPr>
              <a:t>environment</a:t>
            </a:r>
          </a:p>
          <a:p>
            <a:pPr algn="ctr" defTabSz="456918"/>
            <a:r>
              <a:rPr lang="en-US" sz="2100" dirty="0" smtClean="0">
                <a:solidFill>
                  <a:prstClr val="black"/>
                </a:solidFill>
              </a:rPr>
              <a:t>as </a:t>
            </a:r>
            <a:r>
              <a:rPr lang="en-US" sz="2100" dirty="0">
                <a:solidFill>
                  <a:prstClr val="black"/>
                </a:solidFill>
              </a:rPr>
              <a:t>an example</a:t>
            </a:r>
          </a:p>
          <a:p>
            <a:pPr algn="ctr" defTabSz="456918"/>
            <a:r>
              <a:rPr lang="en-US" sz="2100" dirty="0">
                <a:solidFill>
                  <a:prstClr val="black"/>
                </a:solidFill>
              </a:rPr>
              <a:t>(1-digit extension)</a:t>
            </a:r>
            <a:endParaRPr lang="en-GB" sz="2100" dirty="0">
              <a:solidFill>
                <a:prstClr val="black"/>
              </a:solidFill>
            </a:endParaRPr>
          </a:p>
        </p:txBody>
      </p:sp>
      <p:cxnSp>
        <p:nvCxnSpPr>
          <p:cNvPr id="13" name="Gerade Verbindung mit Pfeil 12"/>
          <p:cNvCxnSpPr>
            <a:endCxn id="20" idx="1"/>
          </p:cNvCxnSpPr>
          <p:nvPr/>
        </p:nvCxnSpPr>
        <p:spPr>
          <a:xfrm flipV="1">
            <a:off x="6001429" y="4868748"/>
            <a:ext cx="2866520" cy="509024"/>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971474"/>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descr="G:\Screenshots\Mozilla Firefox_27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43212" y="5080744"/>
            <a:ext cx="3420958" cy="21863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14" name="Picture 2" descr="G:\Screenshots\Mozilla Firefox_279.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16364" y="5080744"/>
            <a:ext cx="1413887" cy="21863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8" name="Picture 5" descr="L:\Screenshots\Mozilla Firefox_12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16505" y="2431805"/>
            <a:ext cx="3242931" cy="2072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4" name="Picture 4" descr="L:\Screenshots\Mozilla Firefox_118.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110139" y="1971090"/>
            <a:ext cx="3240000" cy="40457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Outbound Routing</a:t>
            </a:r>
            <a:br>
              <a:rPr lang="de-DE" dirty="0" smtClean="0"/>
            </a:br>
            <a:r>
              <a:rPr lang="de-DE" dirty="0" smtClean="0"/>
              <a:t>User Group </a:t>
            </a:r>
            <a:r>
              <a:rPr lang="de-DE" dirty="0" err="1" smtClean="0"/>
              <a:t>Dependencies</a:t>
            </a:r>
            <a:endParaRPr lang="de-DE" dirty="0"/>
          </a:p>
        </p:txBody>
      </p:sp>
      <p:grpSp>
        <p:nvGrpSpPr>
          <p:cNvPr id="5" name="Gruppieren 4"/>
          <p:cNvGrpSpPr/>
          <p:nvPr/>
        </p:nvGrpSpPr>
        <p:grpSpPr>
          <a:xfrm>
            <a:off x="4115422" y="2319367"/>
            <a:ext cx="1608863" cy="353943"/>
            <a:chOff x="4115420" y="1873532"/>
            <a:chExt cx="1608862" cy="353940"/>
          </a:xfrm>
        </p:grpSpPr>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420" y="1912392"/>
              <a:ext cx="1905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4284122" y="1873532"/>
              <a:ext cx="1440160" cy="353940"/>
            </a:xfrm>
            <a:prstGeom prst="rect">
              <a:avLst/>
            </a:prstGeom>
            <a:noFill/>
          </p:spPr>
          <p:txBody>
            <a:bodyPr wrap="square" rtlCol="0">
              <a:spAutoFit/>
            </a:bodyPr>
            <a:lstStyle/>
            <a:p>
              <a:pPr defTabSz="456918"/>
              <a:r>
                <a:rPr lang="de-DE" dirty="0">
                  <a:solidFill>
                    <a:prstClr val="black"/>
                  </a:solidFill>
                </a:rPr>
                <a:t>= </a:t>
              </a:r>
              <a:r>
                <a:rPr lang="de-DE" dirty="0" err="1" smtClean="0">
                  <a:solidFill>
                    <a:prstClr val="black"/>
                  </a:solidFill>
                </a:rPr>
                <a:t>assigned</a:t>
              </a:r>
              <a:endParaRPr lang="en-GB" dirty="0">
                <a:solidFill>
                  <a:prstClr val="black"/>
                </a:solidFill>
              </a:endParaRPr>
            </a:p>
          </p:txBody>
        </p:sp>
      </p:grpSp>
      <p:sp>
        <p:nvSpPr>
          <p:cNvPr id="19" name="Rechteck 18"/>
          <p:cNvSpPr/>
          <p:nvPr/>
        </p:nvSpPr>
        <p:spPr>
          <a:xfrm>
            <a:off x="3628750" y="5132894"/>
            <a:ext cx="552428" cy="23588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21" name="Gerade Verbindung mit Pfeil 20"/>
          <p:cNvCxnSpPr/>
          <p:nvPr/>
        </p:nvCxnSpPr>
        <p:spPr>
          <a:xfrm flipV="1">
            <a:off x="3925928" y="2676296"/>
            <a:ext cx="3184211" cy="1"/>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V="1">
            <a:off x="6491684" y="2672217"/>
            <a:ext cx="0" cy="3992703"/>
          </a:xfrm>
          <a:prstGeom prst="straightConnector1">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a:endCxn id="43" idx="2"/>
          </p:cNvCxnSpPr>
          <p:nvPr/>
        </p:nvCxnSpPr>
        <p:spPr>
          <a:xfrm flipV="1">
            <a:off x="3909134" y="6450921"/>
            <a:ext cx="0" cy="213999"/>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7186" name="Picture 7" descr="L:\Screenshots\Mozilla Firefox_116.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747268" y="3598450"/>
            <a:ext cx="2880000" cy="74798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8" name="Picture 7" descr="L:\Screenshots\Mozilla Firefox_116.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747268" y="4318530"/>
            <a:ext cx="2880000" cy="4021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5" name="Gerade Verbindung mit Pfeil 34"/>
          <p:cNvCxnSpPr/>
          <p:nvPr/>
        </p:nvCxnSpPr>
        <p:spPr>
          <a:xfrm>
            <a:off x="3906056" y="6664920"/>
            <a:ext cx="2585628" cy="0"/>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4331444" y="5132894"/>
            <a:ext cx="504056" cy="23588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39" name="Gerade Verbindung mit Pfeil 38"/>
          <p:cNvCxnSpPr>
            <a:stCxn id="19" idx="3"/>
            <a:endCxn id="38" idx="1"/>
          </p:cNvCxnSpPr>
          <p:nvPr/>
        </p:nvCxnSpPr>
        <p:spPr>
          <a:xfrm>
            <a:off x="4181178" y="5250835"/>
            <a:ext cx="150266"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Wolke 41"/>
          <p:cNvSpPr/>
          <p:nvPr/>
        </p:nvSpPr>
        <p:spPr>
          <a:xfrm>
            <a:off x="4835580" y="1310419"/>
            <a:ext cx="1800120" cy="1008112"/>
          </a:xfrm>
          <a:prstGeom prst="cloud">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r>
              <a:rPr lang="de-DE" dirty="0">
                <a:solidFill>
                  <a:prstClr val="black"/>
                </a:solidFill>
              </a:rPr>
              <a:t>ITSP</a:t>
            </a:r>
            <a:br>
              <a:rPr lang="de-DE" dirty="0">
                <a:solidFill>
                  <a:prstClr val="black"/>
                </a:solidFill>
              </a:rPr>
            </a:br>
            <a:r>
              <a:rPr lang="de-DE" dirty="0">
                <a:solidFill>
                  <a:prstClr val="black"/>
                </a:solidFill>
              </a:rPr>
              <a:t>Internet</a:t>
            </a:r>
          </a:p>
        </p:txBody>
      </p:sp>
      <p:cxnSp>
        <p:nvCxnSpPr>
          <p:cNvPr id="44" name="Gerade Verbindung mit Pfeil 43"/>
          <p:cNvCxnSpPr>
            <a:stCxn id="42" idx="1"/>
            <a:endCxn id="49" idx="0"/>
          </p:cNvCxnSpPr>
          <p:nvPr/>
        </p:nvCxnSpPr>
        <p:spPr>
          <a:xfrm>
            <a:off x="5735640" y="2317457"/>
            <a:ext cx="1486" cy="709516"/>
          </a:xfrm>
          <a:prstGeom prst="straightConnector1">
            <a:avLst/>
          </a:prstGeom>
          <a:ln w="22225">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7" name="Gruppieren 36"/>
          <p:cNvGrpSpPr/>
          <p:nvPr/>
        </p:nvGrpSpPr>
        <p:grpSpPr>
          <a:xfrm>
            <a:off x="5078251" y="2982000"/>
            <a:ext cx="1292063" cy="271755"/>
            <a:chOff x="4990403" y="4643082"/>
            <a:chExt cx="1292063" cy="271755"/>
          </a:xfrm>
        </p:grpSpPr>
        <p:sp>
          <p:nvSpPr>
            <p:cNvPr id="47" name="Textfeld 46"/>
            <p:cNvSpPr txBox="1"/>
            <p:nvPr/>
          </p:nvSpPr>
          <p:spPr>
            <a:xfrm>
              <a:off x="4990403" y="4643082"/>
              <a:ext cx="1292063" cy="271755"/>
            </a:xfrm>
            <a:prstGeom prst="rect">
              <a:avLst/>
            </a:prstGeom>
            <a:noFill/>
            <a:ln>
              <a:noFill/>
              <a:prstDash val="solid"/>
            </a:ln>
          </p:spPr>
          <p:txBody>
            <a:bodyPr wrap="square" rtlCol="0">
              <a:spAutoFit/>
            </a:bodyPr>
            <a:lstStyle/>
            <a:p>
              <a:pPr algn="ctr" defTabSz="456918"/>
              <a:r>
                <a:rPr lang="de-DE" sz="1100" dirty="0">
                  <a:solidFill>
                    <a:prstClr val="black"/>
                  </a:solidFill>
                </a:rPr>
                <a:t>SIP-Gateway</a:t>
              </a:r>
              <a:endParaRPr lang="en-GB" sz="1100" dirty="0">
                <a:solidFill>
                  <a:prstClr val="black"/>
                </a:solidFill>
              </a:endParaRPr>
            </a:p>
          </p:txBody>
        </p:sp>
        <p:sp>
          <p:nvSpPr>
            <p:cNvPr id="49" name="Rechteck 48"/>
            <p:cNvSpPr/>
            <p:nvPr/>
          </p:nvSpPr>
          <p:spPr>
            <a:xfrm>
              <a:off x="5254760" y="4688063"/>
              <a:ext cx="789037" cy="1716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grpSp>
      <p:cxnSp>
        <p:nvCxnSpPr>
          <p:cNvPr id="57" name="Gerade Verbindung mit Pfeil 56"/>
          <p:cNvCxnSpPr>
            <a:endCxn id="49" idx="2"/>
          </p:cNvCxnSpPr>
          <p:nvPr/>
        </p:nvCxnSpPr>
        <p:spPr>
          <a:xfrm flipV="1">
            <a:off x="5737126" y="3198625"/>
            <a:ext cx="0" cy="1300321"/>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3" name="Rechteck 82"/>
          <p:cNvSpPr/>
          <p:nvPr/>
        </p:nvSpPr>
        <p:spPr>
          <a:xfrm>
            <a:off x="4773072" y="4425805"/>
            <a:ext cx="789037" cy="1716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84" name="Gerade Verbindung mit Pfeil 83"/>
          <p:cNvCxnSpPr/>
          <p:nvPr/>
        </p:nvCxnSpPr>
        <p:spPr>
          <a:xfrm>
            <a:off x="5579356" y="4498942"/>
            <a:ext cx="157770" cy="0"/>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5" name="Rechteck 84"/>
          <p:cNvSpPr/>
          <p:nvPr/>
        </p:nvSpPr>
        <p:spPr>
          <a:xfrm>
            <a:off x="4773072" y="4058815"/>
            <a:ext cx="789037" cy="1716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86" name="Gerade Verbindung mit Pfeil 85"/>
          <p:cNvCxnSpPr/>
          <p:nvPr/>
        </p:nvCxnSpPr>
        <p:spPr>
          <a:xfrm>
            <a:off x="3835990" y="4146522"/>
            <a:ext cx="937080"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a:stCxn id="38" idx="0"/>
          </p:cNvCxnSpPr>
          <p:nvPr/>
        </p:nvCxnSpPr>
        <p:spPr>
          <a:xfrm flipV="1">
            <a:off x="4583472" y="4144639"/>
            <a:ext cx="0" cy="988255"/>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91" name="Gerade Verbindung mit Pfeil 90"/>
          <p:cNvCxnSpPr>
            <a:stCxn id="85" idx="2"/>
          </p:cNvCxnSpPr>
          <p:nvPr/>
        </p:nvCxnSpPr>
        <p:spPr>
          <a:xfrm flipH="1">
            <a:off x="5164764" y="4230463"/>
            <a:ext cx="2824" cy="195342"/>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Gerade Verbindung mit Pfeil 98"/>
          <p:cNvCxnSpPr>
            <a:endCxn id="90" idx="1"/>
          </p:cNvCxnSpPr>
          <p:nvPr/>
        </p:nvCxnSpPr>
        <p:spPr>
          <a:xfrm>
            <a:off x="2287187" y="2634454"/>
            <a:ext cx="374755" cy="1959"/>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7178" name="Picture 5" descr="L:\Screenshots\Mozilla Firefox_120.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016506" y="1457262"/>
            <a:ext cx="2992686" cy="98882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0" name="Gerade Verbindung mit Pfeil 99"/>
          <p:cNvCxnSpPr>
            <a:stCxn id="102" idx="2"/>
          </p:cNvCxnSpPr>
          <p:nvPr/>
        </p:nvCxnSpPr>
        <p:spPr>
          <a:xfrm>
            <a:off x="2287187" y="2358227"/>
            <a:ext cx="0" cy="278186"/>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2" name="Rechteck 101"/>
          <p:cNvSpPr/>
          <p:nvPr/>
        </p:nvSpPr>
        <p:spPr>
          <a:xfrm>
            <a:off x="1772481" y="2056408"/>
            <a:ext cx="1029411" cy="3018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43" name="Rechteck 42"/>
          <p:cNvSpPr/>
          <p:nvPr/>
        </p:nvSpPr>
        <p:spPr>
          <a:xfrm>
            <a:off x="3637089" y="6234897"/>
            <a:ext cx="544089" cy="2160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48" name="Rechteck 47"/>
          <p:cNvSpPr/>
          <p:nvPr/>
        </p:nvSpPr>
        <p:spPr>
          <a:xfrm>
            <a:off x="4331444" y="6234897"/>
            <a:ext cx="504136" cy="21602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cxnSp>
        <p:nvCxnSpPr>
          <p:cNvPr id="50" name="Gerade Verbindung mit Pfeil 49"/>
          <p:cNvCxnSpPr>
            <a:endCxn id="48" idx="1"/>
          </p:cNvCxnSpPr>
          <p:nvPr/>
        </p:nvCxnSpPr>
        <p:spPr>
          <a:xfrm>
            <a:off x="4187268" y="6342909"/>
            <a:ext cx="144176"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p:cNvCxnSpPr>
            <a:endCxn id="19" idx="1"/>
          </p:cNvCxnSpPr>
          <p:nvPr/>
        </p:nvCxnSpPr>
        <p:spPr>
          <a:xfrm>
            <a:off x="3395340" y="5250005"/>
            <a:ext cx="233410" cy="83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a:endCxn id="43" idx="1"/>
          </p:cNvCxnSpPr>
          <p:nvPr/>
        </p:nvCxnSpPr>
        <p:spPr>
          <a:xfrm>
            <a:off x="3410341" y="6342909"/>
            <a:ext cx="226748"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22" descr="Newton_s"/>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1230140" y="2676296"/>
            <a:ext cx="1018032" cy="719328"/>
          </a:xfrm>
          <a:prstGeom prst="rect">
            <a:avLst/>
          </a:prstGeom>
          <a:solidFill>
            <a:schemeClr val="bg1"/>
          </a:solidFill>
          <a:effectLst/>
        </p:spPr>
      </p:pic>
      <p:cxnSp>
        <p:nvCxnSpPr>
          <p:cNvPr id="56" name="Gerade Verbindung mit Pfeil 55"/>
          <p:cNvCxnSpPr/>
          <p:nvPr/>
        </p:nvCxnSpPr>
        <p:spPr>
          <a:xfrm flipV="1">
            <a:off x="1739156" y="3396484"/>
            <a:ext cx="0" cy="388116"/>
          </a:xfrm>
          <a:prstGeom prst="straightConnector1">
            <a:avLst/>
          </a:prstGeom>
          <a:ln w="25400">
            <a:solidFill>
              <a:schemeClr val="accent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4" name="Textfeld 53"/>
          <p:cNvSpPr txBox="1"/>
          <p:nvPr/>
        </p:nvSpPr>
        <p:spPr>
          <a:xfrm>
            <a:off x="1073535" y="4279837"/>
            <a:ext cx="1512168" cy="353917"/>
          </a:xfrm>
          <a:prstGeom prst="rect">
            <a:avLst/>
          </a:prstGeom>
          <a:noFill/>
        </p:spPr>
        <p:txBody>
          <a:bodyPr wrap="square" lIns="91413" tIns="45707" rIns="91413" bIns="45707" rtlCol="0">
            <a:spAutoFit/>
          </a:bodyPr>
          <a:lstStyle/>
          <a:p>
            <a:pPr algn="ctr" defTabSz="456918"/>
            <a:r>
              <a:rPr lang="de-DE" dirty="0" smtClean="0">
                <a:solidFill>
                  <a:prstClr val="black"/>
                </a:solidFill>
              </a:rPr>
              <a:t>0[1-9]</a:t>
            </a:r>
            <a:r>
              <a:rPr lang="de-DE" dirty="0" err="1" smtClean="0">
                <a:solidFill>
                  <a:prstClr val="black"/>
                </a:solidFill>
              </a:rPr>
              <a:t>xxxxx</a:t>
            </a:r>
            <a:endParaRPr lang="de-DE" dirty="0">
              <a:solidFill>
                <a:prstClr val="black"/>
              </a:solidFill>
            </a:endParaRPr>
          </a:p>
        </p:txBody>
      </p:sp>
      <p:sp>
        <p:nvSpPr>
          <p:cNvPr id="58" name="Textfeld 57"/>
          <p:cNvSpPr txBox="1"/>
          <p:nvPr/>
        </p:nvSpPr>
        <p:spPr>
          <a:xfrm>
            <a:off x="1073535" y="3704876"/>
            <a:ext cx="1512168" cy="353943"/>
          </a:xfrm>
          <a:prstGeom prst="rect">
            <a:avLst/>
          </a:prstGeom>
          <a:noFill/>
        </p:spPr>
        <p:txBody>
          <a:bodyPr wrap="square" lIns="91413" tIns="45707" rIns="91413" bIns="45707" rtlCol="0">
            <a:spAutoFit/>
          </a:bodyPr>
          <a:lstStyle/>
          <a:p>
            <a:pPr algn="ctr" defTabSz="456918"/>
            <a:r>
              <a:rPr lang="de-DE" dirty="0">
                <a:solidFill>
                  <a:prstClr val="black"/>
                </a:solidFill>
              </a:rPr>
              <a:t>005251xxxxxx</a:t>
            </a:r>
          </a:p>
        </p:txBody>
      </p:sp>
      <p:sp>
        <p:nvSpPr>
          <p:cNvPr id="60" name="Textfeld 59"/>
          <p:cNvSpPr txBox="1"/>
          <p:nvPr/>
        </p:nvSpPr>
        <p:spPr>
          <a:xfrm>
            <a:off x="1073535" y="4003166"/>
            <a:ext cx="1512168" cy="353943"/>
          </a:xfrm>
          <a:prstGeom prst="rect">
            <a:avLst/>
          </a:prstGeom>
          <a:noFill/>
        </p:spPr>
        <p:txBody>
          <a:bodyPr wrap="square" lIns="91413" tIns="45707" rIns="91413" bIns="45707" rtlCol="0">
            <a:spAutoFit/>
          </a:bodyPr>
          <a:lstStyle/>
          <a:p>
            <a:pPr algn="ctr" defTabSz="456918"/>
            <a:r>
              <a:rPr lang="de-DE" dirty="0" err="1" smtClean="0">
                <a:solidFill>
                  <a:prstClr val="black"/>
                </a:solidFill>
              </a:rPr>
              <a:t>or</a:t>
            </a:r>
            <a:endParaRPr lang="de-DE" dirty="0">
              <a:solidFill>
                <a:prstClr val="black"/>
              </a:solidFill>
            </a:endParaRPr>
          </a:p>
        </p:txBody>
      </p:sp>
      <p:cxnSp>
        <p:nvCxnSpPr>
          <p:cNvPr id="61" name="Gerade Verbindung mit Pfeil 60"/>
          <p:cNvCxnSpPr/>
          <p:nvPr/>
        </p:nvCxnSpPr>
        <p:spPr>
          <a:xfrm flipV="1">
            <a:off x="587028" y="4436688"/>
            <a:ext cx="0" cy="788072"/>
          </a:xfrm>
          <a:prstGeom prst="straightConnector1">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flipV="1">
            <a:off x="371004" y="3881844"/>
            <a:ext cx="0" cy="2423036"/>
          </a:xfrm>
          <a:prstGeom prst="straightConnector1">
            <a:avLst/>
          </a:prstGeom>
          <a:ln w="254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Gerade Verbindung mit Pfeil 63"/>
          <p:cNvCxnSpPr/>
          <p:nvPr/>
        </p:nvCxnSpPr>
        <p:spPr>
          <a:xfrm>
            <a:off x="371004" y="6304880"/>
            <a:ext cx="360040"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Gerade Verbindung mit Pfeil 66"/>
          <p:cNvCxnSpPr/>
          <p:nvPr/>
        </p:nvCxnSpPr>
        <p:spPr>
          <a:xfrm>
            <a:off x="587028" y="5224760"/>
            <a:ext cx="157972"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p:cNvCxnSpPr>
            <a:endCxn id="58" idx="1"/>
          </p:cNvCxnSpPr>
          <p:nvPr/>
        </p:nvCxnSpPr>
        <p:spPr>
          <a:xfrm>
            <a:off x="371004" y="3881843"/>
            <a:ext cx="702531" cy="5"/>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74" name="Gerade Verbindung mit Pfeil 73"/>
          <p:cNvCxnSpPr/>
          <p:nvPr/>
        </p:nvCxnSpPr>
        <p:spPr>
          <a:xfrm>
            <a:off x="587028" y="4436688"/>
            <a:ext cx="716887" cy="0"/>
          </a:xfrm>
          <a:prstGeom prst="straightConnector1">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87" name="Rechteck 86"/>
          <p:cNvSpPr/>
          <p:nvPr/>
        </p:nvSpPr>
        <p:spPr>
          <a:xfrm>
            <a:off x="7111581" y="2568285"/>
            <a:ext cx="3241535" cy="28021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18"/>
            <a:endParaRPr lang="en-GB">
              <a:solidFill>
                <a:prstClr val="white"/>
              </a:solidFill>
            </a:endParaRPr>
          </a:p>
        </p:txBody>
      </p:sp>
      <p:sp>
        <p:nvSpPr>
          <p:cNvPr id="90" name="Rechteck 89"/>
          <p:cNvSpPr/>
          <p:nvPr/>
        </p:nvSpPr>
        <p:spPr>
          <a:xfrm>
            <a:off x="2661942" y="2496338"/>
            <a:ext cx="1244114" cy="28015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pic>
        <p:nvPicPr>
          <p:cNvPr id="9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6106" y="2496340"/>
            <a:ext cx="190500" cy="27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5" name="Picture 6" descr="L:\Screenshots\Mozilla Firefox_116.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801892" y="3292591"/>
            <a:ext cx="1345914" cy="29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131640"/>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Screenshots\Mozilla Firefox_29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7483" y="2279367"/>
            <a:ext cx="8465805" cy="48896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Outbound Routing</a:t>
            </a:r>
            <a:endParaRPr lang="de-DE" dirty="0"/>
          </a:p>
        </p:txBody>
      </p:sp>
      <p:sp>
        <p:nvSpPr>
          <p:cNvPr id="13" name="Textfeld 12"/>
          <p:cNvSpPr txBox="1"/>
          <p:nvPr/>
        </p:nvSpPr>
        <p:spPr>
          <a:xfrm>
            <a:off x="862360" y="1624364"/>
            <a:ext cx="3109044" cy="738637"/>
          </a:xfrm>
          <a:prstGeom prst="rect">
            <a:avLst/>
          </a:prstGeom>
        </p:spPr>
        <p:style>
          <a:lnRef idx="1">
            <a:schemeClr val="accent6"/>
          </a:lnRef>
          <a:fillRef idx="2">
            <a:schemeClr val="accent6"/>
          </a:fillRef>
          <a:effectRef idx="1">
            <a:schemeClr val="accent6"/>
          </a:effectRef>
          <a:fontRef idx="minor">
            <a:schemeClr val="dk1"/>
          </a:fontRef>
        </p:style>
        <p:txBody>
          <a:bodyPr wrap="square" lIns="91413" tIns="45707" rIns="91413" bIns="45707" rtlCol="0">
            <a:spAutoFit/>
          </a:bodyPr>
          <a:lstStyle/>
          <a:p>
            <a:pPr defTabSz="456918"/>
            <a:r>
              <a:rPr lang="en-US" sz="2100" dirty="0" smtClean="0">
                <a:solidFill>
                  <a:prstClr val="black"/>
                </a:solidFill>
              </a:rPr>
              <a:t>External line permissions</a:t>
            </a:r>
            <a:r>
              <a:rPr lang="en-US" sz="2100" dirty="0">
                <a:solidFill>
                  <a:prstClr val="black"/>
                </a:solidFill>
              </a:rPr>
              <a:t>: example of Paderborn</a:t>
            </a:r>
            <a:endParaRPr lang="en-GB" sz="2100" dirty="0">
              <a:solidFill>
                <a:prstClr val="black"/>
              </a:solidFill>
            </a:endParaRPr>
          </a:p>
        </p:txBody>
      </p:sp>
      <p:sp>
        <p:nvSpPr>
          <p:cNvPr id="15" name="Rechteck 14"/>
          <p:cNvSpPr/>
          <p:nvPr/>
        </p:nvSpPr>
        <p:spPr>
          <a:xfrm>
            <a:off x="890378" y="2416448"/>
            <a:ext cx="1526504" cy="40324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algn="ctr" defTabSz="456918"/>
            <a:endParaRPr lang="en-GB">
              <a:solidFill>
                <a:prstClr val="white"/>
              </a:solidFill>
            </a:endParaRPr>
          </a:p>
        </p:txBody>
      </p:sp>
      <p:sp>
        <p:nvSpPr>
          <p:cNvPr id="16" name="Textfeld 15"/>
          <p:cNvSpPr txBox="1"/>
          <p:nvPr/>
        </p:nvSpPr>
        <p:spPr>
          <a:xfrm>
            <a:off x="871885" y="6664922"/>
            <a:ext cx="4683696" cy="415472"/>
          </a:xfrm>
          <a:prstGeom prst="rect">
            <a:avLst/>
          </a:prstGeom>
        </p:spPr>
        <p:style>
          <a:lnRef idx="1">
            <a:schemeClr val="accent6"/>
          </a:lnRef>
          <a:fillRef idx="2">
            <a:schemeClr val="accent6"/>
          </a:fillRef>
          <a:effectRef idx="1">
            <a:schemeClr val="accent6"/>
          </a:effectRef>
          <a:fontRef idx="minor">
            <a:schemeClr val="dk1"/>
          </a:fontRef>
        </p:style>
        <p:txBody>
          <a:bodyPr wrap="square" lIns="91413" tIns="45707" rIns="91413" bIns="45707" rtlCol="0">
            <a:spAutoFit/>
          </a:bodyPr>
          <a:lstStyle/>
          <a:p>
            <a:pPr defTabSz="456918"/>
            <a:r>
              <a:rPr lang="en-US" sz="2100" dirty="0">
                <a:solidFill>
                  <a:prstClr val="black"/>
                </a:solidFill>
              </a:rPr>
              <a:t>Rules can be </a:t>
            </a:r>
            <a:r>
              <a:rPr lang="en-US" sz="2100" dirty="0" smtClean="0">
                <a:solidFill>
                  <a:prstClr val="black"/>
                </a:solidFill>
              </a:rPr>
              <a:t>controlled time-dependent.</a:t>
            </a:r>
            <a:endParaRPr lang="en-GB" sz="2100" dirty="0">
              <a:solidFill>
                <a:prstClr val="black"/>
              </a:solidFill>
            </a:endParaRPr>
          </a:p>
        </p:txBody>
      </p:sp>
      <p:cxnSp>
        <p:nvCxnSpPr>
          <p:cNvPr id="7" name="Gerade Verbindung mit Pfeil 6"/>
          <p:cNvCxnSpPr/>
          <p:nvPr/>
        </p:nvCxnSpPr>
        <p:spPr>
          <a:xfrm flipV="1">
            <a:off x="9299996" y="2920504"/>
            <a:ext cx="0" cy="338437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V="1">
            <a:off x="8651923" y="2920504"/>
            <a:ext cx="0" cy="3384376"/>
          </a:xfrm>
          <a:prstGeom prst="straightConnector1">
            <a:avLst/>
          </a:prstGeom>
          <a:ln w="254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a:xfrm>
            <a:off x="7859838" y="1552352"/>
            <a:ext cx="2160238" cy="738637"/>
          </a:xfrm>
          <a:prstGeom prst="rect">
            <a:avLst/>
          </a:prstGeom>
        </p:spPr>
        <p:style>
          <a:lnRef idx="1">
            <a:schemeClr val="accent6"/>
          </a:lnRef>
          <a:fillRef idx="2">
            <a:schemeClr val="accent6"/>
          </a:fillRef>
          <a:effectRef idx="1">
            <a:schemeClr val="accent6"/>
          </a:effectRef>
          <a:fontRef idx="minor">
            <a:schemeClr val="dk1"/>
          </a:fontRef>
        </p:style>
        <p:txBody>
          <a:bodyPr wrap="square" lIns="91413" tIns="45707" rIns="91413" bIns="45707" rtlCol="0">
            <a:spAutoFit/>
          </a:bodyPr>
          <a:lstStyle/>
          <a:p>
            <a:pPr algn="ctr" defTabSz="456918"/>
            <a:r>
              <a:rPr lang="de-DE" sz="2100" dirty="0" err="1">
                <a:solidFill>
                  <a:prstClr val="black"/>
                </a:solidFill>
              </a:rPr>
              <a:t>determine</a:t>
            </a:r>
            <a:r>
              <a:rPr lang="de-DE" sz="2100" dirty="0">
                <a:solidFill>
                  <a:prstClr val="black"/>
                </a:solidFill>
              </a:rPr>
              <a:t> </a:t>
            </a:r>
            <a:r>
              <a:rPr lang="de-DE" sz="2100" dirty="0" err="1" smtClean="0">
                <a:solidFill>
                  <a:prstClr val="black"/>
                </a:solidFill>
              </a:rPr>
              <a:t>order</a:t>
            </a:r>
            <a:endParaRPr lang="de-DE" sz="2100" dirty="0" smtClean="0">
              <a:solidFill>
                <a:prstClr val="black"/>
              </a:solidFill>
            </a:endParaRPr>
          </a:p>
          <a:p>
            <a:pPr algn="ctr" defTabSz="456918"/>
            <a:r>
              <a:rPr lang="de-DE" sz="2100" dirty="0" smtClean="0">
                <a:solidFill>
                  <a:prstClr val="black"/>
                </a:solidFill>
              </a:rPr>
              <a:t>(</a:t>
            </a:r>
            <a:r>
              <a:rPr lang="de-DE" sz="2100" dirty="0" err="1" smtClean="0">
                <a:solidFill>
                  <a:prstClr val="black"/>
                </a:solidFill>
              </a:rPr>
              <a:t>first</a:t>
            </a:r>
            <a:r>
              <a:rPr lang="de-DE" sz="2100" dirty="0" smtClean="0">
                <a:solidFill>
                  <a:prstClr val="black"/>
                </a:solidFill>
              </a:rPr>
              <a:t> </a:t>
            </a:r>
            <a:r>
              <a:rPr lang="de-DE" sz="2100" dirty="0" err="1" smtClean="0">
                <a:solidFill>
                  <a:prstClr val="black"/>
                </a:solidFill>
              </a:rPr>
              <a:t>match</a:t>
            </a:r>
            <a:r>
              <a:rPr lang="de-DE" sz="2100" dirty="0" smtClean="0">
                <a:solidFill>
                  <a:prstClr val="black"/>
                </a:solidFill>
              </a:rPr>
              <a:t>)</a:t>
            </a:r>
            <a:endParaRPr lang="en-GB" sz="2100" dirty="0">
              <a:solidFill>
                <a:prstClr val="black"/>
              </a:solidFill>
            </a:endParaRPr>
          </a:p>
        </p:txBody>
      </p:sp>
    </p:spTree>
    <p:extLst>
      <p:ext uri="{BB962C8B-B14F-4D97-AF65-F5344CB8AC3E}">
        <p14:creationId xmlns:p14="http://schemas.microsoft.com/office/powerpoint/2010/main" val="281204950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kopowski_t\Desktop\Oasy\Galilei\Screenshots\Mozilla Firefox_12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7388" y="1835512"/>
            <a:ext cx="3600000" cy="69263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4" descr="C:\Users\kopowski_t\Desktop\Oasy\Galilei\Screenshots\Mozilla Firefox_12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7388" y="2530187"/>
            <a:ext cx="3600000" cy="10383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descr="C:\Users\kopowski_t\Desktop\Oasy\Galilei\Screenshots\Mozilla Firefox_12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125189" y="3424560"/>
            <a:ext cx="6226213" cy="12612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3" descr="C:\Users\kopowski_t\Desktop\Oasy\Galilei\Screenshots\Mozilla Firefox_12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58547" y="5872832"/>
            <a:ext cx="4892900" cy="14304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1" name="Picture 3" descr="C:\Users\kopowski_t\Desktop\Oasy\Galilei\Screenshots\Mozilla Firefox_124.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58547" y="4127372"/>
            <a:ext cx="4892900" cy="174546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0" name="Picture 2" descr="C:\Users\kopowski_t\Desktop\Oasy\Galilei\Screenshots\Mozilla Firefox_12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125190" y="1606180"/>
            <a:ext cx="6226213" cy="17463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3" name="Picture 5" descr="C:\Users\kopowski_t\Desktop\Oasy\Galilei\Screenshots\Menü_125.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347668" y="4432992"/>
            <a:ext cx="3816775"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smtClean="0"/>
              <a:t>Inbound</a:t>
            </a:r>
            <a:r>
              <a:rPr lang="de-DE" dirty="0" smtClean="0"/>
              <a:t> Routing</a:t>
            </a:r>
            <a:endParaRPr lang="de-DE" dirty="0"/>
          </a:p>
        </p:txBody>
      </p:sp>
      <p:cxnSp>
        <p:nvCxnSpPr>
          <p:cNvPr id="18" name="Gerade Verbindung mit Pfeil 17"/>
          <p:cNvCxnSpPr/>
          <p:nvPr/>
        </p:nvCxnSpPr>
        <p:spPr>
          <a:xfrm flipH="1">
            <a:off x="5051525" y="6349395"/>
            <a:ext cx="1296143" cy="1"/>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5987628" y="4621430"/>
            <a:ext cx="0" cy="172796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258547" y="3220903"/>
            <a:ext cx="1264585" cy="34767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456885"/>
            <a:endParaRPr lang="en-GB">
              <a:solidFill>
                <a:prstClr val="white"/>
              </a:solidFill>
            </a:endParaRPr>
          </a:p>
        </p:txBody>
      </p:sp>
      <p:cxnSp>
        <p:nvCxnSpPr>
          <p:cNvPr id="21" name="Gerade Verbindung mit Pfeil 20"/>
          <p:cNvCxnSpPr/>
          <p:nvPr/>
        </p:nvCxnSpPr>
        <p:spPr>
          <a:xfrm>
            <a:off x="1523132" y="3424560"/>
            <a:ext cx="2602057" cy="144016"/>
          </a:xfrm>
          <a:prstGeom prst="straightConnector1">
            <a:avLst/>
          </a:prstGeom>
          <a:ln w="25400">
            <a:solidFill>
              <a:schemeClr val="accent6"/>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Rechteck 22"/>
          <p:cNvSpPr/>
          <p:nvPr/>
        </p:nvSpPr>
        <p:spPr>
          <a:xfrm>
            <a:off x="4403452" y="6160864"/>
            <a:ext cx="648072" cy="86409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456885"/>
            <a:endParaRPr lang="en-GB">
              <a:solidFill>
                <a:prstClr val="white"/>
              </a:solidFill>
            </a:endParaRPr>
          </a:p>
        </p:txBody>
      </p:sp>
      <p:sp>
        <p:nvSpPr>
          <p:cNvPr id="28" name="Rechteck 27"/>
          <p:cNvSpPr/>
          <p:nvPr/>
        </p:nvSpPr>
        <p:spPr>
          <a:xfrm>
            <a:off x="6348726" y="5728815"/>
            <a:ext cx="1439101" cy="157444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456885"/>
            <a:endParaRPr lang="en-GB">
              <a:solidFill>
                <a:prstClr val="white"/>
              </a:solidFill>
            </a:endParaRPr>
          </a:p>
        </p:txBody>
      </p:sp>
    </p:spTree>
    <p:extLst>
      <p:ext uri="{BB962C8B-B14F-4D97-AF65-F5344CB8AC3E}">
        <p14:creationId xmlns:p14="http://schemas.microsoft.com/office/powerpoint/2010/main" val="1483752588"/>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kopowski_t\Desktop\Oasy\Galilei\Screenshots\Mozilla Firefox_10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73880" y="4117400"/>
            <a:ext cx="3389261" cy="14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218" name="Picture 2" descr="L:\Screenshots\Mozilla Firefox_11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747868" y="2611114"/>
            <a:ext cx="5152425" cy="10294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4295829" y="1602419"/>
            <a:ext cx="2051052" cy="353943"/>
          </a:xfrm>
          <a:prstGeom prst="rect">
            <a:avLst/>
          </a:prstGeom>
          <a:noFill/>
        </p:spPr>
        <p:txBody>
          <a:bodyPr wrap="square" lIns="91406" tIns="45703" rIns="91406" bIns="45703" rtlCol="0">
            <a:spAutoFit/>
          </a:bodyPr>
          <a:lstStyle/>
          <a:p>
            <a:pPr algn="ctr" defTabSz="456885"/>
            <a:r>
              <a:rPr lang="de-DE" dirty="0">
                <a:solidFill>
                  <a:prstClr val="black"/>
                </a:solidFill>
              </a:rPr>
              <a:t>4952515088702</a:t>
            </a:r>
            <a:endParaRPr lang="en-GB" dirty="0">
              <a:solidFill>
                <a:prstClr val="black"/>
              </a:solidFill>
            </a:endParaRPr>
          </a:p>
        </p:txBody>
      </p:sp>
      <p:cxnSp>
        <p:nvCxnSpPr>
          <p:cNvPr id="16" name="Gerade Verbindung mit Pfeil 15"/>
          <p:cNvCxnSpPr/>
          <p:nvPr/>
        </p:nvCxnSpPr>
        <p:spPr>
          <a:xfrm>
            <a:off x="5327143" y="1978303"/>
            <a:ext cx="0" cy="638532"/>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5333208" y="3424563"/>
            <a:ext cx="10221" cy="31818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a:endCxn id="26" idx="0"/>
          </p:cNvCxnSpPr>
          <p:nvPr/>
        </p:nvCxnSpPr>
        <p:spPr>
          <a:xfrm>
            <a:off x="5321354" y="5518894"/>
            <a:ext cx="1" cy="281935"/>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7802884" y="2920504"/>
            <a:ext cx="1353096" cy="353943"/>
          </a:xfrm>
          <a:prstGeom prst="rect">
            <a:avLst/>
          </a:prstGeom>
          <a:noFill/>
        </p:spPr>
        <p:txBody>
          <a:bodyPr wrap="square" lIns="91406" tIns="45703" rIns="91406" bIns="45703" rtlCol="0">
            <a:spAutoFit/>
          </a:bodyPr>
          <a:lstStyle/>
          <a:p>
            <a:pPr algn="ctr" defTabSz="456885"/>
            <a:r>
              <a:rPr lang="de-DE" dirty="0">
                <a:solidFill>
                  <a:prstClr val="black"/>
                </a:solidFill>
              </a:rPr>
              <a:t>(\d)=   $1</a:t>
            </a:r>
            <a:endParaRPr lang="en-GB" dirty="0">
              <a:solidFill>
                <a:prstClr val="black"/>
              </a:solidFill>
            </a:endParaRPr>
          </a:p>
        </p:txBody>
      </p:sp>
      <p:sp>
        <p:nvSpPr>
          <p:cNvPr id="23" name="Textfeld 22"/>
          <p:cNvSpPr txBox="1"/>
          <p:nvPr/>
        </p:nvSpPr>
        <p:spPr>
          <a:xfrm>
            <a:off x="7793359" y="3249875"/>
            <a:ext cx="1353096" cy="353943"/>
          </a:xfrm>
          <a:prstGeom prst="rect">
            <a:avLst/>
          </a:prstGeom>
          <a:noFill/>
        </p:spPr>
        <p:txBody>
          <a:bodyPr wrap="square" lIns="91406" tIns="45703" rIns="91406" bIns="45703" rtlCol="0">
            <a:spAutoFit/>
          </a:bodyPr>
          <a:lstStyle/>
          <a:p>
            <a:pPr algn="ctr" defTabSz="456885"/>
            <a:r>
              <a:rPr lang="de-DE" dirty="0">
                <a:solidFill>
                  <a:prstClr val="black"/>
                </a:solidFill>
              </a:rPr>
              <a:t>10$1=   102</a:t>
            </a:r>
            <a:endParaRPr lang="en-GB" dirty="0">
              <a:solidFill>
                <a:prstClr val="black"/>
              </a:solidFill>
            </a:endParaRPr>
          </a:p>
        </p:txBody>
      </p:sp>
      <p:grpSp>
        <p:nvGrpSpPr>
          <p:cNvPr id="2" name="Gruppieren 1"/>
          <p:cNvGrpSpPr/>
          <p:nvPr/>
        </p:nvGrpSpPr>
        <p:grpSpPr>
          <a:xfrm>
            <a:off x="7844979" y="4534273"/>
            <a:ext cx="1584176" cy="722421"/>
            <a:chOff x="7675562" y="4534272"/>
            <a:chExt cx="1584176" cy="722421"/>
          </a:xfrm>
        </p:grpSpPr>
        <p:sp>
          <p:nvSpPr>
            <p:cNvPr id="24" name="Textfeld 23"/>
            <p:cNvSpPr txBox="1"/>
            <p:nvPr/>
          </p:nvSpPr>
          <p:spPr>
            <a:xfrm>
              <a:off x="7730876" y="4534272"/>
              <a:ext cx="1353096" cy="353943"/>
            </a:xfrm>
            <a:prstGeom prst="rect">
              <a:avLst/>
            </a:prstGeom>
            <a:noFill/>
          </p:spPr>
          <p:txBody>
            <a:bodyPr wrap="square" rtlCol="0">
              <a:spAutoFit/>
            </a:bodyPr>
            <a:lstStyle/>
            <a:p>
              <a:pPr defTabSz="456885"/>
              <a:r>
                <a:rPr lang="de-DE" dirty="0">
                  <a:solidFill>
                    <a:prstClr val="black"/>
                  </a:solidFill>
                </a:rPr>
                <a:t>$1=    102</a:t>
              </a:r>
              <a:endParaRPr lang="en-GB" dirty="0">
                <a:solidFill>
                  <a:prstClr val="black"/>
                </a:solidFill>
              </a:endParaRPr>
            </a:p>
          </p:txBody>
        </p:sp>
        <p:sp>
          <p:nvSpPr>
            <p:cNvPr id="29" name="Textfeld 28"/>
            <p:cNvSpPr txBox="1"/>
            <p:nvPr/>
          </p:nvSpPr>
          <p:spPr>
            <a:xfrm>
              <a:off x="7675562" y="4902750"/>
              <a:ext cx="1584176" cy="353943"/>
            </a:xfrm>
            <a:prstGeom prst="rect">
              <a:avLst/>
            </a:prstGeom>
            <a:noFill/>
          </p:spPr>
          <p:txBody>
            <a:bodyPr wrap="square" rtlCol="0">
              <a:spAutoFit/>
            </a:bodyPr>
            <a:lstStyle/>
            <a:p>
              <a:pPr defTabSz="456885"/>
              <a:r>
                <a:rPr lang="de-DE" dirty="0">
                  <a:solidFill>
                    <a:prstClr val="black"/>
                  </a:solidFill>
                </a:rPr>
                <a:t>(.*)=    95001</a:t>
              </a:r>
              <a:endParaRPr lang="en-GB" dirty="0">
                <a:solidFill>
                  <a:prstClr val="black"/>
                </a:solidFill>
              </a:endParaRPr>
            </a:p>
          </p:txBody>
        </p:sp>
      </p:grpSp>
      <p:sp>
        <p:nvSpPr>
          <p:cNvPr id="19" name="Textfeld 18"/>
          <p:cNvSpPr txBox="1"/>
          <p:nvPr/>
        </p:nvSpPr>
        <p:spPr>
          <a:xfrm>
            <a:off x="4644806" y="5860842"/>
            <a:ext cx="1353096" cy="353943"/>
          </a:xfrm>
          <a:prstGeom prst="rect">
            <a:avLst/>
          </a:prstGeom>
          <a:noFill/>
        </p:spPr>
        <p:txBody>
          <a:bodyPr wrap="square" lIns="91406" tIns="45703" rIns="91406" bIns="45703" rtlCol="0">
            <a:spAutoFit/>
          </a:bodyPr>
          <a:lstStyle/>
          <a:p>
            <a:pPr algn="ctr" defTabSz="456885"/>
            <a:r>
              <a:rPr lang="de-DE" dirty="0">
                <a:solidFill>
                  <a:prstClr val="black"/>
                </a:solidFill>
              </a:rPr>
              <a:t>Calling</a:t>
            </a:r>
            <a:endParaRPr lang="en-GB" dirty="0">
              <a:solidFill>
                <a:prstClr val="black"/>
              </a:solidFill>
            </a:endParaRPr>
          </a:p>
        </p:txBody>
      </p:sp>
      <p:sp>
        <p:nvSpPr>
          <p:cNvPr id="25" name="Rechteck 24"/>
          <p:cNvSpPr/>
          <p:nvPr/>
        </p:nvSpPr>
        <p:spPr>
          <a:xfrm>
            <a:off x="8363892" y="4526140"/>
            <a:ext cx="817290" cy="7254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456885"/>
            <a:endParaRPr lang="en-GB">
              <a:solidFill>
                <a:prstClr val="white"/>
              </a:solidFill>
            </a:endParaRPr>
          </a:p>
        </p:txBody>
      </p:sp>
      <p:sp>
        <p:nvSpPr>
          <p:cNvPr id="26" name="Rechteck 25"/>
          <p:cNvSpPr/>
          <p:nvPr/>
        </p:nvSpPr>
        <p:spPr>
          <a:xfrm>
            <a:off x="4912710" y="5800829"/>
            <a:ext cx="817290" cy="45378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456885"/>
            <a:endParaRPr lang="en-GB">
              <a:solidFill>
                <a:prstClr val="white"/>
              </a:solidFill>
            </a:endParaRPr>
          </a:p>
        </p:txBody>
      </p:sp>
      <p:cxnSp>
        <p:nvCxnSpPr>
          <p:cNvPr id="5" name="Gewinkelte Verbindung 4"/>
          <p:cNvCxnSpPr>
            <a:stCxn id="26" idx="3"/>
            <a:endCxn id="25" idx="2"/>
          </p:cNvCxnSpPr>
          <p:nvPr/>
        </p:nvCxnSpPr>
        <p:spPr>
          <a:xfrm flipV="1">
            <a:off x="5729999" y="5251633"/>
            <a:ext cx="3042538" cy="776087"/>
          </a:xfrm>
          <a:prstGeom prst="bentConnector2">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Titel 1"/>
          <p:cNvSpPr txBox="1">
            <a:spLocks/>
          </p:cNvSpPr>
          <p:nvPr/>
        </p:nvSpPr>
        <p:spPr>
          <a:xfrm>
            <a:off x="533328" y="218487"/>
            <a:ext cx="9612471" cy="685801"/>
          </a:xfrm>
          <a:prstGeom prst="rect">
            <a:avLst/>
          </a:prstGeom>
        </p:spPr>
        <p:txBody>
          <a:bodyPr vert="horz" lIns="91378" tIns="45688" rIns="91378" bIns="45688" rtlCol="0" anchor="ctr">
            <a:noAutofit/>
          </a:bodyPr>
          <a:lstStyle>
            <a:lvl1pPr algn="ctr" defTabSz="914101" rtl="0" eaLnBrk="1" latinLnBrk="0" hangingPunct="1">
              <a:spcBef>
                <a:spcPct val="0"/>
              </a:spcBef>
              <a:buNone/>
              <a:defRPr sz="3200" kern="1200">
                <a:solidFill>
                  <a:schemeClr val="tx1">
                    <a:lumMod val="50000"/>
                    <a:lumOff val="50000"/>
                  </a:schemeClr>
                </a:solidFill>
                <a:latin typeface="+mj-lt"/>
                <a:ea typeface="+mj-ea"/>
                <a:cs typeface="+mj-cs"/>
              </a:defRPr>
            </a:lvl1pPr>
          </a:lstStyle>
          <a:p>
            <a:r>
              <a:rPr lang="de-DE" dirty="0" err="1" smtClean="0">
                <a:solidFill>
                  <a:prstClr val="black">
                    <a:lumMod val="50000"/>
                    <a:lumOff val="50000"/>
                  </a:prstClr>
                </a:solidFill>
              </a:rPr>
              <a:t>Inbound</a:t>
            </a:r>
            <a:r>
              <a:rPr lang="de-DE" dirty="0" smtClean="0">
                <a:solidFill>
                  <a:prstClr val="black">
                    <a:lumMod val="50000"/>
                    <a:lumOff val="50000"/>
                  </a:prstClr>
                </a:solidFill>
              </a:rPr>
              <a:t> Routing</a:t>
            </a:r>
            <a:endParaRPr lang="de-DE" dirty="0">
              <a:solidFill>
                <a:prstClr val="black">
                  <a:lumMod val="50000"/>
                  <a:lumOff val="50000"/>
                </a:prstClr>
              </a:solidFill>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100" y="1654478"/>
            <a:ext cx="136207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Gerade Verbindung mit Pfeil 30"/>
          <p:cNvCxnSpPr/>
          <p:nvPr/>
        </p:nvCxnSpPr>
        <p:spPr>
          <a:xfrm>
            <a:off x="5333206" y="1243396"/>
            <a:ext cx="0" cy="339113"/>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3439039" y="4349169"/>
            <a:ext cx="3424102" cy="116972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456885"/>
            <a:endParaRPr lang="en-GB">
              <a:solidFill>
                <a:prstClr val="white"/>
              </a:solidFill>
            </a:endParaRPr>
          </a:p>
        </p:txBody>
      </p:sp>
      <p:cxnSp>
        <p:nvCxnSpPr>
          <p:cNvPr id="39" name="Gerade Verbindung mit Pfeil 38"/>
          <p:cNvCxnSpPr>
            <a:stCxn id="38" idx="3"/>
          </p:cNvCxnSpPr>
          <p:nvPr/>
        </p:nvCxnSpPr>
        <p:spPr>
          <a:xfrm>
            <a:off x="6863141" y="4934032"/>
            <a:ext cx="924687" cy="0"/>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a:off x="7686402" y="1484807"/>
            <a:ext cx="1353096" cy="615553"/>
          </a:xfrm>
          <a:prstGeom prst="rect">
            <a:avLst/>
          </a:prstGeom>
          <a:gradFill>
            <a:gsLst>
              <a:gs pos="0">
                <a:schemeClr val="accent6"/>
              </a:gs>
              <a:gs pos="50000">
                <a:schemeClr val="accent6">
                  <a:lumMod val="60000"/>
                  <a:lumOff val="40000"/>
                </a:schemeClr>
              </a:gs>
              <a:gs pos="100000">
                <a:schemeClr val="accent6"/>
              </a:gs>
            </a:gsLst>
            <a:lin ang="5400000" scaled="0"/>
          </a:gradFill>
        </p:spPr>
        <p:txBody>
          <a:bodyPr wrap="square" lIns="91406" tIns="45703" rIns="91406" bIns="45703" rtlCol="0">
            <a:spAutoFit/>
          </a:bodyPr>
          <a:lstStyle/>
          <a:p>
            <a:pPr algn="ctr" defTabSz="456885"/>
            <a:r>
              <a:rPr lang="de-DE" dirty="0" smtClean="0">
                <a:solidFill>
                  <a:prstClr val="black"/>
                </a:solidFill>
              </a:rPr>
              <a:t>Extension</a:t>
            </a:r>
            <a:r>
              <a:rPr lang="de-DE" dirty="0">
                <a:solidFill>
                  <a:prstClr val="black"/>
                </a:solidFill>
              </a:rPr>
              <a:t/>
            </a:r>
            <a:br>
              <a:rPr lang="de-DE" dirty="0">
                <a:solidFill>
                  <a:prstClr val="black"/>
                </a:solidFill>
              </a:rPr>
            </a:br>
            <a:r>
              <a:rPr lang="de-DE" dirty="0">
                <a:solidFill>
                  <a:prstClr val="black"/>
                </a:solidFill>
              </a:rPr>
              <a:t>(0-9)</a:t>
            </a:r>
            <a:endParaRPr lang="en-GB" dirty="0">
              <a:solidFill>
                <a:prstClr val="black"/>
              </a:solidFill>
            </a:endParaRPr>
          </a:p>
        </p:txBody>
      </p:sp>
      <p:pic>
        <p:nvPicPr>
          <p:cNvPr id="47" name="Picture 22" descr="Newton_s"/>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1375198" y="5800824"/>
            <a:ext cx="1018032" cy="719328"/>
          </a:xfrm>
          <a:prstGeom prst="rect">
            <a:avLst/>
          </a:prstGeom>
          <a:solidFill>
            <a:schemeClr val="bg1"/>
          </a:solidFill>
          <a:effectLst/>
        </p:spPr>
      </p:pic>
      <p:sp>
        <p:nvSpPr>
          <p:cNvPr id="34" name="Rechteck 33"/>
          <p:cNvSpPr/>
          <p:nvPr/>
        </p:nvSpPr>
        <p:spPr>
          <a:xfrm>
            <a:off x="1762667" y="5518894"/>
            <a:ext cx="516419" cy="353909"/>
          </a:xfrm>
          <a:prstGeom prst="rect">
            <a:avLst/>
          </a:prstGeom>
        </p:spPr>
        <p:txBody>
          <a:bodyPr wrap="none" lIns="91406" tIns="45703" rIns="91406" bIns="45703">
            <a:spAutoFit/>
          </a:bodyPr>
          <a:lstStyle/>
          <a:p>
            <a:pPr defTabSz="456885"/>
            <a:r>
              <a:rPr lang="de-DE" dirty="0">
                <a:solidFill>
                  <a:prstClr val="black"/>
                </a:solidFill>
              </a:rPr>
              <a:t>102</a:t>
            </a:r>
            <a:endParaRPr lang="en-GB" dirty="0">
              <a:solidFill>
                <a:prstClr val="black"/>
              </a:solidFill>
            </a:endParaRPr>
          </a:p>
        </p:txBody>
      </p:sp>
      <p:cxnSp>
        <p:nvCxnSpPr>
          <p:cNvPr id="49" name="Gerade Verbindung mit Pfeil 48"/>
          <p:cNvCxnSpPr>
            <a:stCxn id="38" idx="1"/>
            <a:endCxn id="47" idx="3"/>
          </p:cNvCxnSpPr>
          <p:nvPr/>
        </p:nvCxnSpPr>
        <p:spPr>
          <a:xfrm flipH="1">
            <a:off x="2393230" y="4934032"/>
            <a:ext cx="1045809" cy="1226456"/>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6" descr="L:\Screenshots\Mozilla Firefox_116.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257338" y="2622553"/>
            <a:ext cx="1345914" cy="2979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L:\Screenshots\Mozilla Firefox_116.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747868" y="2344440"/>
            <a:ext cx="1382343" cy="253161"/>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a:off x="2861465" y="1421771"/>
            <a:ext cx="1434363" cy="877129"/>
          </a:xfrm>
          <a:prstGeom prst="rect">
            <a:avLst/>
          </a:prstGeom>
          <a:gradFill>
            <a:gsLst>
              <a:gs pos="0">
                <a:schemeClr val="accent6"/>
              </a:gs>
              <a:gs pos="50000">
                <a:schemeClr val="accent6">
                  <a:lumMod val="60000"/>
                  <a:lumOff val="40000"/>
                </a:schemeClr>
              </a:gs>
              <a:gs pos="100000">
                <a:schemeClr val="accent6"/>
              </a:gs>
            </a:gsLst>
            <a:lin ang="5400000" scaled="0"/>
          </a:gradFill>
        </p:spPr>
        <p:txBody>
          <a:bodyPr wrap="square" lIns="91406" tIns="45703" rIns="91406" bIns="45703" rtlCol="0">
            <a:spAutoFit/>
          </a:bodyPr>
          <a:lstStyle/>
          <a:p>
            <a:pPr algn="ctr" defTabSz="456885"/>
            <a:r>
              <a:rPr lang="de-DE" dirty="0" err="1" smtClean="0">
                <a:solidFill>
                  <a:prstClr val="black"/>
                </a:solidFill>
              </a:rPr>
              <a:t>Caller</a:t>
            </a:r>
            <a:r>
              <a:rPr lang="de-DE" dirty="0" smtClean="0">
                <a:solidFill>
                  <a:prstClr val="black"/>
                </a:solidFill>
              </a:rPr>
              <a:t> </a:t>
            </a:r>
            <a:r>
              <a:rPr lang="de-DE" dirty="0" err="1" smtClean="0">
                <a:solidFill>
                  <a:prstClr val="black"/>
                </a:solidFill>
              </a:rPr>
              <a:t>number</a:t>
            </a:r>
            <a:endParaRPr lang="de-DE" dirty="0">
              <a:solidFill>
                <a:prstClr val="black"/>
              </a:solidFill>
            </a:endParaRPr>
          </a:p>
          <a:p>
            <a:pPr algn="ctr" defTabSz="456885"/>
            <a:r>
              <a:rPr lang="de-DE" dirty="0">
                <a:solidFill>
                  <a:prstClr val="black"/>
                </a:solidFill>
              </a:rPr>
              <a:t>05251 508870-x</a:t>
            </a:r>
            <a:endParaRPr lang="en-GB" dirty="0">
              <a:solidFill>
                <a:prstClr val="black"/>
              </a:solidFill>
            </a:endParaRPr>
          </a:p>
        </p:txBody>
      </p:sp>
    </p:spTree>
    <p:extLst>
      <p:ext uri="{BB962C8B-B14F-4D97-AF65-F5344CB8AC3E}">
        <p14:creationId xmlns:p14="http://schemas.microsoft.com/office/powerpoint/2010/main" val="28424342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opowski_t\Desktop\Oasy\Galilei\Screenshots\Menü_12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7028" y="3136528"/>
            <a:ext cx="9360000" cy="296356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314" name="Picture 2" descr="C:\Users\kopowski_t\Desktop\Oasy\Galilei\Screenshots\Menü_126.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7028" y="1480344"/>
            <a:ext cx="9360000" cy="13834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smtClean="0"/>
              <a:t>Inbound</a:t>
            </a:r>
            <a:r>
              <a:rPr lang="de-DE" dirty="0" smtClean="0"/>
              <a:t> Routing</a:t>
            </a:r>
            <a:endParaRPr lang="de-DE" dirty="0"/>
          </a:p>
        </p:txBody>
      </p:sp>
      <p:sp>
        <p:nvSpPr>
          <p:cNvPr id="5" name="Textfeld 4"/>
          <p:cNvSpPr txBox="1"/>
          <p:nvPr/>
        </p:nvSpPr>
        <p:spPr>
          <a:xfrm>
            <a:off x="871885" y="6664920"/>
            <a:ext cx="4683696" cy="415464"/>
          </a:xfrm>
          <a:prstGeom prst="rect">
            <a:avLst/>
          </a:prstGeom>
        </p:spPr>
        <p:style>
          <a:lnRef idx="1">
            <a:schemeClr val="accent6"/>
          </a:lnRef>
          <a:fillRef idx="2">
            <a:schemeClr val="accent6"/>
          </a:fillRef>
          <a:effectRef idx="1">
            <a:schemeClr val="accent6"/>
          </a:effectRef>
          <a:fontRef idx="minor">
            <a:schemeClr val="dk1"/>
          </a:fontRef>
        </p:style>
        <p:txBody>
          <a:bodyPr wrap="square" lIns="91406" tIns="45703" rIns="91406" bIns="45703" rtlCol="0">
            <a:spAutoFit/>
          </a:bodyPr>
          <a:lstStyle/>
          <a:p>
            <a:pPr defTabSz="456885"/>
            <a:r>
              <a:rPr lang="de-DE" sz="2100" dirty="0" err="1" smtClean="0">
                <a:solidFill>
                  <a:prstClr val="black"/>
                </a:solidFill>
              </a:rPr>
              <a:t>Example</a:t>
            </a:r>
            <a:r>
              <a:rPr lang="de-DE" sz="2100" dirty="0" smtClean="0">
                <a:solidFill>
                  <a:prstClr val="black"/>
                </a:solidFill>
              </a:rPr>
              <a:t>: Day-/</a:t>
            </a:r>
            <a:r>
              <a:rPr lang="de-DE" sz="2100" dirty="0" err="1" smtClean="0">
                <a:solidFill>
                  <a:prstClr val="black"/>
                </a:solidFill>
              </a:rPr>
              <a:t>Night</a:t>
            </a:r>
            <a:r>
              <a:rPr lang="de-DE" sz="2100" dirty="0" smtClean="0">
                <a:solidFill>
                  <a:prstClr val="black"/>
                </a:solidFill>
              </a:rPr>
              <a:t>-Switch</a:t>
            </a:r>
            <a:endParaRPr lang="en-GB" sz="2100" dirty="0">
              <a:solidFill>
                <a:prstClr val="black"/>
              </a:solidFill>
            </a:endParaRPr>
          </a:p>
        </p:txBody>
      </p:sp>
      <p:sp>
        <p:nvSpPr>
          <p:cNvPr id="6" name="Rechteck 5"/>
          <p:cNvSpPr/>
          <p:nvPr/>
        </p:nvSpPr>
        <p:spPr>
          <a:xfrm>
            <a:off x="2099196" y="3227329"/>
            <a:ext cx="792088" cy="271751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456885"/>
            <a:endParaRPr lang="en-GB">
              <a:solidFill>
                <a:prstClr val="white"/>
              </a:solidFill>
            </a:endParaRPr>
          </a:p>
        </p:txBody>
      </p:sp>
    </p:spTree>
    <p:extLst>
      <p:ext uri="{BB962C8B-B14F-4D97-AF65-F5344CB8AC3E}">
        <p14:creationId xmlns:p14="http://schemas.microsoft.com/office/powerpoint/2010/main" val="1722889894"/>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ping-pongline.de/wp/wp-content/uploads/2012/02/Werkzeu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16" y="1264320"/>
            <a:ext cx="1989253" cy="157349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err="1" smtClean="0"/>
              <a:t>Practical</a:t>
            </a:r>
            <a:r>
              <a:rPr lang="de-DE" dirty="0" smtClean="0"/>
              <a:t> </a:t>
            </a:r>
            <a:r>
              <a:rPr lang="de-DE" dirty="0" err="1" smtClean="0"/>
              <a:t>Exercise</a:t>
            </a:r>
            <a:endParaRPr lang="de-DE" dirty="0"/>
          </a:p>
        </p:txBody>
      </p:sp>
      <p:sp>
        <p:nvSpPr>
          <p:cNvPr id="3" name="Abgerundetes Rechteck 2"/>
          <p:cNvSpPr/>
          <p:nvPr/>
        </p:nvSpPr>
        <p:spPr>
          <a:xfrm>
            <a:off x="1883179" y="2344440"/>
            <a:ext cx="6912767" cy="3960440"/>
          </a:xfrm>
          <a:prstGeom prst="roundRect">
            <a:avLst/>
          </a:prstGeom>
          <a:ln w="25400">
            <a:solidFill>
              <a:schemeClr val="accent6">
                <a:lumMod val="75000"/>
              </a:schemeClr>
            </a:solidFill>
          </a:ln>
          <a:effectLst>
            <a:outerShdw blurRad="63500" sx="102000" sy="102000" algn="ct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406" tIns="45703" rIns="91406" bIns="45703" rtlCol="0" anchor="ctr" anchorCtr="1"/>
          <a:lstStyle/>
          <a:p>
            <a:pPr marL="285650" indent="-285650" defTabSz="456885">
              <a:buFont typeface="Arial" pitchFamily="34" charset="0"/>
              <a:buChar char="•"/>
            </a:pPr>
            <a:r>
              <a:rPr lang="en-US" dirty="0">
                <a:solidFill>
                  <a:prstClr val="black"/>
                </a:solidFill>
              </a:rPr>
              <a:t>Setting up a connection to </a:t>
            </a:r>
            <a:r>
              <a:rPr lang="en-US" dirty="0" smtClean="0">
                <a:solidFill>
                  <a:prstClr val="black"/>
                </a:solidFill>
              </a:rPr>
              <a:t>a SIP </a:t>
            </a:r>
            <a:r>
              <a:rPr lang="en-US" dirty="0">
                <a:solidFill>
                  <a:prstClr val="black"/>
                </a:solidFill>
              </a:rPr>
              <a:t>provider</a:t>
            </a:r>
            <a:endParaRPr lang="de-DE" dirty="0">
              <a:solidFill>
                <a:prstClr val="black"/>
              </a:solidFill>
            </a:endParaRPr>
          </a:p>
        </p:txBody>
      </p:sp>
    </p:spTree>
    <p:extLst>
      <p:ext uri="{BB962C8B-B14F-4D97-AF65-F5344CB8AC3E}">
        <p14:creationId xmlns:p14="http://schemas.microsoft.com/office/powerpoint/2010/main" val="168574843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Gigaset pro Training Aria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12407</Words>
  <Application>Microsoft Office PowerPoint</Application>
  <PresentationFormat>Benutzerdefiniert</PresentationFormat>
  <Paragraphs>2177</Paragraphs>
  <Slides>141</Slides>
  <Notes>141</Notes>
  <HiddenSlides>0</HiddenSlides>
  <MMClips>0</MMClips>
  <ScaleCrop>false</ScaleCrop>
  <HeadingPairs>
    <vt:vector size="6" baseType="variant">
      <vt:variant>
        <vt:lpstr>Verwendete Schriftarten</vt:lpstr>
      </vt:variant>
      <vt:variant>
        <vt:i4>6</vt:i4>
      </vt:variant>
      <vt:variant>
        <vt:lpstr>Design</vt:lpstr>
      </vt:variant>
      <vt:variant>
        <vt:i4>18</vt:i4>
      </vt:variant>
      <vt:variant>
        <vt:lpstr>Folientitel</vt:lpstr>
      </vt:variant>
      <vt:variant>
        <vt:i4>141</vt:i4>
      </vt:variant>
    </vt:vector>
  </HeadingPairs>
  <TitlesOfParts>
    <vt:vector size="165" baseType="lpstr">
      <vt:lpstr>Arial</vt:lpstr>
      <vt:lpstr>Wingdings</vt:lpstr>
      <vt:lpstr>ＭＳ Ｐゴシック</vt:lpstr>
      <vt:lpstr>Calibri</vt:lpstr>
      <vt:lpstr>Roboto</vt:lpstr>
      <vt:lpstr>MyriadPro-Light</vt:lpstr>
      <vt:lpstr>Gigaset pro Training Arial</vt:lpstr>
      <vt:lpstr>1_Gigaset pro Training Arial</vt:lpstr>
      <vt:lpstr>2_Gigaset pro Training Arial</vt:lpstr>
      <vt:lpstr>3_Gigaset pro Training Arial</vt:lpstr>
      <vt:lpstr>4_Gigaset pro Training Arial</vt:lpstr>
      <vt:lpstr>5_Gigaset pro Training Arial</vt:lpstr>
      <vt:lpstr>6_Gigaset pro Training Arial</vt:lpstr>
      <vt:lpstr>7_Gigaset pro Training Arial</vt:lpstr>
      <vt:lpstr>8_Gigaset pro Training Arial</vt:lpstr>
      <vt:lpstr>9_Gigaset pro Training Arial</vt:lpstr>
      <vt:lpstr>10_Gigaset pro Training Arial</vt:lpstr>
      <vt:lpstr>11_Gigaset pro Training Arial</vt:lpstr>
      <vt:lpstr>12_Gigaset pro Training Arial</vt:lpstr>
      <vt:lpstr>13_Gigaset pro Training Arial</vt:lpstr>
      <vt:lpstr>14_Gigaset pro Training Arial</vt:lpstr>
      <vt:lpstr>15_Gigaset pro Training Arial</vt:lpstr>
      <vt:lpstr>16_Gigaset pro Training Arial</vt:lpstr>
      <vt:lpstr>17_Gigaset pro Training Arial</vt:lpstr>
      <vt:lpstr>Basic Training V2.1 Gigaset PRO  IP PBX Systems T440 PRO / T640 PRO</vt:lpstr>
      <vt:lpstr>Basic Training Gigaset T440 PRO / T640 PRO</vt:lpstr>
      <vt:lpstr>Agenda Day 1</vt:lpstr>
      <vt:lpstr>Agenda Day 2</vt:lpstr>
      <vt:lpstr>Gigaset PRO Product Overview</vt:lpstr>
      <vt:lpstr>Hardware Overview T640 PRO</vt:lpstr>
      <vt:lpstr>Hardware Overview T440 PRO</vt:lpstr>
      <vt:lpstr>Feature Overview</vt:lpstr>
      <vt:lpstr>License model</vt:lpstr>
      <vt:lpstr>License model</vt:lpstr>
      <vt:lpstr>License model</vt:lpstr>
      <vt:lpstr>Software Update</vt:lpstr>
      <vt:lpstr>Overview internal network</vt:lpstr>
      <vt:lpstr>Initial start-up</vt:lpstr>
      <vt:lpstr>Software Installation</vt:lpstr>
      <vt:lpstr>Software Installation</vt:lpstr>
      <vt:lpstr>Initial start-up</vt:lpstr>
      <vt:lpstr>Initial start-up</vt:lpstr>
      <vt:lpstr>Initial start-up</vt:lpstr>
      <vt:lpstr>Initial start-up</vt:lpstr>
      <vt:lpstr>Initial start-up</vt:lpstr>
      <vt:lpstr>Initial start-up</vt:lpstr>
      <vt:lpstr>Initial start-up Outside Line</vt:lpstr>
      <vt:lpstr>Initial start-up Outside Line</vt:lpstr>
      <vt:lpstr>Initial start-up Outside Line</vt:lpstr>
      <vt:lpstr>Initial start-up</vt:lpstr>
      <vt:lpstr>Initial start-up</vt:lpstr>
      <vt:lpstr>Autoprovisioning</vt:lpstr>
      <vt:lpstr>Phone Provisioning</vt:lpstr>
      <vt:lpstr>Administrator</vt:lpstr>
      <vt:lpstr>Initial start-up</vt:lpstr>
      <vt:lpstr>IP phones</vt:lpstr>
      <vt:lpstr>User</vt:lpstr>
      <vt:lpstr>Hot Desking</vt:lpstr>
      <vt:lpstr>Hot Desking</vt:lpstr>
      <vt:lpstr>Phones &amp; Users</vt:lpstr>
      <vt:lpstr>Phones &amp; Users</vt:lpstr>
      <vt:lpstr>Phones &amp; Users</vt:lpstr>
      <vt:lpstr>BRI Configuration</vt:lpstr>
      <vt:lpstr>Overview internal network</vt:lpstr>
      <vt:lpstr>BRI Routing</vt:lpstr>
      <vt:lpstr>BRI Routing</vt:lpstr>
      <vt:lpstr>BRI Routing</vt:lpstr>
      <vt:lpstr>BRI Configuration Setup Agent</vt:lpstr>
      <vt:lpstr>BRI Configuration Setup Agent</vt:lpstr>
      <vt:lpstr>BRI Configuration Setup Agent</vt:lpstr>
      <vt:lpstr>BRI Configuration Setup Agent</vt:lpstr>
      <vt:lpstr>Routing of numbers Inbound Routing</vt:lpstr>
      <vt:lpstr>Routing of numbers Outbound Routing via BRI-Port</vt:lpstr>
      <vt:lpstr>Practical exercise</vt:lpstr>
      <vt:lpstr>User Management</vt:lpstr>
      <vt:lpstr>User Management</vt:lpstr>
      <vt:lpstr>User Management</vt:lpstr>
      <vt:lpstr>User Management</vt:lpstr>
      <vt:lpstr>User Management</vt:lpstr>
      <vt:lpstr>User Management</vt:lpstr>
      <vt:lpstr>Busy Lamp Field</vt:lpstr>
      <vt:lpstr>Busy Lamp Field</vt:lpstr>
      <vt:lpstr>Busy Lamp Field</vt:lpstr>
      <vt:lpstr>Pickup Groups</vt:lpstr>
      <vt:lpstr>Hunt Groups</vt:lpstr>
      <vt:lpstr>Hunt Groups</vt:lpstr>
      <vt:lpstr>Practical Exercise</vt:lpstr>
      <vt:lpstr>Web-UI</vt:lpstr>
      <vt:lpstr>Web-UI</vt:lpstr>
      <vt:lpstr>Web-UI</vt:lpstr>
      <vt:lpstr>Web-UI</vt:lpstr>
      <vt:lpstr>Web-UI</vt:lpstr>
      <vt:lpstr>Web-UI</vt:lpstr>
      <vt:lpstr>Web-UI</vt:lpstr>
      <vt:lpstr>Web-UI</vt:lpstr>
      <vt:lpstr>Web-UI</vt:lpstr>
      <vt:lpstr>Web-UI</vt:lpstr>
      <vt:lpstr>Web-UI</vt:lpstr>
      <vt:lpstr>Web-UI</vt:lpstr>
      <vt:lpstr>Web-UI</vt:lpstr>
      <vt:lpstr>Web-UI</vt:lpstr>
      <vt:lpstr>Web-UI</vt:lpstr>
      <vt:lpstr>Web-UI</vt:lpstr>
      <vt:lpstr>Web-UI</vt:lpstr>
      <vt:lpstr>Web-UI</vt:lpstr>
      <vt:lpstr>Web-UI</vt:lpstr>
      <vt:lpstr>Web-UI</vt:lpstr>
      <vt:lpstr>Practical exercise</vt:lpstr>
      <vt:lpstr>Practical exercise</vt:lpstr>
      <vt:lpstr>Routing</vt:lpstr>
      <vt:lpstr>PowerPoint-Präsentation</vt:lpstr>
      <vt:lpstr>SIP-Gateway</vt:lpstr>
      <vt:lpstr>SIP-Gateway</vt:lpstr>
      <vt:lpstr>Outbound Routing User Group Dependencies</vt:lpstr>
      <vt:lpstr>SIP-Gateway</vt:lpstr>
      <vt:lpstr>Gateway-Groups</vt:lpstr>
      <vt:lpstr>Gateway-Groups</vt:lpstr>
      <vt:lpstr>Outbound Routing User Group Dependencies</vt:lpstr>
      <vt:lpstr>Outbound Routing</vt:lpstr>
      <vt:lpstr>Inbound Routing</vt:lpstr>
      <vt:lpstr>PowerPoint-Präsentation</vt:lpstr>
      <vt:lpstr>Inbound Routing</vt:lpstr>
      <vt:lpstr>Practical Exercise</vt:lpstr>
      <vt:lpstr>Provisioning</vt:lpstr>
      <vt:lpstr>Provisioning</vt:lpstr>
      <vt:lpstr>Provisioning</vt:lpstr>
      <vt:lpstr>Provisioning</vt:lpstr>
      <vt:lpstr>Provisioning</vt:lpstr>
      <vt:lpstr>Practical Exercise</vt:lpstr>
      <vt:lpstr>Queues</vt:lpstr>
      <vt:lpstr>PowerPoint-Präsentation</vt:lpstr>
      <vt:lpstr>Queues</vt:lpstr>
      <vt:lpstr>Queues</vt:lpstr>
      <vt:lpstr>PowerPoint-Präsentation</vt:lpstr>
      <vt:lpstr>Queues</vt:lpstr>
      <vt:lpstr>Queues</vt:lpstr>
      <vt:lpstr>Queues</vt:lpstr>
      <vt:lpstr>Queues</vt:lpstr>
      <vt:lpstr>Practical Exercise</vt:lpstr>
      <vt:lpstr>Chief Secretary Function</vt:lpstr>
      <vt:lpstr>Chief Secretary Function</vt:lpstr>
      <vt:lpstr>Interactive Voice Response (IVR)</vt:lpstr>
      <vt:lpstr>Interactive Voice Response (IVR)</vt:lpstr>
      <vt:lpstr>Interactive Voice Response (IVR)</vt:lpstr>
      <vt:lpstr>Practical Exercise Callflow Extension</vt:lpstr>
      <vt:lpstr>Practical Exercise</vt:lpstr>
      <vt:lpstr>Expert mode</vt:lpstr>
      <vt:lpstr>PowerPoint-Präsentation</vt:lpstr>
      <vt:lpstr>PowerPoint-Präsentation</vt:lpstr>
      <vt:lpstr>PowerPoint-Präsentation</vt:lpstr>
      <vt:lpstr>Fax Service at the user</vt:lpstr>
      <vt:lpstr>Fax Service and „Inbound Routing“</vt:lpstr>
      <vt:lpstr>Practical Exercise</vt:lpstr>
      <vt:lpstr>Troubleshooting</vt:lpstr>
      <vt:lpstr>Troubleshooting</vt:lpstr>
      <vt:lpstr>Troubleshooting</vt:lpstr>
      <vt:lpstr>PowerPoint-Präsentation</vt:lpstr>
      <vt:lpstr>PowerPoint-Präsentation</vt:lpstr>
      <vt:lpstr>PowerPoint-Präsentation</vt:lpstr>
      <vt:lpstr>Certification Test</vt:lpstr>
      <vt:lpstr>Open Questions?</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cottaar_ro</dc:creator>
  <cp:lastModifiedBy>Kopowski, Thomas</cp:lastModifiedBy>
  <cp:revision>1403</cp:revision>
  <cp:lastPrinted>2015-02-17T15:36:10Z</cp:lastPrinted>
  <dcterms:created xsi:type="dcterms:W3CDTF">2013-02-18T07:52:49Z</dcterms:created>
  <dcterms:modified xsi:type="dcterms:W3CDTF">2015-09-01T08:05:00Z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2012-12-17T00:00:00Z</vt:filetime>
  </property>
  <property fmtid="{D5CDD505-2E9C-101B-9397-08002B2CF9AE}" pid="3" name="LastSaved">
    <vt:filetime>2012-12-17T00:00:00Z</vt:filetime>
  </property>
</Properties>
</file>

<file path=userCustomization/customUI.xml><?xml version="1.0" encoding="utf-8"?>
<mso:customUI xmlns:mso="http://schemas.microsoft.com/office/2006/01/customui">
  <mso:ribbon>
    <mso:qat>
      <mso:documentControls>
        <mso:control idQ="mso:ViewNotesPageView" visible="true"/>
        <mso:control idQ="mso:ViewNormalViewPowerPoint" visible="true"/>
      </mso:documentControls>
    </mso:qat>
  </mso:ribbon>
</mso:customUI>
</file>